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7" r:id="rId1"/>
  </p:sldMasterIdLst>
  <p:notesMasterIdLst>
    <p:notesMasterId r:id="rId13"/>
  </p:notesMasterIdLst>
  <p:handoutMasterIdLst>
    <p:handoutMasterId r:id="rId14"/>
  </p:handoutMasterIdLst>
  <p:sldIdLst>
    <p:sldId id="333" r:id="rId2"/>
    <p:sldId id="327" r:id="rId3"/>
    <p:sldId id="352" r:id="rId4"/>
    <p:sldId id="339" r:id="rId5"/>
    <p:sldId id="338" r:id="rId6"/>
    <p:sldId id="340" r:id="rId7"/>
    <p:sldId id="349" r:id="rId8"/>
    <p:sldId id="353" r:id="rId9"/>
    <p:sldId id="354" r:id="rId10"/>
    <p:sldId id="343" r:id="rId11"/>
    <p:sldId id="346" r:id="rId12"/>
  </p:sldIdLst>
  <p:sldSz cx="24384000" cy="13716000"/>
  <p:notesSz cx="6797675" cy="99282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  <p15:guide id="3" orient="horz" pos="4276">
          <p15:clr>
            <a:srgbClr val="A4A3A4"/>
          </p15:clr>
        </p15:guide>
        <p15:guide id="4" pos="769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A4F6BF"/>
    <a:srgbClr val="F6C76A"/>
    <a:srgbClr val="FF3B3B"/>
    <a:srgbClr val="B2E8D2"/>
    <a:srgbClr val="E5A3A3"/>
    <a:srgbClr val="64F8D5"/>
    <a:srgbClr val="DDEBFD"/>
    <a:srgbClr val="0000FF"/>
    <a:srgbClr val="E3E5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3" autoAdjust="0"/>
    <p:restoredTop sz="95886" autoAdjust="0"/>
  </p:normalViewPr>
  <p:slideViewPr>
    <p:cSldViewPr snapToGrid="0">
      <p:cViewPr varScale="1">
        <p:scale>
          <a:sx n="56" d="100"/>
          <a:sy n="56" d="100"/>
        </p:scale>
        <p:origin x="-288" y="-84"/>
      </p:cViewPr>
      <p:guideLst>
        <p:guide orient="horz" pos="4320"/>
        <p:guide orient="horz" pos="4276"/>
        <p:guide pos="7680"/>
        <p:guide pos="769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4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D30D18-182F-4228-B916-D2F71D0F39BD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237E31-57E5-4777-8318-8A4F61FFFD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9637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0" name="Shape 170"/>
          <p:cNvSpPr>
            <a:spLocks noGrp="1"/>
          </p:cNvSpPr>
          <p:nvPr>
            <p:ph type="body" sz="quarter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41599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0025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3170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732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108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 txBox="1">
            <a:spLocks noGrp="1" noChangeArrowheads="1"/>
          </p:cNvSpPr>
          <p:nvPr/>
        </p:nvSpPr>
        <p:spPr bwMode="auto">
          <a:xfrm>
            <a:off x="3851275" y="9431258"/>
            <a:ext cx="2944813" cy="495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71" tIns="45686" rIns="91371" bIns="45686" anchor="b"/>
          <a:lstStyle>
            <a:lvl1pPr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fld id="{A9BD3F09-0DBC-43CF-A2CC-7F9B9D2E8980}" type="slidenum">
              <a:rPr lang="ru-RU" altLang="ru-RU" sz="1200">
                <a:latin typeface="Lucida Fax" pitchFamily="18" charset="0"/>
                <a:cs typeface="Arial" pitchFamily="34" charset="0"/>
              </a:rPr>
              <a:pPr algn="r" eaLnBrk="1" hangingPunct="1"/>
              <a:t>11</a:t>
            </a:fld>
            <a:endParaRPr lang="ru-RU" altLang="ru-RU" sz="1200">
              <a:latin typeface="Lucida Fax" pitchFamily="18" charset="0"/>
              <a:cs typeface="Arial" pitchFamily="34" charset="0"/>
            </a:endParaRPr>
          </a:p>
        </p:txBody>
      </p:sp>
      <p:sp>
        <p:nvSpPr>
          <p:cNvPr id="180227" name="Rectangle 7"/>
          <p:cNvSpPr txBox="1">
            <a:spLocks noGrp="1" noChangeArrowheads="1"/>
          </p:cNvSpPr>
          <p:nvPr/>
        </p:nvSpPr>
        <p:spPr bwMode="auto">
          <a:xfrm>
            <a:off x="3849689" y="9431258"/>
            <a:ext cx="2946400" cy="492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88" tIns="45494" rIns="90988" bIns="45494" anchor="b"/>
          <a:lstStyle>
            <a:lvl1pPr defTabSz="446088" eaLnBrk="0" hangingPunct="0">
              <a:tabLst>
                <a:tab pos="719138" algn="l"/>
                <a:tab pos="1439863" algn="l"/>
                <a:tab pos="2159000" algn="l"/>
                <a:tab pos="2879725" algn="l"/>
                <a:tab pos="3600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6088" eaLnBrk="0" hangingPunct="0">
              <a:tabLst>
                <a:tab pos="719138" algn="l"/>
                <a:tab pos="1439863" algn="l"/>
                <a:tab pos="2159000" algn="l"/>
                <a:tab pos="2879725" algn="l"/>
                <a:tab pos="3600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6088" eaLnBrk="0" hangingPunct="0">
              <a:tabLst>
                <a:tab pos="719138" algn="l"/>
                <a:tab pos="1439863" algn="l"/>
                <a:tab pos="2159000" algn="l"/>
                <a:tab pos="2879725" algn="l"/>
                <a:tab pos="3600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6088" eaLnBrk="0" hangingPunct="0">
              <a:tabLst>
                <a:tab pos="719138" algn="l"/>
                <a:tab pos="1439863" algn="l"/>
                <a:tab pos="2159000" algn="l"/>
                <a:tab pos="2879725" algn="l"/>
                <a:tab pos="3600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6088" eaLnBrk="0" hangingPunct="0">
              <a:tabLst>
                <a:tab pos="719138" algn="l"/>
                <a:tab pos="1439863" algn="l"/>
                <a:tab pos="2159000" algn="l"/>
                <a:tab pos="2879725" algn="l"/>
                <a:tab pos="3600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446088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9863" algn="l"/>
                <a:tab pos="2159000" algn="l"/>
                <a:tab pos="2879725" algn="l"/>
                <a:tab pos="3600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446088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9863" algn="l"/>
                <a:tab pos="2159000" algn="l"/>
                <a:tab pos="2879725" algn="l"/>
                <a:tab pos="3600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446088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9863" algn="l"/>
                <a:tab pos="2159000" algn="l"/>
                <a:tab pos="2879725" algn="l"/>
                <a:tab pos="3600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446088" eaLnBrk="0" fontAlgn="base" hangingPunct="0">
              <a:spcBef>
                <a:spcPct val="0"/>
              </a:spcBef>
              <a:spcAft>
                <a:spcPct val="0"/>
              </a:spcAft>
              <a:tabLst>
                <a:tab pos="719138" algn="l"/>
                <a:tab pos="1439863" algn="l"/>
                <a:tab pos="2159000" algn="l"/>
                <a:tab pos="2879725" algn="l"/>
                <a:tab pos="3600450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45000"/>
            </a:pPr>
            <a:fld id="{CAF728DF-82BE-496D-9162-8ADC26EFC6ED}" type="slidenum">
              <a:rPr lang="en-GB" altLang="ru-RU" sz="120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pPr algn="r" eaLnBrk="1" hangingPunct="1">
                <a:buClr>
                  <a:srgbClr val="000000"/>
                </a:buClr>
                <a:buSzPct val="45000"/>
              </a:pPr>
              <a:t>11</a:t>
            </a:fld>
            <a:endParaRPr lang="en-GB" altLang="ru-RU" sz="1200">
              <a:solidFill>
                <a:srgbClr val="000000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0228" name="Text Box 1"/>
          <p:cNvSpPr txBox="1">
            <a:spLocks noChangeArrowheads="1"/>
          </p:cNvSpPr>
          <p:nvPr/>
        </p:nvSpPr>
        <p:spPr bwMode="auto">
          <a:xfrm>
            <a:off x="2233613" y="746244"/>
            <a:ext cx="2330450" cy="372169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0988" tIns="45494" rIns="90988" bIns="45494" anchor="ctr"/>
          <a:lstStyle>
            <a:lvl1pPr defTabSz="4460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60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60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60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60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4460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4460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4460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4460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buClr>
                <a:srgbClr val="000000"/>
              </a:buClr>
              <a:buSzPct val="100000"/>
            </a:pPr>
            <a:endParaRPr lang="ru-RU" altLang="ru-RU" sz="1800">
              <a:solidFill>
                <a:schemeClr val="bg1"/>
              </a:solidFill>
              <a:latin typeface="Lucida Fax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0229" name="Rectangle 2"/>
          <p:cNvSpPr>
            <a:spLocks noGrp="1" noChangeArrowheads="1"/>
          </p:cNvSpPr>
          <p:nvPr>
            <p:ph type="body"/>
          </p:nvPr>
        </p:nvSpPr>
        <p:spPr>
          <a:xfrm>
            <a:off x="681038" y="4714041"/>
            <a:ext cx="5435600" cy="447111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71" tIns="45686" rIns="91371" bIns="45686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462005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01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"/>
            <a:ext cx="24380725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395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505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678407" y="549282"/>
            <a:ext cx="5486399" cy="1170304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1" y="549282"/>
            <a:ext cx="16052801" cy="1170304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81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803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"/>
            <a:ext cx="24380725" cy="13716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"/>
            <a:ext cx="6065079" cy="2752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2" name="Прямоугольник 1"/>
          <p:cNvSpPr/>
          <p:nvPr userDrawn="1"/>
        </p:nvSpPr>
        <p:spPr>
          <a:xfrm>
            <a:off x="5446643" y="198783"/>
            <a:ext cx="5963479" cy="20275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277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07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"/>
            <a:ext cx="24380725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279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5" y="3200408"/>
            <a:ext cx="10769601" cy="9051924"/>
          </a:xfrm>
        </p:spPr>
        <p:txBody>
          <a:bodyPr/>
          <a:lstStyle>
            <a:lvl1pPr>
              <a:defRPr sz="7200"/>
            </a:lvl1pPr>
            <a:lvl2pPr>
              <a:defRPr sz="6200"/>
            </a:lvl2pPr>
            <a:lvl3pPr>
              <a:defRPr sz="5100"/>
            </a:lvl3pPr>
            <a:lvl4pPr>
              <a:defRPr sz="4600"/>
            </a:lvl4pPr>
            <a:lvl5pPr>
              <a:defRPr sz="4600"/>
            </a:lvl5pPr>
            <a:lvl6pPr>
              <a:defRPr sz="4600"/>
            </a:lvl6pPr>
            <a:lvl7pPr>
              <a:defRPr sz="4600"/>
            </a:lvl7pPr>
            <a:lvl8pPr>
              <a:defRPr sz="4600"/>
            </a:lvl8pPr>
            <a:lvl9pPr>
              <a:defRPr sz="4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5207" y="3200408"/>
            <a:ext cx="10769601" cy="9051924"/>
          </a:xfrm>
        </p:spPr>
        <p:txBody>
          <a:bodyPr/>
          <a:lstStyle>
            <a:lvl1pPr>
              <a:defRPr sz="7200"/>
            </a:lvl1pPr>
            <a:lvl2pPr>
              <a:defRPr sz="6200"/>
            </a:lvl2pPr>
            <a:lvl3pPr>
              <a:defRPr sz="5100"/>
            </a:lvl3pPr>
            <a:lvl4pPr>
              <a:defRPr sz="4600"/>
            </a:lvl4pPr>
            <a:lvl5pPr>
              <a:defRPr sz="4600"/>
            </a:lvl5pPr>
            <a:lvl6pPr>
              <a:defRPr sz="4600"/>
            </a:lvl6pPr>
            <a:lvl7pPr>
              <a:defRPr sz="4600"/>
            </a:lvl7pPr>
            <a:lvl8pPr>
              <a:defRPr sz="4600"/>
            </a:lvl8pPr>
            <a:lvl9pPr>
              <a:defRPr sz="4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362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8" y="3070228"/>
            <a:ext cx="10773835" cy="1279526"/>
          </a:xfrm>
        </p:spPr>
        <p:txBody>
          <a:bodyPr anchor="b"/>
          <a:lstStyle>
            <a:lvl1pPr marL="0" indent="0">
              <a:buNone/>
              <a:defRPr sz="6200" b="1"/>
            </a:lvl1pPr>
            <a:lvl2pPr marL="1189442" indent="0">
              <a:buNone/>
              <a:defRPr sz="5100" b="1"/>
            </a:lvl2pPr>
            <a:lvl3pPr marL="2378883" indent="0">
              <a:buNone/>
              <a:defRPr sz="4600" b="1"/>
            </a:lvl3pPr>
            <a:lvl4pPr marL="3568325" indent="0">
              <a:buNone/>
              <a:defRPr sz="4100" b="1"/>
            </a:lvl4pPr>
            <a:lvl5pPr marL="4757767" indent="0">
              <a:buNone/>
              <a:defRPr sz="4100" b="1"/>
            </a:lvl5pPr>
            <a:lvl6pPr marL="5947206" indent="0">
              <a:buNone/>
              <a:defRPr sz="4100" b="1"/>
            </a:lvl6pPr>
            <a:lvl7pPr marL="7136648" indent="0">
              <a:buNone/>
              <a:defRPr sz="4100" b="1"/>
            </a:lvl7pPr>
            <a:lvl8pPr marL="8326090" indent="0">
              <a:buNone/>
              <a:defRPr sz="4100" b="1"/>
            </a:lvl8pPr>
            <a:lvl9pPr marL="9515531" indent="0">
              <a:buNone/>
              <a:defRPr sz="4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8" y="4349753"/>
            <a:ext cx="10773835" cy="7902574"/>
          </a:xfrm>
        </p:spPr>
        <p:txBody>
          <a:bodyPr/>
          <a:lstStyle>
            <a:lvl1pPr>
              <a:defRPr sz="6200"/>
            </a:lvl1pPr>
            <a:lvl2pPr>
              <a:defRPr sz="5100"/>
            </a:lvl2pPr>
            <a:lvl3pPr>
              <a:defRPr sz="4600"/>
            </a:lvl3pPr>
            <a:lvl4pPr>
              <a:defRPr sz="4100"/>
            </a:lvl4pPr>
            <a:lvl5pPr>
              <a:defRPr sz="4100"/>
            </a:lvl5pPr>
            <a:lvl6pPr>
              <a:defRPr sz="4100"/>
            </a:lvl6pPr>
            <a:lvl7pPr>
              <a:defRPr sz="4100"/>
            </a:lvl7pPr>
            <a:lvl8pPr>
              <a:defRPr sz="4100"/>
            </a:lvl8pPr>
            <a:lvl9pPr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6738" y="3070228"/>
            <a:ext cx="10778066" cy="1279526"/>
          </a:xfrm>
        </p:spPr>
        <p:txBody>
          <a:bodyPr anchor="b"/>
          <a:lstStyle>
            <a:lvl1pPr marL="0" indent="0">
              <a:buNone/>
              <a:defRPr sz="6200" b="1"/>
            </a:lvl1pPr>
            <a:lvl2pPr marL="1189442" indent="0">
              <a:buNone/>
              <a:defRPr sz="5100" b="1"/>
            </a:lvl2pPr>
            <a:lvl3pPr marL="2378883" indent="0">
              <a:buNone/>
              <a:defRPr sz="4600" b="1"/>
            </a:lvl3pPr>
            <a:lvl4pPr marL="3568325" indent="0">
              <a:buNone/>
              <a:defRPr sz="4100" b="1"/>
            </a:lvl4pPr>
            <a:lvl5pPr marL="4757767" indent="0">
              <a:buNone/>
              <a:defRPr sz="4100" b="1"/>
            </a:lvl5pPr>
            <a:lvl6pPr marL="5947206" indent="0">
              <a:buNone/>
              <a:defRPr sz="4100" b="1"/>
            </a:lvl6pPr>
            <a:lvl7pPr marL="7136648" indent="0">
              <a:buNone/>
              <a:defRPr sz="4100" b="1"/>
            </a:lvl7pPr>
            <a:lvl8pPr marL="8326090" indent="0">
              <a:buNone/>
              <a:defRPr sz="4100" b="1"/>
            </a:lvl8pPr>
            <a:lvl9pPr marL="9515531" indent="0">
              <a:buNone/>
              <a:defRPr sz="4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6738" y="4349753"/>
            <a:ext cx="10778066" cy="7902574"/>
          </a:xfrm>
        </p:spPr>
        <p:txBody>
          <a:bodyPr/>
          <a:lstStyle>
            <a:lvl1pPr>
              <a:defRPr sz="6200"/>
            </a:lvl1pPr>
            <a:lvl2pPr>
              <a:defRPr sz="5100"/>
            </a:lvl2pPr>
            <a:lvl3pPr>
              <a:defRPr sz="4600"/>
            </a:lvl3pPr>
            <a:lvl4pPr>
              <a:defRPr sz="4100"/>
            </a:lvl4pPr>
            <a:lvl5pPr>
              <a:defRPr sz="4100"/>
            </a:lvl5pPr>
            <a:lvl6pPr>
              <a:defRPr sz="4100"/>
            </a:lvl6pPr>
            <a:lvl7pPr>
              <a:defRPr sz="4100"/>
            </a:lvl7pPr>
            <a:lvl8pPr>
              <a:defRPr sz="4100"/>
            </a:lvl8pPr>
            <a:lvl9pPr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380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184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017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4" y="546099"/>
            <a:ext cx="8022169" cy="2324104"/>
          </a:xfrm>
        </p:spPr>
        <p:txBody>
          <a:bodyPr anchor="b"/>
          <a:lstStyle>
            <a:lvl1pPr algn="l">
              <a:defRPr sz="5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3465" y="546106"/>
            <a:ext cx="13631334" cy="11706226"/>
          </a:xfrm>
        </p:spPr>
        <p:txBody>
          <a:bodyPr/>
          <a:lstStyle>
            <a:lvl1pPr>
              <a:defRPr sz="8200"/>
            </a:lvl1pPr>
            <a:lvl2pPr>
              <a:defRPr sz="7200"/>
            </a:lvl2pPr>
            <a:lvl3pPr>
              <a:defRPr sz="6200"/>
            </a:lvl3pPr>
            <a:lvl4pPr>
              <a:defRPr sz="5100"/>
            </a:lvl4pPr>
            <a:lvl5pPr>
              <a:defRPr sz="5100"/>
            </a:lvl5pPr>
            <a:lvl6pPr>
              <a:defRPr sz="5100"/>
            </a:lvl6pPr>
            <a:lvl7pPr>
              <a:defRPr sz="5100"/>
            </a:lvl7pPr>
            <a:lvl8pPr>
              <a:defRPr sz="5100"/>
            </a:lvl8pPr>
            <a:lvl9pPr>
              <a:defRPr sz="5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4" y="2870206"/>
            <a:ext cx="8022169" cy="9382127"/>
          </a:xfrm>
        </p:spPr>
        <p:txBody>
          <a:bodyPr/>
          <a:lstStyle>
            <a:lvl1pPr marL="0" indent="0">
              <a:buNone/>
              <a:defRPr sz="3600"/>
            </a:lvl1pPr>
            <a:lvl2pPr marL="1189442" indent="0">
              <a:buNone/>
              <a:defRPr sz="3100"/>
            </a:lvl2pPr>
            <a:lvl3pPr marL="2378883" indent="0">
              <a:buNone/>
              <a:defRPr sz="2600"/>
            </a:lvl3pPr>
            <a:lvl4pPr marL="3568325" indent="0">
              <a:buNone/>
              <a:defRPr sz="2300"/>
            </a:lvl4pPr>
            <a:lvl5pPr marL="4757767" indent="0">
              <a:buNone/>
              <a:defRPr sz="2300"/>
            </a:lvl5pPr>
            <a:lvl6pPr marL="5947206" indent="0">
              <a:buNone/>
              <a:defRPr sz="2300"/>
            </a:lvl6pPr>
            <a:lvl7pPr marL="7136648" indent="0">
              <a:buNone/>
              <a:defRPr sz="2300"/>
            </a:lvl7pPr>
            <a:lvl8pPr marL="8326090" indent="0">
              <a:buNone/>
              <a:defRPr sz="2300"/>
            </a:lvl8pPr>
            <a:lvl9pPr marL="9515531" indent="0">
              <a:buNone/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54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435" y="9601199"/>
            <a:ext cx="14630401" cy="1133476"/>
          </a:xfrm>
        </p:spPr>
        <p:txBody>
          <a:bodyPr anchor="b"/>
          <a:lstStyle>
            <a:lvl1pPr algn="l">
              <a:defRPr sz="5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435" y="1225553"/>
            <a:ext cx="14630401" cy="8229600"/>
          </a:xfrm>
        </p:spPr>
        <p:txBody>
          <a:bodyPr/>
          <a:lstStyle>
            <a:lvl1pPr marL="0" indent="0">
              <a:buNone/>
              <a:defRPr sz="8200"/>
            </a:lvl1pPr>
            <a:lvl2pPr marL="1189442" indent="0">
              <a:buNone/>
              <a:defRPr sz="7200"/>
            </a:lvl2pPr>
            <a:lvl3pPr marL="2378883" indent="0">
              <a:buNone/>
              <a:defRPr sz="6200"/>
            </a:lvl3pPr>
            <a:lvl4pPr marL="3568325" indent="0">
              <a:buNone/>
              <a:defRPr sz="5100"/>
            </a:lvl4pPr>
            <a:lvl5pPr marL="4757767" indent="0">
              <a:buNone/>
              <a:defRPr sz="5100"/>
            </a:lvl5pPr>
            <a:lvl6pPr marL="5947206" indent="0">
              <a:buNone/>
              <a:defRPr sz="5100"/>
            </a:lvl6pPr>
            <a:lvl7pPr marL="7136648" indent="0">
              <a:buNone/>
              <a:defRPr sz="5100"/>
            </a:lvl7pPr>
            <a:lvl8pPr marL="8326090" indent="0">
              <a:buNone/>
              <a:defRPr sz="5100"/>
            </a:lvl8pPr>
            <a:lvl9pPr marL="9515531" indent="0">
              <a:buNone/>
              <a:defRPr sz="5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435" y="10734679"/>
            <a:ext cx="14630401" cy="1609724"/>
          </a:xfrm>
        </p:spPr>
        <p:txBody>
          <a:bodyPr/>
          <a:lstStyle>
            <a:lvl1pPr marL="0" indent="0">
              <a:buNone/>
              <a:defRPr sz="3600"/>
            </a:lvl1pPr>
            <a:lvl2pPr marL="1189442" indent="0">
              <a:buNone/>
              <a:defRPr sz="3100"/>
            </a:lvl2pPr>
            <a:lvl3pPr marL="2378883" indent="0">
              <a:buNone/>
              <a:defRPr sz="2600"/>
            </a:lvl3pPr>
            <a:lvl4pPr marL="3568325" indent="0">
              <a:buNone/>
              <a:defRPr sz="2300"/>
            </a:lvl4pPr>
            <a:lvl5pPr marL="4757767" indent="0">
              <a:buNone/>
              <a:defRPr sz="2300"/>
            </a:lvl5pPr>
            <a:lvl6pPr marL="5947206" indent="0">
              <a:buNone/>
              <a:defRPr sz="2300"/>
            </a:lvl6pPr>
            <a:lvl7pPr marL="7136648" indent="0">
              <a:buNone/>
              <a:defRPr sz="2300"/>
            </a:lvl7pPr>
            <a:lvl8pPr marL="8326090" indent="0">
              <a:buNone/>
              <a:defRPr sz="2300"/>
            </a:lvl8pPr>
            <a:lvl9pPr marL="9515531" indent="0">
              <a:buNone/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0D9D3-9904-8C48-8E03-01760A1D8F8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99076-EACD-6F48-A38F-1CEDAE6B1D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551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1" y="549279"/>
            <a:ext cx="21945601" cy="2286003"/>
          </a:xfrm>
          <a:prstGeom prst="rect">
            <a:avLst/>
          </a:prstGeom>
        </p:spPr>
        <p:txBody>
          <a:bodyPr vert="horz" lIns="237888" tIns="118943" rIns="237888" bIns="11894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1" y="3200408"/>
            <a:ext cx="21945601" cy="9051924"/>
          </a:xfrm>
          <a:prstGeom prst="rect">
            <a:avLst/>
          </a:prstGeom>
        </p:spPr>
        <p:txBody>
          <a:bodyPr vert="horz" lIns="237888" tIns="118943" rIns="237888" bIns="118943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19201" y="12712704"/>
            <a:ext cx="5689601" cy="730251"/>
          </a:xfrm>
          <a:prstGeom prst="rect">
            <a:avLst/>
          </a:prstGeom>
        </p:spPr>
        <p:txBody>
          <a:bodyPr vert="horz" lIns="237888" tIns="118943" rIns="237888" bIns="118943" rtlCol="0" anchor="ctr"/>
          <a:lstStyle>
            <a:lvl1pPr algn="l">
              <a:defRPr sz="3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89442" hangingPunct="1"/>
            <a:fld id="{6EA0D9D3-9904-8C48-8E03-01760A1D8F8D}" type="datetimeFigureOut">
              <a:rPr lang="en-US" kern="1200" smtClean="0">
                <a:solidFill>
                  <a:prstClr val="black">
                    <a:tint val="75000"/>
                  </a:prstClr>
                </a:solidFill>
              </a:rPr>
              <a:pPr defTabSz="1189442" hangingPunct="1"/>
              <a:t>12/26/2019</a:t>
            </a:fld>
            <a:endParaRPr 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31202" y="12712704"/>
            <a:ext cx="7721599" cy="730251"/>
          </a:xfrm>
          <a:prstGeom prst="rect">
            <a:avLst/>
          </a:prstGeom>
        </p:spPr>
        <p:txBody>
          <a:bodyPr vert="horz" lIns="237888" tIns="118943" rIns="237888" bIns="118943" rtlCol="0" anchor="ctr"/>
          <a:lstStyle>
            <a:lvl1pPr algn="ctr">
              <a:defRPr sz="3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89442" hangingPunct="1"/>
            <a:endParaRPr 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5201" y="12712704"/>
            <a:ext cx="5689601" cy="730251"/>
          </a:xfrm>
          <a:prstGeom prst="rect">
            <a:avLst/>
          </a:prstGeom>
        </p:spPr>
        <p:txBody>
          <a:bodyPr vert="horz" lIns="237888" tIns="118943" rIns="237888" bIns="118943" rtlCol="0" anchor="ctr"/>
          <a:lstStyle>
            <a:lvl1pPr algn="r">
              <a:defRPr sz="3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89442" hangingPunct="1"/>
            <a:fld id="{DB699076-EACD-6F48-A38F-1CEDAE6B1DD7}" type="slidenum">
              <a:rPr lang="en-US" kern="1200" smtClean="0">
                <a:solidFill>
                  <a:prstClr val="black">
                    <a:tint val="75000"/>
                  </a:prstClr>
                </a:solidFill>
              </a:rPr>
              <a:pPr defTabSz="1189442" hangingPunct="1"/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79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ctr" defTabSz="1189442" rtl="0" eaLnBrk="1" latinLnBrk="0" hangingPunct="1">
        <a:spcBef>
          <a:spcPct val="0"/>
        </a:spcBef>
        <a:buNone/>
        <a:defRPr sz="11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92081" indent="-892081" algn="l" defTabSz="1189442" rtl="0" eaLnBrk="1" latinLnBrk="0" hangingPunct="1">
        <a:spcBef>
          <a:spcPct val="20000"/>
        </a:spcBef>
        <a:buFont typeface="Arial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1932843" indent="-743401" algn="l" defTabSz="1189442" rtl="0" eaLnBrk="1" latinLnBrk="0" hangingPunct="1">
        <a:spcBef>
          <a:spcPct val="20000"/>
        </a:spcBef>
        <a:buFont typeface="Arial"/>
        <a:buChar char="–"/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2973603" indent="-594720" algn="l" defTabSz="1189442" rtl="0" eaLnBrk="1" latinLnBrk="0" hangingPunct="1">
        <a:spcBef>
          <a:spcPct val="20000"/>
        </a:spcBef>
        <a:buFont typeface="Arial"/>
        <a:buChar char="•"/>
        <a:defRPr sz="6200" kern="1200">
          <a:solidFill>
            <a:schemeClr val="tx1"/>
          </a:solidFill>
          <a:latin typeface="+mn-lt"/>
          <a:ea typeface="+mn-ea"/>
          <a:cs typeface="+mn-cs"/>
        </a:defRPr>
      </a:lvl3pPr>
      <a:lvl4pPr marL="4163045" indent="-594720" algn="l" defTabSz="1189442" rtl="0" eaLnBrk="1" latinLnBrk="0" hangingPunct="1">
        <a:spcBef>
          <a:spcPct val="20000"/>
        </a:spcBef>
        <a:buFont typeface="Arial"/>
        <a:buChar char="–"/>
        <a:defRPr sz="5100" kern="1200">
          <a:solidFill>
            <a:schemeClr val="tx1"/>
          </a:solidFill>
          <a:latin typeface="+mn-lt"/>
          <a:ea typeface="+mn-ea"/>
          <a:cs typeface="+mn-cs"/>
        </a:defRPr>
      </a:lvl4pPr>
      <a:lvl5pPr marL="5352487" indent="-594720" algn="l" defTabSz="1189442" rtl="0" eaLnBrk="1" latinLnBrk="0" hangingPunct="1">
        <a:spcBef>
          <a:spcPct val="20000"/>
        </a:spcBef>
        <a:buFont typeface="Arial"/>
        <a:buChar char="»"/>
        <a:defRPr sz="5100" kern="1200">
          <a:solidFill>
            <a:schemeClr val="tx1"/>
          </a:solidFill>
          <a:latin typeface="+mn-lt"/>
          <a:ea typeface="+mn-ea"/>
          <a:cs typeface="+mn-cs"/>
        </a:defRPr>
      </a:lvl5pPr>
      <a:lvl6pPr marL="6541928" indent="-594720" algn="l" defTabSz="1189442" rtl="0" eaLnBrk="1" latinLnBrk="0" hangingPunct="1">
        <a:spcBef>
          <a:spcPct val="20000"/>
        </a:spcBef>
        <a:buFont typeface="Arial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6pPr>
      <a:lvl7pPr marL="7731370" indent="-594720" algn="l" defTabSz="1189442" rtl="0" eaLnBrk="1" latinLnBrk="0" hangingPunct="1">
        <a:spcBef>
          <a:spcPct val="20000"/>
        </a:spcBef>
        <a:buFont typeface="Arial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7pPr>
      <a:lvl8pPr marL="8920812" indent="-594720" algn="l" defTabSz="1189442" rtl="0" eaLnBrk="1" latinLnBrk="0" hangingPunct="1">
        <a:spcBef>
          <a:spcPct val="20000"/>
        </a:spcBef>
        <a:buFont typeface="Arial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8pPr>
      <a:lvl9pPr marL="10110251" indent="-594720" algn="l" defTabSz="1189442" rtl="0" eaLnBrk="1" latinLnBrk="0" hangingPunct="1">
        <a:spcBef>
          <a:spcPct val="20000"/>
        </a:spcBef>
        <a:buFont typeface="Arial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89442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189442" algn="l" defTabSz="1189442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2pPr>
      <a:lvl3pPr marL="2378883" algn="l" defTabSz="1189442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3568325" algn="l" defTabSz="1189442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4pPr>
      <a:lvl5pPr marL="4757767" algn="l" defTabSz="1189442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5pPr>
      <a:lvl6pPr marL="5947206" algn="l" defTabSz="1189442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6pPr>
      <a:lvl7pPr marL="7136648" algn="l" defTabSz="1189442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7pPr>
      <a:lvl8pPr marL="8326090" algn="l" defTabSz="1189442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8pPr>
      <a:lvl9pPr marL="9515531" algn="l" defTabSz="1189442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exportcenter.ru/services/subsidirovanie/kompensatsiya-chasti-zatrat-na-transportirovku-selskokhozyaystvennoy-i-prodovolstvennoy-produktsii/kompensaciya-chasti-zatrat-na-transportirovku-selskohozyajstvennoj/" TargetMode="External"/><Relationship Id="rId4" Type="http://schemas.openxmlformats.org/officeDocument/2006/relationships/hyperlink" Target="mailto:kachnova@exportcenter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pattern.jpg"/>
          <p:cNvPicPr>
            <a:picLocks noChangeAspect="1"/>
          </p:cNvPicPr>
          <p:nvPr/>
        </p:nvPicPr>
        <p:blipFill>
          <a:blip r:embed="rId3">
            <a:extLst/>
          </a:blip>
          <a:srcRect l="62629" t="4038" r="15742"/>
          <a:stretch>
            <a:fillRect/>
          </a:stretch>
        </p:blipFill>
        <p:spPr>
          <a:xfrm>
            <a:off x="18156815" y="-45799"/>
            <a:ext cx="6292671" cy="13788662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Shape 175"/>
          <p:cNvSpPr/>
          <p:nvPr/>
        </p:nvSpPr>
        <p:spPr>
          <a:xfrm>
            <a:off x="18029394" y="-1556"/>
            <a:ext cx="131606" cy="13680000"/>
          </a:xfrm>
          <a:prstGeom prst="rect">
            <a:avLst/>
          </a:prstGeom>
          <a:solidFill>
            <a:srgbClr val="A6AAA9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711499" y="5367130"/>
            <a:ext cx="16668571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hangingPunct="1">
              <a:lnSpc>
                <a:spcPct val="105000"/>
              </a:lnSpc>
              <a:spcBef>
                <a:spcPct val="0"/>
              </a:spcBef>
            </a:pPr>
            <a:r>
              <a:rPr lang="ru-RU" sz="55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Компенсация</a:t>
            </a:r>
            <a:r>
              <a:rPr lang="en-US" sz="55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55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части </a:t>
            </a:r>
            <a:r>
              <a:rPr lang="ru-RU" sz="5500" b="1" kern="12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затрат российским </a:t>
            </a:r>
            <a:r>
              <a:rPr lang="ru-RU" sz="55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организациям </a:t>
            </a:r>
            <a:r>
              <a:rPr lang="ru-RU" sz="5500" b="1" kern="12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</a:t>
            </a:r>
            <a:r>
              <a:rPr lang="ru-RU" sz="55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транспортировку сельскохозяйственной и продовольственной продукции</a:t>
            </a:r>
            <a:endParaRPr lang="ru-RU" sz="5500" b="1" kern="1200" dirty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79" y="5385"/>
            <a:ext cx="12194346" cy="53617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7882511" y="12393385"/>
            <a:ext cx="1906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4F81B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</a:t>
            </a:r>
            <a:r>
              <a:rPr lang="en-US" sz="3600" dirty="0" smtClean="0">
                <a:solidFill>
                  <a:srgbClr val="4F81B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</a:t>
            </a:r>
            <a:r>
              <a:rPr lang="ru-RU" sz="3600" dirty="0" smtClean="0">
                <a:solidFill>
                  <a:srgbClr val="4F81B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г.</a:t>
            </a:r>
            <a:endParaRPr lang="ru-RU" sz="3600" dirty="0">
              <a:solidFill>
                <a:srgbClr val="4F81BD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7927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814" y="2944738"/>
            <a:ext cx="24383999" cy="752672"/>
          </a:xfrm>
          <a:prstGeom prst="rect">
            <a:avLst/>
          </a:prstGeom>
          <a:noFill/>
        </p:spPr>
        <p:txBody>
          <a:bodyPr wrap="square" lIns="91386" tIns="45703" rIns="91386" bIns="45703" rtlCol="0">
            <a:spAutoFit/>
          </a:bodyPr>
          <a:lstStyle/>
          <a:p>
            <a:pPr defTabSz="457200" hangingPunct="1">
              <a:lnSpc>
                <a:spcPct val="120000"/>
              </a:lnSpc>
              <a:spcBef>
                <a:spcPct val="0"/>
              </a:spcBef>
            </a:pPr>
            <a:r>
              <a:rPr lang="ru-RU" sz="4000" b="1" kern="1200" dirty="0" smtClean="0">
                <a:solidFill>
                  <a:srgbClr val="4F81B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ОСНОВАНИЯ ДЛЯ ОТКАЗА В ПРЕДОСТАВЛЕНИИ СУБСИДИИ</a:t>
            </a:r>
            <a:endParaRPr lang="ru-RU" sz="4000" b="1" kern="1200" dirty="0">
              <a:solidFill>
                <a:srgbClr val="4F81BD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764750" y="672610"/>
            <a:ext cx="11543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</a:p>
          <a:p>
            <a:endParaRPr lang="ru-RU" sz="6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02918" y="4164694"/>
            <a:ext cx="18946278" cy="83376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1800"/>
              </a:spcBef>
            </a:pPr>
            <a:endParaRPr lang="ru-RU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14388" algn="just">
              <a:lnSpc>
                <a:spcPct val="150000"/>
              </a:lnSpc>
              <a:spcBef>
                <a:spcPts val="1800"/>
              </a:spcBef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Непредставление (представление не в полном объеме) российской организацией документов, предусмотренных Правилами;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14388" algn="just">
              <a:lnSpc>
                <a:spcPct val="150000"/>
              </a:lnSpc>
              <a:spcBef>
                <a:spcPts val="1800"/>
              </a:spcBef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Несоответствие представленных российской организацией документов положениям, предусмотренным пунктом 4 Правил;</a:t>
            </a:r>
          </a:p>
          <a:p>
            <a:pPr marL="814388" algn="just">
              <a:lnSpc>
                <a:spcPct val="150000"/>
              </a:lnSpc>
              <a:spcBef>
                <a:spcPts val="1800"/>
              </a:spcBef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Наличие в представленных российской организацией документах, предусмотренных пунктом 9 Правил, недостоверной информации;</a:t>
            </a:r>
          </a:p>
          <a:p>
            <a:pPr marL="814388" algn="just">
              <a:lnSpc>
                <a:spcPct val="150000"/>
              </a:lnSpc>
              <a:spcBef>
                <a:spcPts val="1800"/>
              </a:spcBef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случае недостатка ЛБО, доведенных в установленном порядке до Минсельхоза России.</a:t>
            </a:r>
          </a:p>
          <a:p>
            <a:pPr algn="just">
              <a:lnSpc>
                <a:spcPct val="120000"/>
              </a:lnSpc>
              <a:spcBef>
                <a:spcPts val="1800"/>
              </a:spcBef>
            </a:pP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100" name="Picture 4" descr="Картинки по запросу &quot;красный крестик&quot;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707" y="5085634"/>
            <a:ext cx="731155" cy="73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Картинки по запросу &quot;красный крестик&quot;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707" y="6752523"/>
            <a:ext cx="731155" cy="73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Картинки по запросу &quot;красный крестик&quot;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707" y="8455269"/>
            <a:ext cx="731155" cy="73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Картинки по запросу &quot;красный крестик&quot;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707" y="10158015"/>
            <a:ext cx="731155" cy="731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61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Содержимое 1"/>
          <p:cNvSpPr txBox="1">
            <a:spLocks/>
          </p:cNvSpPr>
          <p:nvPr/>
        </p:nvSpPr>
        <p:spPr bwMode="auto">
          <a:xfrm>
            <a:off x="893361" y="10923428"/>
            <a:ext cx="22567772" cy="1358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7709" tIns="108855" rIns="217709" bIns="108855"/>
          <a:lstStyle>
            <a:lvl1pPr marL="365125" indent="-25558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ts val="952"/>
              </a:spcBef>
              <a:buClr>
                <a:schemeClr val="accent1"/>
              </a:buClr>
              <a:buSzPct val="68000"/>
            </a:pPr>
            <a:r>
              <a:rPr lang="ru-RU" alt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123610  </a:t>
            </a:r>
            <a:r>
              <a:rPr lang="ru-RU" altLang="ru-RU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г. Москва, Краснопресненская набережная, 12, </a:t>
            </a:r>
            <a:r>
              <a:rPr lang="ru-RU" alt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подъезд 9</a:t>
            </a:r>
            <a:endParaRPr lang="en-US" altLang="ru-RU" sz="2800" dirty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 eaLnBrk="1" hangingPunct="1">
              <a:spcBef>
                <a:spcPts val="952"/>
              </a:spcBef>
              <a:buClr>
                <a:schemeClr val="accent1"/>
              </a:buClr>
              <a:buSzPct val="68000"/>
            </a:pPr>
            <a:r>
              <a:rPr lang="ru-RU" alt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ru-RU" altLang="ru-RU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 </a:t>
            </a:r>
            <a:r>
              <a:rPr lang="ru-RU" alt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(495) 937-47-47, </a:t>
            </a:r>
            <a:r>
              <a:rPr lang="en-US" alt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www.exportcenter.ru</a:t>
            </a:r>
            <a:endParaRPr lang="ru-RU" altLang="ru-RU" sz="2800" dirty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9249" name="Line 4"/>
          <p:cNvSpPr>
            <a:spLocks noChangeShapeType="1"/>
          </p:cNvSpPr>
          <p:nvPr/>
        </p:nvSpPr>
        <p:spPr bwMode="auto">
          <a:xfrm flipV="1">
            <a:off x="673101" y="2105026"/>
            <a:ext cx="22788032" cy="0"/>
          </a:xfrm>
          <a:prstGeom prst="line">
            <a:avLst/>
          </a:prstGeom>
          <a:noFill/>
          <a:ln w="57150" cmpd="thinThick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217709" tIns="108855" rIns="217709" bIns="108855"/>
          <a:lstStyle/>
          <a:p>
            <a:endParaRPr lang="ru-RU"/>
          </a:p>
        </p:txBody>
      </p:sp>
      <p:sp>
        <p:nvSpPr>
          <p:cNvPr id="179251" name="Text Box 51"/>
          <p:cNvSpPr txBox="1">
            <a:spLocks noChangeArrowheads="1"/>
          </p:cNvSpPr>
          <p:nvPr/>
        </p:nvSpPr>
        <p:spPr bwMode="auto">
          <a:xfrm>
            <a:off x="5994400" y="4016376"/>
            <a:ext cx="439735" cy="881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17709" tIns="108855" rIns="217709" bIns="108855">
            <a:spAutoFit/>
          </a:bodyPr>
          <a:lstStyle/>
          <a:p>
            <a:pPr algn="l"/>
            <a:endParaRPr lang="ru-RU" altLang="ru-RU" sz="43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portal.exportcenter.ru/docs/themes_inctruction/external-communications/webdav_bizproc_history_get/6082029/6082029/?ncc=1&amp;force_download=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153" y="2285301"/>
            <a:ext cx="10686227" cy="971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279086" y="3624943"/>
            <a:ext cx="8882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13510075" y="3275516"/>
            <a:ext cx="88825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Контакт в АО «РЭЦ»:</a:t>
            </a:r>
          </a:p>
          <a:p>
            <a:pPr algn="l"/>
            <a:endParaRPr lang="ru-RU" sz="2800" dirty="0" smtClean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Ирина Качнова</a:t>
            </a:r>
          </a:p>
          <a:p>
            <a:pPr algn="l"/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эксперт </a:t>
            </a:r>
            <a:r>
              <a:rPr lang="ru-RU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администрированию </a:t>
            </a:r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субсидий</a:t>
            </a:r>
          </a:p>
          <a:p>
            <a:pPr algn="l"/>
            <a:endParaRPr lang="ru-RU" sz="2800" dirty="0" smtClean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Тел</a:t>
            </a:r>
            <a:r>
              <a:rPr lang="ru-RU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.: +7 (495) 937-47-47, доб. 11-61</a:t>
            </a:r>
          </a:p>
          <a:p>
            <a:pPr algn="l"/>
            <a:r>
              <a:rPr lang="en-US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E-mail</a:t>
            </a:r>
            <a:r>
              <a:rPr lang="ru-RU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kachnova@exportcenter.ru</a:t>
            </a:r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70411" y="7690836"/>
            <a:ext cx="2229072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200" dirty="0" smtClean="0">
                <a:solidFill>
                  <a:srgbClr val="4F81BD"/>
                </a:solidFill>
                <a:latin typeface="Arial Black" panose="020B0A04020102020204" pitchFamily="34" charset="0"/>
              </a:rPr>
              <a:t>Материалы по программе размещены на сайте РЭЦ </a:t>
            </a:r>
            <a:r>
              <a:rPr lang="en-US" sz="3200" dirty="0">
                <a:latin typeface="Arial Black" panose="020B0A04020102020204" pitchFamily="34" charset="0"/>
                <a:hlinkClick r:id="rId5"/>
              </a:rPr>
              <a:t>https://www.exportcenter.ru/services/subsidirovanie/kompensatsiya-chasti-zatrat-na-transportirovku-selskokhozyaystvennoy-i-prodovolstvennoy-produktsii/kompensaciya-chasti-zatrat-na-transportirovku-selskohozyajstvennoj</a:t>
            </a:r>
            <a:r>
              <a:rPr lang="en-US" sz="3200" dirty="0" smtClean="0">
                <a:latin typeface="Arial Black" panose="020B0A04020102020204" pitchFamily="34" charset="0"/>
                <a:hlinkClick r:id="rId5"/>
              </a:rPr>
              <a:t>/</a:t>
            </a:r>
            <a:r>
              <a:rPr lang="ru-RU" sz="3200" dirty="0" smtClean="0">
                <a:latin typeface="Arial Black" panose="020B0A04020102020204" pitchFamily="34" charset="0"/>
              </a:rPr>
              <a:t> </a:t>
            </a:r>
            <a:endParaRPr lang="ru-RU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8904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7154" y="2557577"/>
            <a:ext cx="22045352" cy="2336503"/>
          </a:xfrm>
          <a:prstGeom prst="rect">
            <a:avLst/>
          </a:prstGeom>
          <a:noFill/>
        </p:spPr>
        <p:txBody>
          <a:bodyPr wrap="square" lIns="91386" tIns="45703" rIns="91386" bIns="45703" rtlCol="0">
            <a:spAutoFit/>
          </a:bodyPr>
          <a:lstStyle/>
          <a:p>
            <a:pPr defTabSz="457200" hangingPunct="1">
              <a:lnSpc>
                <a:spcPts val="3500"/>
              </a:lnSpc>
              <a:spcBef>
                <a:spcPct val="0"/>
              </a:spcBef>
            </a:pPr>
            <a:r>
              <a:rPr lang="ru-RU" sz="28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Постановление Правительства Российский Федерации </a:t>
            </a:r>
          </a:p>
          <a:p>
            <a:pPr defTabSz="457200" hangingPunct="1">
              <a:lnSpc>
                <a:spcPts val="3500"/>
              </a:lnSpc>
              <a:spcBef>
                <a:spcPct val="0"/>
              </a:spcBef>
            </a:pPr>
            <a:r>
              <a:rPr lang="ru-RU" sz="28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 15 сентября 2017 г. №</a:t>
            </a:r>
            <a:r>
              <a:rPr lang="en-US" sz="28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8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1104 «О предоставлении субсидий из федерального бюджета российским организациям</a:t>
            </a:r>
            <a:r>
              <a:rPr lang="ru-RU" sz="2800" b="1" kern="12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8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компенсацию части затрат на транспортировку сельскохозяйственной и продовольственной продукции» (с изменениями и дополнениями)</a:t>
            </a:r>
            <a:br>
              <a:rPr lang="ru-RU" sz="28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400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(далее – Постановление № 1104)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138178" y="672610"/>
            <a:ext cx="7809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ru-RU" sz="6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731" y="578458"/>
            <a:ext cx="6247667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190752" y="6288200"/>
            <a:ext cx="20059650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Положение </a:t>
            </a:r>
            <a:r>
              <a:rPr lang="ru-RU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 осуществлении акционерным обществом «Российский экспортный центр» функций агента Правительства Российской Федерации по вопросу о предоставлении субсидий из федерального бюджета российским </a:t>
            </a:r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организациям на </a:t>
            </a:r>
            <a:r>
              <a:rPr lang="ru-RU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компенсацию части затрат на транспортировку сельскохозяйственной и продовольственной </a:t>
            </a:r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продукции;</a:t>
            </a:r>
          </a:p>
          <a:p>
            <a:pPr marL="457200" indent="-457200" algn="just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Правила </a:t>
            </a:r>
            <a:r>
              <a:rPr lang="ru-RU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предоставления субсидий из федерального бюджета российским </a:t>
            </a:r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организациям на </a:t>
            </a:r>
            <a:r>
              <a:rPr lang="ru-RU" sz="2800" dirty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компенсацию части затрат на транспортировку сельскохозяйственной и продовольственной </a:t>
            </a:r>
            <a:r>
              <a:rPr lang="ru-RU" sz="28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продукции.</a:t>
            </a:r>
            <a:endParaRPr lang="ru-RU" sz="2800" dirty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90751" y="4972654"/>
            <a:ext cx="20059650" cy="7613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defTabSz="1219140" hangingPunct="1">
              <a:defRPr sz="2600" b="1" kern="120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Утверждает:</a:t>
            </a:r>
          </a:p>
        </p:txBody>
      </p:sp>
    </p:spTree>
    <p:extLst>
      <p:ext uri="{BB962C8B-B14F-4D97-AF65-F5344CB8AC3E}">
        <p14:creationId xmlns:p14="http://schemas.microsoft.com/office/powerpoint/2010/main" val="141020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66604" y="1897665"/>
            <a:ext cx="19850791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hangingPunct="1">
              <a:lnSpc>
                <a:spcPts val="3500"/>
              </a:lnSpc>
              <a:spcBef>
                <a:spcPct val="0"/>
              </a:spcBef>
            </a:pPr>
            <a:endParaRPr lang="ru-RU" sz="2000" b="1" kern="1200" dirty="0" smtClean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defTabSz="457200" hangingPunct="1">
              <a:lnSpc>
                <a:spcPts val="3500"/>
              </a:lnSpc>
              <a:spcBef>
                <a:spcPct val="0"/>
              </a:spcBef>
            </a:pPr>
            <a:r>
              <a:rPr lang="ru-RU" sz="32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Обзор основных изменений, внесенных в Постановление 1104 </a:t>
            </a:r>
          </a:p>
          <a:p>
            <a:pPr defTabSz="457200" hangingPunct="1">
              <a:lnSpc>
                <a:spcPts val="3500"/>
              </a:lnSpc>
              <a:spcBef>
                <a:spcPct val="0"/>
              </a:spcBef>
            </a:pPr>
            <a:r>
              <a:rPr lang="ru-RU" sz="32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Постановлением Правительства от 14 декабря 2019 г. № 1673:</a:t>
            </a:r>
            <a:endParaRPr lang="ru-RU" sz="5400" kern="1200" dirty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138178" y="672610"/>
            <a:ext cx="7809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96000" y="-15417008"/>
            <a:ext cx="12192000" cy="403264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Отмена ограничения по географии отправки сельскохозяйственной и продовольственной продукции. Таким образом, доступ к программе открыт для организаций, функционирующих на всей территории страны.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Распространение действия программы на автомобильный и водный транспорт. Предыдущая редакция Постановления 1104 предусматривала компенсацию части затрат на транспортировку сельскохозяйственной и продовольственной продукции посредством железнодорожного, а также железнодорожного с применением автомобильного транспорта. В новой редакции данное условие изменено – субсидированию подлежат затраты на транспортировку с применением одного или нескольких из следующих видов транспорта: железнодорожный, автомобильный, водный. 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Значительно расширен перечень сельскохозяйственной и продовольственной продукции, подлежащей субсидированию (Приложение № 1 к Правилам), в том числе включены группы живые животные; продукты животного происхождения; мясо и пищевые мясные субпродукты; некоторые виды риса; шкуры крупного рогатого скота; часть алкогольной продукции, а также жмыхи, шрота. Более того, Постановлением установлен расширенный перечень продукции, подпадающей под субсидирование, при отправке из Дальневосточного федерального округа РФ (зерновых культур – пшеницы, ячменя, кукурузы).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Изменена формула расчета предельной стоимости перевозки (в размере 30% стоимости перевезенной продукции вместо 50%, установленных предыдущей редакцией). То есть сумма субсидии должна быть не менее чем в 3 раза меньше стоимости перевезенной продукции.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47157" y="3462783"/>
            <a:ext cx="21991021" cy="99719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3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Отмена ограничения по географии отправки сельскохозяйственной и продовольственной продукции</a:t>
            </a:r>
            <a:r>
              <a:rPr lang="ru-RU" sz="3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Таким образом, доступ к программе открыт для организаций, функционирующих на всей территории страны</a:t>
            </a:r>
            <a:r>
              <a:rPr lang="ru-RU" sz="3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ru-RU" sz="3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3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Распространение действия программы на автомобильный и водный транспорт. </a:t>
            </a:r>
            <a:endParaRPr lang="ru-RU" sz="30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66700" lvl="0" algn="just">
              <a:lnSpc>
                <a:spcPct val="107000"/>
              </a:lnSpc>
            </a:pPr>
            <a:r>
              <a:rPr lang="ru-RU" sz="3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Предыдущая </a:t>
            </a:r>
            <a:r>
              <a:rPr lang="ru-RU" sz="3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редакция Постановления 1104 предусматривала компенсацию части затрат на транспортировку сельскохозяйственной и продовольственной продукции посредством железнодорожного, а также железнодорожного с применением автомобильного транспорта. В новой редакции данное условие изменено – субсидированию подлежат затраты на транспортировку с применением одного или нескольких из следующих видов транспорта: железнодорожный, автомобильный, водный. </a:t>
            </a:r>
            <a:endParaRPr lang="ru-RU" sz="3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ru-RU" sz="3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3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Значительно расширен перечень сельскохозяйственной и продовольственной продукции, подлежащей субсидированию (Приложение № 1 к Правилам), </a:t>
            </a:r>
            <a:r>
              <a:rPr lang="ru-RU" sz="3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том числе включены группы живые животные; продукты животного происхождения; мясо и пищевые мясные субпродукты; некоторые виды риса; шкуры крупного рогатого скота; часть алкогольной продукции, а также жмыхи, шрота. Более того, Постановлением установлен расширенный перечень продукции, подпадающей под субсидирование, при отправке из Дальневосточного федерального округа РФ (зерновых культур – пшеницы, ячменя, кукурузы</a:t>
            </a:r>
            <a:r>
              <a:rPr lang="ru-RU" sz="3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ru-RU" sz="3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3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Изменена формула расчета предельной стоимости перевозки </a:t>
            </a:r>
            <a:r>
              <a:rPr lang="ru-RU" sz="3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(в размере 30% стоимости перевезенной продукции вместо 50%, установленных предыдущей редакцией). То есть сумма субсидии должна быть не менее чем в 3 раза меньше стоимости перевезенной продукции.</a:t>
            </a:r>
          </a:p>
        </p:txBody>
      </p:sp>
    </p:spTree>
    <p:extLst>
      <p:ext uri="{BB962C8B-B14F-4D97-AF65-F5344CB8AC3E}">
        <p14:creationId xmlns:p14="http://schemas.microsoft.com/office/powerpoint/2010/main" val="2061092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435605" y="3238924"/>
            <a:ext cx="144835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600"/>
              </a:lnSpc>
              <a:spcBef>
                <a:spcPts val="600"/>
              </a:spcBef>
            </a:pPr>
            <a:r>
              <a:rPr lang="ru-RU" sz="28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Транспортировка продукции </a:t>
            </a:r>
            <a:r>
              <a:rPr lang="ru-RU" sz="2800" i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(включенной в перечень согласно Приложения № 1 к Постановлению № 1104)</a:t>
            </a:r>
            <a:r>
              <a:rPr lang="ru-RU" sz="28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осуществлялась </a:t>
            </a:r>
            <a:r>
              <a:rPr lang="ru-RU" sz="2800" b="1" i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не ранее </a:t>
            </a:r>
            <a:r>
              <a:rPr lang="ru-RU" sz="2800" b="1" i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 октября 201</a:t>
            </a:r>
            <a:r>
              <a:rPr lang="en-US" sz="2800" b="1" i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9</a:t>
            </a:r>
            <a:r>
              <a:rPr lang="ru-RU" sz="2800" b="1" i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года</a:t>
            </a:r>
            <a:r>
              <a:rPr lang="ru-RU" sz="28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sz="2800" b="1" i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железнодорожным и (или) автомобильным и (или) водным транспортом</a:t>
            </a:r>
            <a:endParaRPr lang="en-US" sz="2800" b="1" i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138178" y="672610"/>
            <a:ext cx="7809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ru-RU" sz="6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>
            <a:off x="9079437" y="3031483"/>
            <a:ext cx="11905" cy="1051200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35356" y="3733992"/>
            <a:ext cx="8828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Получатели компенсации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581891" y="4798412"/>
            <a:ext cx="7998783" cy="6124512"/>
            <a:chOff x="828661" y="5054652"/>
            <a:chExt cx="10165119" cy="8360993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62427" y="5054652"/>
              <a:ext cx="2066925" cy="2105025"/>
            </a:xfrm>
            <a:prstGeom prst="rect">
              <a:avLst/>
            </a:prstGeom>
          </p:spPr>
        </p:pic>
        <p:sp>
          <p:nvSpPr>
            <p:cNvPr id="30" name="Bent Arrow 131"/>
            <p:cNvSpPr/>
            <p:nvPr/>
          </p:nvSpPr>
          <p:spPr bwMode="auto">
            <a:xfrm rot="16200000" flipH="1" flipV="1">
              <a:off x="7104988" y="5947634"/>
              <a:ext cx="2016000" cy="2412000"/>
            </a:xfrm>
            <a:prstGeom prst="bentArrow">
              <a:avLst>
                <a:gd name="adj1" fmla="val 5470"/>
                <a:gd name="adj2" fmla="val 9301"/>
                <a:gd name="adj3" fmla="val 12699"/>
                <a:gd name="adj4" fmla="val 39482"/>
              </a:avLst>
            </a:prstGeom>
            <a:solidFill>
              <a:srgbClr val="E5A3A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32" name="Bent Arrow 131"/>
            <p:cNvSpPr/>
            <p:nvPr/>
          </p:nvSpPr>
          <p:spPr bwMode="auto">
            <a:xfrm rot="16200000" flipH="1">
              <a:off x="2728843" y="6007946"/>
              <a:ext cx="2038350" cy="2303462"/>
            </a:xfrm>
            <a:prstGeom prst="bentArrow">
              <a:avLst>
                <a:gd name="adj1" fmla="val 5470"/>
                <a:gd name="adj2" fmla="val 9301"/>
                <a:gd name="adj3" fmla="val 12699"/>
                <a:gd name="adj4" fmla="val 39482"/>
              </a:avLst>
            </a:prstGeom>
            <a:solidFill>
              <a:srgbClr val="E5A3A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214485" y="7142458"/>
              <a:ext cx="3508310" cy="912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Российские организации</a:t>
              </a:r>
              <a:endParaRPr lang="ru-RU" sz="16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828661" y="8178853"/>
              <a:ext cx="3948027" cy="130104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  <a:latin typeface="Arial Black" panose="020B0A040201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Юридические лица</a:t>
              </a:r>
              <a:endParaRPr lang="ru-RU" sz="16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3" name="Скругленный прямоугольник 32"/>
            <p:cNvSpPr/>
            <p:nvPr/>
          </p:nvSpPr>
          <p:spPr>
            <a:xfrm>
              <a:off x="7045753" y="8178853"/>
              <a:ext cx="3948027" cy="130104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>
                  <a:solidFill>
                    <a:schemeClr val="accent5">
                      <a:lumMod val="50000"/>
                    </a:schemeClr>
                  </a:solidFill>
                  <a:latin typeface="Arial Black" panose="020B0A040201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Индивидуальные предприниматели</a:t>
              </a:r>
              <a:endParaRPr lang="ru-RU" sz="16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4" name="Bent Arrow 131"/>
            <p:cNvSpPr/>
            <p:nvPr/>
          </p:nvSpPr>
          <p:spPr bwMode="auto">
            <a:xfrm flipH="1" flipV="1">
              <a:off x="8070761" y="9517224"/>
              <a:ext cx="1139688" cy="2303462"/>
            </a:xfrm>
            <a:prstGeom prst="bentArrow">
              <a:avLst>
                <a:gd name="adj1" fmla="val 5470"/>
                <a:gd name="adj2" fmla="val 9301"/>
                <a:gd name="adj3" fmla="val 12699"/>
                <a:gd name="adj4" fmla="val 39482"/>
              </a:avLst>
            </a:prstGeom>
            <a:solidFill>
              <a:srgbClr val="B2E8D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35" name="Bent Arrow 131"/>
            <p:cNvSpPr/>
            <p:nvPr/>
          </p:nvSpPr>
          <p:spPr bwMode="auto">
            <a:xfrm rot="10800000" flipH="1">
              <a:off x="2747504" y="9558216"/>
              <a:ext cx="1118523" cy="2303462"/>
            </a:xfrm>
            <a:prstGeom prst="bentArrow">
              <a:avLst>
                <a:gd name="adj1" fmla="val 5470"/>
                <a:gd name="adj2" fmla="val 9301"/>
                <a:gd name="adj3" fmla="val 12699"/>
                <a:gd name="adj4" fmla="val 39482"/>
              </a:avLst>
            </a:prstGeom>
            <a:solidFill>
              <a:srgbClr val="B2E8D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82843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1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36" name="Shape 255"/>
            <p:cNvSpPr/>
            <p:nvPr/>
          </p:nvSpPr>
          <p:spPr>
            <a:xfrm>
              <a:off x="3866028" y="9479903"/>
              <a:ext cx="4164271" cy="3935742"/>
            </a:xfrm>
            <a:prstGeom prst="ellipse">
              <a:avLst/>
            </a:prstGeom>
            <a:solidFill>
              <a:srgbClr val="F6C76A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endParaRPr lang="en" sz="1600" dirty="0">
                <a:solidFill>
                  <a:srgbClr val="666666"/>
                </a:solidFill>
                <a:latin typeface="Arial Black" panose="020B0A04020102020204" pitchFamily="34" charset="0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37" name="Shape 256"/>
            <p:cNvSpPr/>
            <p:nvPr/>
          </p:nvSpPr>
          <p:spPr>
            <a:xfrm>
              <a:off x="3981274" y="9595538"/>
              <a:ext cx="3930779" cy="3711852"/>
            </a:xfrm>
            <a:prstGeom prst="donut">
              <a:avLst>
                <a:gd name="adj" fmla="val 4933"/>
              </a:avLst>
            </a:prstGeom>
            <a:solidFill>
              <a:schemeClr val="bg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600">
                <a:latin typeface="Arial Black" panose="020B0A040201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445264" y="10699756"/>
              <a:ext cx="2937045" cy="18067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Производители </a:t>
              </a:r>
            </a:p>
            <a:p>
              <a:r>
                <a:rPr lang="ru-RU" sz="1600" dirty="0" smtClean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и/или поставщики (держатели экспортного контракта)</a:t>
              </a:r>
              <a:endParaRPr lang="ru-RU" sz="16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10" name="Загнутый угол 9"/>
          <p:cNvSpPr/>
          <p:nvPr/>
        </p:nvSpPr>
        <p:spPr>
          <a:xfrm>
            <a:off x="9435605" y="4943061"/>
            <a:ext cx="6907217" cy="8600422"/>
          </a:xfrm>
          <a:prstGeom prst="foldedCorner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endParaRPr lang="ru-RU" sz="2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8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От пунктов отправления, расположенных на территории Российской Федерации</a:t>
            </a:r>
          </a:p>
        </p:txBody>
      </p:sp>
      <p:sp>
        <p:nvSpPr>
          <p:cNvPr id="48" name="Загнутый угол 47"/>
          <p:cNvSpPr/>
          <p:nvPr/>
        </p:nvSpPr>
        <p:spPr>
          <a:xfrm>
            <a:off x="16841585" y="4943059"/>
            <a:ext cx="7164556" cy="8600423"/>
          </a:xfrm>
          <a:prstGeom prst="foldedCorner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ru-RU" sz="2000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ru-RU" sz="2000" b="1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ru-RU" sz="2000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ru-RU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20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Через пункты пограничных переходов:</a:t>
            </a:r>
            <a:endParaRPr lang="ru-RU" sz="2000" b="1" u="sng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  <a:p>
            <a:endParaRPr lang="ru-RU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Алтайский 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край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Амурская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Астраханская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Брянская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г. Санкт-Петербург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Еврейская автономная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Забайкальский край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Калининградская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Краснодарский край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Курганская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Ленинградская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Новосибирская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Омская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Оренбургская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Приморский край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Республика Бурятия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Республика Дагестан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Ростовская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Саратовская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Смоленская область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Хабаровский край</a:t>
            </a:r>
          </a:p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Челябинская область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820414" y="2515096"/>
            <a:ext cx="14156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4F81BD"/>
                </a:solidFill>
                <a:latin typeface="Arial Black" panose="020B0A04020102020204" pitchFamily="34" charset="0"/>
              </a:rPr>
              <a:t>Маршруты, подлежащие компенсации</a:t>
            </a:r>
            <a:endParaRPr lang="ru-RU" sz="3200" b="1" dirty="0" smtClean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29194" y="11465768"/>
            <a:ext cx="6570779" cy="1323439"/>
          </a:xfrm>
          <a:prstGeom prst="rect">
            <a:avLst/>
          </a:prstGeom>
          <a:solidFill>
            <a:srgbClr val="A4F6BF"/>
          </a:solidFill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Российская организация может претендовать на получение субсидии только при соблюдении условий, установленных п. 4 Правил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97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6383" y="2500182"/>
            <a:ext cx="10043705" cy="546334"/>
          </a:xfrm>
          <a:prstGeom prst="rect">
            <a:avLst/>
          </a:prstGeom>
          <a:noFill/>
        </p:spPr>
        <p:txBody>
          <a:bodyPr wrap="square" lIns="91386" tIns="45703" rIns="91386" bIns="45703" rtlCol="0">
            <a:spAutoFit/>
          </a:bodyPr>
          <a:lstStyle/>
          <a:p>
            <a:pPr defTabSz="457200" hangingPunct="1">
              <a:lnSpc>
                <a:spcPct val="80000"/>
              </a:lnSpc>
              <a:spcBef>
                <a:spcPct val="0"/>
              </a:spcBef>
            </a:pPr>
            <a:r>
              <a:rPr lang="ru-RU" sz="3600" b="1" kern="1200" dirty="0" smtClean="0">
                <a:solidFill>
                  <a:srgbClr val="4F81BD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ОБЪЕМ КОМПЕНСАЦИИ</a:t>
            </a:r>
            <a:endParaRPr lang="ru-RU" sz="3600" b="1" kern="1200" dirty="0">
              <a:solidFill>
                <a:srgbClr val="4F81BD"/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138178" y="672610"/>
            <a:ext cx="7809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endParaRPr lang="ru-RU" sz="6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3486746" y="3582736"/>
            <a:ext cx="17161407" cy="3680230"/>
            <a:chOff x="2782823" y="1557400"/>
            <a:chExt cx="6558848" cy="2028900"/>
          </a:xfrm>
        </p:grpSpPr>
        <p:sp>
          <p:nvSpPr>
            <p:cNvPr id="20" name="Shape 361"/>
            <p:cNvSpPr/>
            <p:nvPr/>
          </p:nvSpPr>
          <p:spPr>
            <a:xfrm>
              <a:off x="4662977" y="1743500"/>
              <a:ext cx="2424599" cy="1656600"/>
            </a:xfrm>
            <a:prstGeom prst="chevron">
              <a:avLst>
                <a:gd name="adj" fmla="val 29853"/>
              </a:avLst>
            </a:prstGeom>
            <a:solidFill>
              <a:srgbClr val="F67031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r>
                <a:rPr lang="ru-RU" sz="2800" dirty="0" smtClean="0">
                  <a:solidFill>
                    <a:srgbClr val="FFFFFF"/>
                  </a:solidFill>
                  <a:latin typeface="Arial Black" panose="020B0A04020102020204" pitchFamily="34" charset="0"/>
                  <a:ea typeface="Nunito Sans"/>
                  <a:cs typeface="Nunito Sans"/>
                  <a:sym typeface="Nunito Sans"/>
                </a:rPr>
                <a:t>В пределах</a:t>
              </a:r>
              <a:br>
                <a:rPr lang="ru-RU" sz="2800" dirty="0" smtClean="0">
                  <a:solidFill>
                    <a:srgbClr val="FFFFFF"/>
                  </a:solidFill>
                  <a:latin typeface="Arial Black" panose="020B0A04020102020204" pitchFamily="34" charset="0"/>
                  <a:ea typeface="Nunito Sans"/>
                  <a:cs typeface="Nunito Sans"/>
                  <a:sym typeface="Nunito Sans"/>
                </a:rPr>
              </a:br>
              <a:r>
                <a:rPr lang="ru-RU" sz="2800" dirty="0" smtClean="0">
                  <a:solidFill>
                    <a:srgbClr val="FFFFFF"/>
                  </a:solidFill>
                  <a:latin typeface="Arial Black" panose="020B0A04020102020204" pitchFamily="34" charset="0"/>
                  <a:ea typeface="Nunito Sans"/>
                  <a:cs typeface="Nunito Sans"/>
                  <a:sym typeface="Nunito Sans"/>
                </a:rPr>
                <a:t>лимитов</a:t>
              </a:r>
              <a:endParaRPr lang="en" sz="2800" dirty="0">
                <a:solidFill>
                  <a:srgbClr val="FFFFFF"/>
                </a:solidFill>
                <a:latin typeface="Arial Black" panose="020B0A04020102020204" pitchFamily="34" charset="0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31" name="Shape 363"/>
            <p:cNvSpPr/>
            <p:nvPr/>
          </p:nvSpPr>
          <p:spPr>
            <a:xfrm>
              <a:off x="6431541" y="1557400"/>
              <a:ext cx="2910130" cy="2028900"/>
            </a:xfrm>
            <a:prstGeom prst="chevron">
              <a:avLst>
                <a:gd name="adj" fmla="val 29853"/>
              </a:avLst>
            </a:prstGeom>
            <a:solidFill>
              <a:srgbClr val="ED0036">
                <a:alpha val="71540"/>
              </a:srgb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r>
                <a:rPr lang="ru-RU" sz="2800" dirty="0" smtClean="0">
                  <a:solidFill>
                    <a:srgbClr val="FFFFFF"/>
                  </a:solidFill>
                  <a:latin typeface="Arial Black" panose="020B0A04020102020204" pitchFamily="34" charset="0"/>
                  <a:ea typeface="Nunito Sans"/>
                  <a:cs typeface="Nunito Sans"/>
                  <a:sym typeface="Nunito Sans"/>
                </a:rPr>
                <a:t>Не более 30 % стоимости перевезенной продукции</a:t>
              </a:r>
              <a:endParaRPr lang="en" sz="2800" dirty="0">
                <a:solidFill>
                  <a:srgbClr val="FFFFFF"/>
                </a:solidFill>
                <a:latin typeface="Arial Black" panose="020B0A04020102020204" pitchFamily="34" charset="0"/>
                <a:ea typeface="Nunito Sans"/>
                <a:cs typeface="Nunito Sans"/>
                <a:sym typeface="Nunito Sans"/>
              </a:endParaRPr>
            </a:p>
          </p:txBody>
        </p:sp>
        <p:sp>
          <p:nvSpPr>
            <p:cNvPr id="32" name="Shape 364"/>
            <p:cNvSpPr/>
            <p:nvPr/>
          </p:nvSpPr>
          <p:spPr>
            <a:xfrm>
              <a:off x="2782823" y="1909250"/>
              <a:ext cx="2424600" cy="1325100"/>
            </a:xfrm>
            <a:prstGeom prst="chevron">
              <a:avLst>
                <a:gd name="adj" fmla="val 29853"/>
              </a:avLst>
            </a:prstGeom>
            <a:solidFill>
              <a:srgbClr val="FFA400">
                <a:alpha val="71540"/>
              </a:srgb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ru-RU" sz="2800" dirty="0" smtClean="0">
                  <a:solidFill>
                    <a:srgbClr val="FFFFFF"/>
                  </a:solidFill>
                  <a:latin typeface="Arial Black" panose="020B0A04020102020204" pitchFamily="34" charset="0"/>
                  <a:ea typeface="Nunito Sans"/>
                  <a:cs typeface="Nunito Sans"/>
                  <a:sym typeface="Nunito Sans"/>
                </a:rPr>
                <a:t>До 50 % фактически понесенных затрат до государственной границы РФ</a:t>
              </a:r>
              <a:endParaRPr lang="en" sz="2800" dirty="0">
                <a:solidFill>
                  <a:srgbClr val="FFFFFF"/>
                </a:solidFill>
                <a:latin typeface="Arial Black" panose="020B0A04020102020204" pitchFamily="34" charset="0"/>
                <a:ea typeface="Nunito Sans"/>
                <a:cs typeface="Nunito Sans"/>
                <a:sym typeface="Nunito Sans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0265933" y="4557835"/>
            <a:ext cx="369506" cy="369504"/>
            <a:chOff x="19751956" y="4557835"/>
            <a:chExt cx="369506" cy="369504"/>
          </a:xfrm>
        </p:grpSpPr>
        <p:sp>
          <p:nvSpPr>
            <p:cNvPr id="44" name="Shape 575"/>
            <p:cNvSpPr/>
            <p:nvPr/>
          </p:nvSpPr>
          <p:spPr>
            <a:xfrm>
              <a:off x="19751956" y="4769199"/>
              <a:ext cx="158162" cy="158140"/>
            </a:xfrm>
            <a:custGeom>
              <a:avLst/>
              <a:gdLst/>
              <a:ahLst/>
              <a:cxnLst/>
              <a:rect l="0" t="0" r="0" b="0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" name="Shape 576"/>
            <p:cNvSpPr/>
            <p:nvPr/>
          </p:nvSpPr>
          <p:spPr>
            <a:xfrm>
              <a:off x="19973555" y="4557835"/>
              <a:ext cx="147907" cy="147928"/>
            </a:xfrm>
            <a:custGeom>
              <a:avLst/>
              <a:gdLst/>
              <a:ahLst/>
              <a:cxnLst/>
              <a:rect l="0" t="0" r="0" b="0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" name="Shape 577"/>
            <p:cNvSpPr/>
            <p:nvPr/>
          </p:nvSpPr>
          <p:spPr>
            <a:xfrm>
              <a:off x="19809767" y="4614632"/>
              <a:ext cx="254881" cy="254881"/>
            </a:xfrm>
            <a:custGeom>
              <a:avLst/>
              <a:gdLst/>
              <a:ahLst/>
              <a:cxnLst/>
              <a:rect l="0" t="0" r="0" b="0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" name="Shape 578"/>
            <p:cNvSpPr/>
            <p:nvPr/>
          </p:nvSpPr>
          <p:spPr>
            <a:xfrm>
              <a:off x="19926465" y="4649449"/>
              <a:ext cx="41983" cy="41983"/>
            </a:xfrm>
            <a:custGeom>
              <a:avLst/>
              <a:gdLst/>
              <a:ahLst/>
              <a:cxnLst/>
              <a:rect l="0" t="0" r="0" b="0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51" name="Shape 192"/>
          <p:cNvGrpSpPr/>
          <p:nvPr/>
        </p:nvGrpSpPr>
        <p:grpSpPr>
          <a:xfrm>
            <a:off x="16982311" y="7336350"/>
            <a:ext cx="751284" cy="742281"/>
            <a:chOff x="5382800" y="412975"/>
            <a:chExt cx="433800" cy="433800"/>
          </a:xfrm>
        </p:grpSpPr>
        <p:sp>
          <p:nvSpPr>
            <p:cNvPr id="52" name="Shape 193"/>
            <p:cNvSpPr/>
            <p:nvPr/>
          </p:nvSpPr>
          <p:spPr>
            <a:xfrm>
              <a:off x="5382800" y="412975"/>
              <a:ext cx="433800" cy="433800"/>
            </a:xfrm>
            <a:prstGeom prst="ellipse">
              <a:avLst/>
            </a:prstGeom>
            <a:solidFill>
              <a:schemeClr val="accent6">
                <a:lumMod val="75000"/>
                <a:alpha val="33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3" name="Shape 194"/>
            <p:cNvSpPr/>
            <p:nvPr/>
          </p:nvSpPr>
          <p:spPr>
            <a:xfrm>
              <a:off x="5495482" y="525657"/>
              <a:ext cx="208199" cy="208199"/>
            </a:xfrm>
            <a:prstGeom prst="ellipse">
              <a:avLst/>
            </a:prstGeom>
            <a:solidFill>
              <a:srgbClr val="F24745">
                <a:alpha val="33460"/>
              </a:srgb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4" name="Shape 195"/>
            <p:cNvSpPr/>
            <p:nvPr/>
          </p:nvSpPr>
          <p:spPr>
            <a:xfrm>
              <a:off x="5544572" y="574747"/>
              <a:ext cx="110099" cy="1100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7" name="Скругленный прямоугольник 16"/>
          <p:cNvSpPr/>
          <p:nvPr/>
        </p:nvSpPr>
        <p:spPr>
          <a:xfrm>
            <a:off x="834785" y="8973447"/>
            <a:ext cx="6949439" cy="447224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Затраты на транспортировку продукции 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16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</a:t>
            </a:r>
            <a:r>
              <a:rPr lang="en-US" sz="16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ru-RU" sz="16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 транспортом:</a:t>
            </a:r>
            <a:endParaRPr lang="en-US" sz="1600" u="sng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Провозные платежи (тариф по прейскуранту 10-01);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Предоставление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аренда)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подвижного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состава;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Подача / уборка подвижного состава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16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автомобильным</a:t>
            </a:r>
            <a:r>
              <a:rPr lang="en-US" sz="16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6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транспортом: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Транспортировка продукции автомобильным транспортом с экологическим классом не ниже 3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  <a:endParaRPr lang="ru-RU" sz="1600" u="sng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16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водным транспортом: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Транспортировка продукции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посредством водного транспорта.</a:t>
            </a:r>
          </a:p>
        </p:txBody>
      </p:sp>
      <p:grpSp>
        <p:nvGrpSpPr>
          <p:cNvPr id="56" name="Shape 192"/>
          <p:cNvGrpSpPr/>
          <p:nvPr/>
        </p:nvGrpSpPr>
        <p:grpSpPr>
          <a:xfrm>
            <a:off x="11873300" y="7262786"/>
            <a:ext cx="751284" cy="742281"/>
            <a:chOff x="5382800" y="412975"/>
            <a:chExt cx="433800" cy="433800"/>
          </a:xfrm>
        </p:grpSpPr>
        <p:sp>
          <p:nvSpPr>
            <p:cNvPr id="58" name="Shape 193"/>
            <p:cNvSpPr/>
            <p:nvPr/>
          </p:nvSpPr>
          <p:spPr>
            <a:xfrm>
              <a:off x="5382800" y="412975"/>
              <a:ext cx="433800" cy="4338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  <a:alpha val="33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9" name="Shape 194"/>
            <p:cNvSpPr/>
            <p:nvPr/>
          </p:nvSpPr>
          <p:spPr>
            <a:xfrm>
              <a:off x="5495482" y="525657"/>
              <a:ext cx="208199" cy="208199"/>
            </a:xfrm>
            <a:prstGeom prst="ellipse">
              <a:avLst/>
            </a:prstGeom>
            <a:solidFill>
              <a:srgbClr val="F24745">
                <a:alpha val="33460"/>
              </a:srgb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0" name="Shape 195"/>
            <p:cNvSpPr/>
            <p:nvPr/>
          </p:nvSpPr>
          <p:spPr>
            <a:xfrm>
              <a:off x="5544572" y="574747"/>
              <a:ext cx="110099" cy="1100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61" name="Скругленный прямоугольник 60"/>
          <p:cNvSpPr/>
          <p:nvPr/>
        </p:nvSpPr>
        <p:spPr>
          <a:xfrm>
            <a:off x="8826258" y="8973447"/>
            <a:ext cx="6845369" cy="447224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ru-RU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</a:t>
            </a:r>
            <a:r>
              <a:rPr lang="ru-RU" sz="1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ж/д транспорта:</a:t>
            </a:r>
            <a:endParaRPr lang="ru-RU" sz="1600" b="1" u="sng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Вагоны, цистерны - ж/д тариф по прейскуранту 10-01</a:t>
            </a:r>
          </a:p>
          <a:p>
            <a:pPr algn="l">
              <a:lnSpc>
                <a:spcPct val="150000"/>
              </a:lnSpc>
            </a:pP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40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 контейнер  - 100 000 руб.</a:t>
            </a:r>
          </a:p>
          <a:p>
            <a:pPr algn="l">
              <a:lnSpc>
                <a:spcPct val="150000"/>
              </a:lnSpc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20’ контейнер – 80 000 руб.</a:t>
            </a:r>
          </a:p>
          <a:p>
            <a:pPr algn="l">
              <a:lnSpc>
                <a:spcPct val="150000"/>
              </a:lnSpc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Рефрижераторный контейнер – 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150 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000 руб. </a:t>
            </a:r>
          </a:p>
          <a:p>
            <a:pPr algn="l">
              <a:lnSpc>
                <a:spcPct val="150000"/>
              </a:lnSpc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1m3 (1 т) в сборном контейнере – 6 000 руб.</a:t>
            </a:r>
          </a:p>
          <a:p>
            <a:pPr algn="l">
              <a:lnSpc>
                <a:spcPct val="150000"/>
              </a:lnSpc>
            </a:pPr>
            <a:r>
              <a:rPr lang="ru-RU" sz="1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автомобильного транспорта:</a:t>
            </a:r>
            <a:endParaRPr lang="ru-RU" sz="1600" b="1" u="sng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км – 45 руб. </a:t>
            </a:r>
            <a:endParaRPr lang="ru-RU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перевозку авторефрижераторами 65 руб.)</a:t>
            </a:r>
          </a:p>
          <a:p>
            <a:pPr algn="l">
              <a:lnSpc>
                <a:spcPct val="150000"/>
              </a:lnSpc>
            </a:pPr>
            <a:r>
              <a:rPr lang="ru-RU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водного транспорта: </a:t>
            </a:r>
          </a:p>
          <a:p>
            <a:pPr algn="l">
              <a:lnSpc>
                <a:spcPct val="150000"/>
              </a:lnSpc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км * 1 т – 4 руб. </a:t>
            </a:r>
          </a:p>
        </p:txBody>
      </p:sp>
      <p:cxnSp>
        <p:nvCxnSpPr>
          <p:cNvPr id="73" name="Прямая со стрелкой 72"/>
          <p:cNvCxnSpPr>
            <a:stCxn id="37" idx="3"/>
            <a:endCxn id="17" idx="0"/>
          </p:cNvCxnSpPr>
          <p:nvPr/>
        </p:nvCxnSpPr>
        <p:spPr>
          <a:xfrm flipH="1">
            <a:off x="4309505" y="7854792"/>
            <a:ext cx="1062277" cy="1118655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>
            <a:stCxn id="58" idx="4"/>
            <a:endCxn id="61" idx="0"/>
          </p:cNvCxnSpPr>
          <p:nvPr/>
        </p:nvCxnSpPr>
        <p:spPr>
          <a:xfrm>
            <a:off x="12248942" y="8005067"/>
            <a:ext cx="1" cy="96838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Shape 192"/>
          <p:cNvGrpSpPr/>
          <p:nvPr/>
        </p:nvGrpSpPr>
        <p:grpSpPr>
          <a:xfrm>
            <a:off x="5261759" y="7221216"/>
            <a:ext cx="751284" cy="742281"/>
            <a:chOff x="5382800" y="412975"/>
            <a:chExt cx="433800" cy="433800"/>
          </a:xfrm>
        </p:grpSpPr>
        <p:sp>
          <p:nvSpPr>
            <p:cNvPr id="37" name="Shape 193"/>
            <p:cNvSpPr/>
            <p:nvPr/>
          </p:nvSpPr>
          <p:spPr>
            <a:xfrm>
              <a:off x="5382800" y="412975"/>
              <a:ext cx="433800" cy="433800"/>
            </a:xfrm>
            <a:prstGeom prst="ellipse">
              <a:avLst/>
            </a:prstGeom>
            <a:solidFill>
              <a:schemeClr val="accent6">
                <a:lumMod val="75000"/>
                <a:alpha val="33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" name="Shape 194"/>
            <p:cNvSpPr/>
            <p:nvPr/>
          </p:nvSpPr>
          <p:spPr>
            <a:xfrm>
              <a:off x="5495482" y="525657"/>
              <a:ext cx="208199" cy="208199"/>
            </a:xfrm>
            <a:prstGeom prst="ellipse">
              <a:avLst/>
            </a:prstGeom>
            <a:solidFill>
              <a:srgbClr val="F24745">
                <a:alpha val="33460"/>
              </a:srgb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" name="Shape 195"/>
            <p:cNvSpPr/>
            <p:nvPr/>
          </p:nvSpPr>
          <p:spPr>
            <a:xfrm>
              <a:off x="5544572" y="574747"/>
              <a:ext cx="110099" cy="1100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cxnSp>
        <p:nvCxnSpPr>
          <p:cNvPr id="40" name="Прямая со стрелкой 39"/>
          <p:cNvCxnSpPr>
            <a:stCxn id="52" idx="5"/>
            <a:endCxn id="42" idx="0"/>
          </p:cNvCxnSpPr>
          <p:nvPr/>
        </p:nvCxnSpPr>
        <p:spPr>
          <a:xfrm>
            <a:off x="17623572" y="7969926"/>
            <a:ext cx="2109501" cy="1522417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Скругленный прямоугольник 41"/>
          <p:cNvSpPr/>
          <p:nvPr/>
        </p:nvSpPr>
        <p:spPr>
          <a:xfrm>
            <a:off x="16713661" y="9492343"/>
            <a:ext cx="6038823" cy="297171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расчет принимается задекларированная стоимость перевезенной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продукции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(в случае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когда стоимость отгруженной продукции выставлена покупателю в валюте,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необходимо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использовать курс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ЦБ на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дату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ГТД)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4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138178" y="672610"/>
            <a:ext cx="7809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  <a:endParaRPr lang="ru-RU" sz="6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27192" y="2197649"/>
            <a:ext cx="18239606" cy="707852"/>
          </a:xfrm>
          <a:prstGeom prst="rect">
            <a:avLst/>
          </a:prstGeom>
          <a:noFill/>
        </p:spPr>
        <p:txBody>
          <a:bodyPr wrap="square" lIns="91386" tIns="45703" rIns="91386" bIns="45703" rtlCol="0">
            <a:spAutoFit/>
          </a:bodyPr>
          <a:lstStyle/>
          <a:p>
            <a:r>
              <a:rPr lang="ru-RU" sz="4000" dirty="0" smtClean="0">
                <a:solidFill>
                  <a:srgbClr val="4F81BD"/>
                </a:solidFill>
                <a:latin typeface="Arial Black" panose="020B0A04020102020204" pitchFamily="34" charset="0"/>
              </a:rPr>
              <a:t>КАК ПОЛУЧИТЬ КОМПЕНСАЦИЮ</a:t>
            </a:r>
            <a:endParaRPr lang="ru-RU" sz="4000" dirty="0">
              <a:solidFill>
                <a:srgbClr val="4F81BD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4537" y="3033558"/>
            <a:ext cx="23584568" cy="1019178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Российская организация не позднее 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01.11.2020 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г. направляет в РЭЦ комплект документов, необходимых для получения компенсационной выплаты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</a:t>
            </a:r>
          </a:p>
          <a:p>
            <a:pPr algn="l">
              <a:lnSpc>
                <a:spcPct val="150000"/>
              </a:lnSpc>
            </a:pP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Если у организации нет учетной записи в Государственной интегрированной информационной системе «Электронный Бюджет» (ГИИС «Электронный Бюджет»), необходимо заполнить заявку на регистрацию и направить ее в Минсельхоз России;</a:t>
            </a:r>
          </a:p>
          <a:p>
            <a:pPr algn="l">
              <a:lnSpc>
                <a:spcPct val="150000"/>
              </a:lnSpc>
            </a:pPr>
            <a:endParaRPr lang="ru-RU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РЭЦ в течение 7 рабочих дней выносит решение по заявке и уведомляет организацию;</a:t>
            </a:r>
          </a:p>
          <a:p>
            <a:pPr algn="l">
              <a:lnSpc>
                <a:spcPct val="150000"/>
              </a:lnSpc>
            </a:pPr>
            <a:endParaRPr lang="ru-RU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случае положительного решения РЭЦ направляет в Минсельхоз России заключение о соответствии российской организации положениям, предусмотренным Правилами, для принятия итогового решения о заключении соглашения о предоставлении субсидии;</a:t>
            </a:r>
          </a:p>
          <a:p>
            <a:pPr algn="l">
              <a:lnSpc>
                <a:spcPct val="150000"/>
              </a:lnSpc>
            </a:pPr>
            <a:endParaRPr lang="ru-RU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Минсельхоз России в течение 7 рабочих дней принимает решение о заключении соглашения или об отказе в предоставлении субсидии и уведомляет Центр о принятом решении;</a:t>
            </a:r>
          </a:p>
          <a:p>
            <a:pPr algn="l">
              <a:lnSpc>
                <a:spcPct val="150000"/>
              </a:lnSpc>
            </a:pPr>
            <a:endParaRPr lang="ru-RU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системе ГИИС «Электронный бюджет» заключается трехстороннее соглашение о предоставлении субсидии;</a:t>
            </a:r>
          </a:p>
          <a:p>
            <a:pPr algn="l">
              <a:lnSpc>
                <a:spcPct val="150000"/>
              </a:lnSpc>
            </a:pPr>
            <a:endParaRPr lang="ru-RU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Субсидия перечисляется на расчетный счет российской организации.</a:t>
            </a:r>
          </a:p>
        </p:txBody>
      </p:sp>
      <p:sp>
        <p:nvSpPr>
          <p:cNvPr id="2" name="Стрелка вправо 1"/>
          <p:cNvSpPr/>
          <p:nvPr/>
        </p:nvSpPr>
        <p:spPr>
          <a:xfrm rot="5400000">
            <a:off x="2190169" y="5522198"/>
            <a:ext cx="757143" cy="53788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5400000">
            <a:off x="2158232" y="6932791"/>
            <a:ext cx="821016" cy="53788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5400000">
            <a:off x="2129470" y="8698874"/>
            <a:ext cx="878541" cy="53788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2174267" y="10520058"/>
            <a:ext cx="788945" cy="53788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2159969" y="11941008"/>
            <a:ext cx="817540" cy="53788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2221780" y="3799984"/>
            <a:ext cx="693916" cy="53788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82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1382" y="3479182"/>
            <a:ext cx="18239606" cy="757096"/>
          </a:xfrm>
          <a:prstGeom prst="rect">
            <a:avLst/>
          </a:prstGeom>
          <a:noFill/>
        </p:spPr>
        <p:txBody>
          <a:bodyPr wrap="square" lIns="91386" tIns="45703" rIns="91386" bIns="45703" rtlCol="0">
            <a:spAutoFit/>
          </a:bodyPr>
          <a:lstStyle/>
          <a:p>
            <a:pPr algn="l" defTabSz="457200" hangingPunct="1">
              <a:lnSpc>
                <a:spcPct val="80000"/>
              </a:lnSpc>
              <a:spcBef>
                <a:spcPct val="0"/>
              </a:spcBef>
            </a:pPr>
            <a:r>
              <a:rPr lang="ru-RU" sz="3600" b="1" kern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Перечень необходимых документов </a:t>
            </a:r>
            <a:br>
              <a:rPr lang="ru-RU" sz="3600" b="1" kern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600" b="1" kern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(представляются на бумажном + электронном </a:t>
            </a:r>
            <a:r>
              <a:rPr lang="en-US" sz="1600" b="1" kern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flash-</a:t>
            </a:r>
            <a:r>
              <a:rPr lang="ru-RU" sz="1600" b="1" kern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носителе)</a:t>
            </a:r>
            <a:endParaRPr lang="ru-RU" sz="900" b="1" kern="1200" dirty="0">
              <a:solidFill>
                <a:schemeClr val="tx2">
                  <a:lumMod val="60000"/>
                  <a:lumOff val="40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138178" y="672610"/>
            <a:ext cx="7809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  <a:endParaRPr lang="ru-RU" sz="6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0660" y="5910148"/>
            <a:ext cx="18239606" cy="546334"/>
          </a:xfrm>
          <a:prstGeom prst="rect">
            <a:avLst/>
          </a:prstGeom>
          <a:noFill/>
        </p:spPr>
        <p:txBody>
          <a:bodyPr wrap="square" lIns="91386" tIns="45703" rIns="91386" bIns="45703" rtlCol="0">
            <a:spAutoFit/>
          </a:bodyPr>
          <a:lstStyle/>
          <a:p>
            <a:pPr algn="l" defTabSz="457200" hangingPunct="1">
              <a:lnSpc>
                <a:spcPct val="80000"/>
              </a:lnSpc>
              <a:spcBef>
                <a:spcPct val="0"/>
              </a:spcBef>
            </a:pPr>
            <a:r>
              <a:rPr lang="ru-RU" sz="3600" b="1" kern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Реестр – расчет субсидии с инструкцией по заполнению </a:t>
            </a:r>
            <a:endParaRPr lang="ru-RU" sz="900" b="1" kern="1200" dirty="0">
              <a:solidFill>
                <a:schemeClr val="tx2">
                  <a:lumMod val="60000"/>
                  <a:lumOff val="40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0389096"/>
              </p:ext>
            </p:extLst>
          </p:nvPr>
        </p:nvGraphicFramePr>
        <p:xfrm>
          <a:off x="16842059" y="5073214"/>
          <a:ext cx="3027224" cy="2554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" name="Лист" showAsIcon="1" r:id="rId3" imgW="914400" imgH="771480" progId="Excel.Sheet.12">
                  <p:embed/>
                </p:oleObj>
              </mc:Choice>
              <mc:Fallback>
                <p:oleObj name="Лист" showAsIcon="1" r:id="rId3" imgW="914400" imgH="77148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842059" y="5073214"/>
                        <a:ext cx="3027224" cy="25542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50660" y="9033555"/>
            <a:ext cx="18239606" cy="546334"/>
          </a:xfrm>
          <a:prstGeom prst="rect">
            <a:avLst/>
          </a:prstGeom>
          <a:noFill/>
        </p:spPr>
        <p:txBody>
          <a:bodyPr wrap="square" lIns="91386" tIns="45703" rIns="91386" bIns="45703" rtlCol="0">
            <a:spAutoFit/>
          </a:bodyPr>
          <a:lstStyle/>
          <a:p>
            <a:pPr algn="l" defTabSz="457200" hangingPunct="1">
              <a:lnSpc>
                <a:spcPct val="80000"/>
              </a:lnSpc>
              <a:spcBef>
                <a:spcPct val="0"/>
              </a:spcBef>
            </a:pPr>
            <a:r>
              <a:rPr lang="ru-RU" sz="3600" b="1" kern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Инструкция по формированию электронного досье документов </a:t>
            </a:r>
            <a:endParaRPr lang="ru-RU" sz="900" b="1" kern="1200" dirty="0">
              <a:solidFill>
                <a:schemeClr val="tx2">
                  <a:lumMod val="60000"/>
                  <a:lumOff val="40000"/>
                </a:schemeClr>
              </a:solidFill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7051768"/>
              </p:ext>
            </p:extLst>
          </p:nvPr>
        </p:nvGraphicFramePr>
        <p:xfrm>
          <a:off x="18355671" y="7985940"/>
          <a:ext cx="3196358" cy="2696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" name="Документ" showAsIcon="1" r:id="rId5" imgW="914400" imgH="771480" progId="Word.Document.12">
                  <p:embed/>
                </p:oleObj>
              </mc:Choice>
              <mc:Fallback>
                <p:oleObj name="Документ" showAsIcon="1" r:id="rId5" imgW="91440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355671" y="7985940"/>
                        <a:ext cx="3196358" cy="26969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4792386"/>
              </p:ext>
            </p:extLst>
          </p:nvPr>
        </p:nvGraphicFramePr>
        <p:xfrm>
          <a:off x="12002430" y="2234879"/>
          <a:ext cx="3163230" cy="2668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" name="Документ" showAsIcon="1" r:id="rId7" imgW="914400" imgH="771480" progId="Word.Document.12">
                  <p:embed/>
                </p:oleObj>
              </mc:Choice>
              <mc:Fallback>
                <p:oleObj name="Документ" showAsIcon="1" r:id="rId7" imgW="914400" imgH="7714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2002430" y="2234879"/>
                        <a:ext cx="3163230" cy="26689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9117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64750" y="672610"/>
            <a:ext cx="11543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  <a:endParaRPr lang="ru-RU" sz="6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657261"/>
              </p:ext>
            </p:extLst>
          </p:nvPr>
        </p:nvGraphicFramePr>
        <p:xfrm>
          <a:off x="220781" y="6869982"/>
          <a:ext cx="23846130" cy="403844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25453">
                  <a:extLst>
                    <a:ext uri="{9D8B030D-6E8A-4147-A177-3AD203B41FA5}">
                      <a16:colId xmlns="" xmlns:a16="http://schemas.microsoft.com/office/drawing/2014/main" val="1208980958"/>
                    </a:ext>
                  </a:extLst>
                </a:gridCol>
                <a:gridCol w="1134578">
                  <a:extLst>
                    <a:ext uri="{9D8B030D-6E8A-4147-A177-3AD203B41FA5}">
                      <a16:colId xmlns="" xmlns:a16="http://schemas.microsoft.com/office/drawing/2014/main" val="4275910600"/>
                    </a:ext>
                  </a:extLst>
                </a:gridCol>
                <a:gridCol w="1325453">
                  <a:extLst>
                    <a:ext uri="{9D8B030D-6E8A-4147-A177-3AD203B41FA5}">
                      <a16:colId xmlns="" xmlns:a16="http://schemas.microsoft.com/office/drawing/2014/main" val="2046532098"/>
                    </a:ext>
                  </a:extLst>
                </a:gridCol>
                <a:gridCol w="1324117">
                  <a:extLst>
                    <a:ext uri="{9D8B030D-6E8A-4147-A177-3AD203B41FA5}">
                      <a16:colId xmlns="" xmlns:a16="http://schemas.microsoft.com/office/drawing/2014/main" val="3464779912"/>
                    </a:ext>
                  </a:extLst>
                </a:gridCol>
                <a:gridCol w="1324117">
                  <a:extLst>
                    <a:ext uri="{9D8B030D-6E8A-4147-A177-3AD203B41FA5}">
                      <a16:colId xmlns="" xmlns:a16="http://schemas.microsoft.com/office/drawing/2014/main" val="3420243322"/>
                    </a:ext>
                  </a:extLst>
                </a:gridCol>
                <a:gridCol w="907720">
                  <a:extLst>
                    <a:ext uri="{9D8B030D-6E8A-4147-A177-3AD203B41FA5}">
                      <a16:colId xmlns="" xmlns:a16="http://schemas.microsoft.com/office/drawing/2014/main" val="554420862"/>
                    </a:ext>
                  </a:extLst>
                </a:gridCol>
                <a:gridCol w="1177231">
                  <a:extLst>
                    <a:ext uri="{9D8B030D-6E8A-4147-A177-3AD203B41FA5}">
                      <a16:colId xmlns="" xmlns:a16="http://schemas.microsoft.com/office/drawing/2014/main" val="2523275795"/>
                    </a:ext>
                  </a:extLst>
                </a:gridCol>
                <a:gridCol w="1325453">
                  <a:extLst>
                    <a:ext uri="{9D8B030D-6E8A-4147-A177-3AD203B41FA5}">
                      <a16:colId xmlns="" xmlns:a16="http://schemas.microsoft.com/office/drawing/2014/main" val="675953763"/>
                    </a:ext>
                  </a:extLst>
                </a:gridCol>
                <a:gridCol w="1325453">
                  <a:extLst>
                    <a:ext uri="{9D8B030D-6E8A-4147-A177-3AD203B41FA5}">
                      <a16:colId xmlns="" xmlns:a16="http://schemas.microsoft.com/office/drawing/2014/main" val="682597860"/>
                    </a:ext>
                  </a:extLst>
                </a:gridCol>
                <a:gridCol w="1324117">
                  <a:extLst>
                    <a:ext uri="{9D8B030D-6E8A-4147-A177-3AD203B41FA5}">
                      <a16:colId xmlns="" xmlns:a16="http://schemas.microsoft.com/office/drawing/2014/main" val="739857221"/>
                    </a:ext>
                  </a:extLst>
                </a:gridCol>
                <a:gridCol w="1324117">
                  <a:extLst>
                    <a:ext uri="{9D8B030D-6E8A-4147-A177-3AD203B41FA5}">
                      <a16:colId xmlns="" xmlns:a16="http://schemas.microsoft.com/office/drawing/2014/main" val="2372267708"/>
                    </a:ext>
                  </a:extLst>
                </a:gridCol>
                <a:gridCol w="1324117">
                  <a:extLst>
                    <a:ext uri="{9D8B030D-6E8A-4147-A177-3AD203B41FA5}">
                      <a16:colId xmlns="" xmlns:a16="http://schemas.microsoft.com/office/drawing/2014/main" val="2152389997"/>
                    </a:ext>
                  </a:extLst>
                </a:gridCol>
                <a:gridCol w="1325453">
                  <a:extLst>
                    <a:ext uri="{9D8B030D-6E8A-4147-A177-3AD203B41FA5}">
                      <a16:colId xmlns="" xmlns:a16="http://schemas.microsoft.com/office/drawing/2014/main" val="3640874036"/>
                    </a:ext>
                  </a:extLst>
                </a:gridCol>
                <a:gridCol w="1325453">
                  <a:extLst>
                    <a:ext uri="{9D8B030D-6E8A-4147-A177-3AD203B41FA5}">
                      <a16:colId xmlns="" xmlns:a16="http://schemas.microsoft.com/office/drawing/2014/main" val="2114363830"/>
                    </a:ext>
                  </a:extLst>
                </a:gridCol>
                <a:gridCol w="1324117">
                  <a:extLst>
                    <a:ext uri="{9D8B030D-6E8A-4147-A177-3AD203B41FA5}">
                      <a16:colId xmlns="" xmlns:a16="http://schemas.microsoft.com/office/drawing/2014/main" val="2425230926"/>
                    </a:ext>
                  </a:extLst>
                </a:gridCol>
                <a:gridCol w="1324117">
                  <a:extLst>
                    <a:ext uri="{9D8B030D-6E8A-4147-A177-3AD203B41FA5}">
                      <a16:colId xmlns="" xmlns:a16="http://schemas.microsoft.com/office/drawing/2014/main" val="2295330247"/>
                    </a:ext>
                  </a:extLst>
                </a:gridCol>
                <a:gridCol w="1324117">
                  <a:extLst>
                    <a:ext uri="{9D8B030D-6E8A-4147-A177-3AD203B41FA5}">
                      <a16:colId xmlns="" xmlns:a16="http://schemas.microsoft.com/office/drawing/2014/main" val="740461277"/>
                    </a:ext>
                  </a:extLst>
                </a:gridCol>
                <a:gridCol w="1023106">
                  <a:extLst>
                    <a:ext uri="{9D8B030D-6E8A-4147-A177-3AD203B41FA5}">
                      <a16:colId xmlns="" xmlns:a16="http://schemas.microsoft.com/office/drawing/2014/main" val="391729870"/>
                    </a:ext>
                  </a:extLst>
                </a:gridCol>
                <a:gridCol w="1057841">
                  <a:extLst>
                    <a:ext uri="{9D8B030D-6E8A-4147-A177-3AD203B41FA5}">
                      <a16:colId xmlns="" xmlns:a16="http://schemas.microsoft.com/office/drawing/2014/main" val="2789041503"/>
                    </a:ext>
                  </a:extLst>
                </a:gridCol>
              </a:tblGrid>
              <a:tr h="127571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Продукция, перевезенная за период</a:t>
                      </a:r>
                      <a:b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</a:b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__________, товарный код </a:t>
                      </a:r>
                      <a:b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</a:b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ТН ВЭД ЕАЭС, </a:t>
                      </a:r>
                      <a:b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</a:b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единица измерения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Объем продукции, перевезенной за период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Стоимость перевезенной продукции (рублей)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Затраты на перевозку автомобильным транспортом (рублей)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Затраты на перевозку железнодорожным транспортом (рублей)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Затраты на перевозку водным транспортом (рублей)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Размер затрат, принимаемых к расчету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Предельная стоимость перевозки (С) (рублей)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Итого размер субсидии (рублей)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367627805"/>
                  </a:ext>
                </a:extLst>
              </a:tr>
              <a:tr h="1751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фактические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фактические 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x 0,5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лимит (Li) 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пробег (км)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минимальное из значений 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гр. 5 и гр. 6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фактические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фактические 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x 0,5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лимит (</a:t>
                      </a:r>
                      <a:r>
                        <a:rPr lang="ru-RU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Li</a:t>
                      </a: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) 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минимальное из значений </a:t>
                      </a:r>
                      <a:b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</a:b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гр. 10 и гр. 11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фактические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фактические 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x 0,5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лимит (Li) 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минимальное из значений гр.14 и гр. 15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S </a:t>
                      </a:r>
                      <a:b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</a:b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(гр. 8 + гр. 12 + гр. 16)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гр. 3 × 0,3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минимальное из значений гр. 17 и гр. 18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549250394"/>
                  </a:ext>
                </a:extLst>
              </a:tr>
              <a:tr h="4586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5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6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7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8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9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10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11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12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13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14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15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16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17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18</a:t>
                      </a:r>
                      <a:endParaRPr lang="ru-RU" sz="3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19</a:t>
                      </a:r>
                      <a:endParaRPr lang="ru-RU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89362296"/>
                  </a:ext>
                </a:extLst>
              </a:tr>
              <a:tr h="4586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1101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40 т.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400 000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13 500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6 750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4 750 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150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4 750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95 000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47 500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80 000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47 500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200 000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100</a:t>
                      </a:r>
                      <a:r>
                        <a:rPr lang="ru-RU" sz="16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000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48</a:t>
                      </a:r>
                      <a:r>
                        <a:rPr lang="ru-RU" sz="1600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000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48 000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100 250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120 000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100 250</a:t>
                      </a:r>
                      <a:endParaRPr lang="ru-RU" sz="3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994311100"/>
                  </a:ext>
                </a:extLst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6027522" y="11861047"/>
            <a:ext cx="2124546" cy="1051702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45 руб.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150 км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186297" y="11861047"/>
            <a:ext cx="2759824" cy="1664693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70 000 р. (ж/д тариф) </a:t>
            </a:r>
          </a:p>
          <a:p>
            <a:pPr algn="l">
              <a:lnSpc>
                <a:spcPct val="150000"/>
              </a:lnSpc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+ 25 000 р. (аренда 20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контейнера)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729389" y="11846571"/>
            <a:ext cx="1165826" cy="574793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80 000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р.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405544" y="11907980"/>
            <a:ext cx="2444594" cy="1051702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300 км х 40 т х 4 р.</a:t>
            </a:r>
          </a:p>
        </p:txBody>
      </p:sp>
      <p:cxnSp>
        <p:nvCxnSpPr>
          <p:cNvPr id="8" name="Прямая со стрелкой 7"/>
          <p:cNvCxnSpPr>
            <a:endCxn id="4" idx="0"/>
          </p:cNvCxnSpPr>
          <p:nvPr/>
        </p:nvCxnSpPr>
        <p:spPr>
          <a:xfrm>
            <a:off x="7089795" y="10959743"/>
            <a:ext cx="0" cy="901304"/>
          </a:xfrm>
          <a:prstGeom prst="straightConnector1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0612997" y="10959743"/>
            <a:ext cx="1" cy="871137"/>
          </a:xfrm>
          <a:prstGeom prst="straightConnector1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3289186" y="10934390"/>
            <a:ext cx="23116" cy="886221"/>
          </a:xfrm>
          <a:prstGeom prst="straightConnector1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8627841" y="10959743"/>
            <a:ext cx="8640" cy="886828"/>
          </a:xfrm>
          <a:prstGeom prst="straightConnector1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Картинки по запросу &quot;фура рисунок&quot;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1" t="17745" r="7434" b="26788"/>
          <a:stretch/>
        </p:blipFill>
        <p:spPr bwMode="auto">
          <a:xfrm>
            <a:off x="5088605" y="4746914"/>
            <a:ext cx="3208712" cy="208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Картинки по запросу &quot;грузовой поезд рисунок&quot;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4385" y="4560215"/>
            <a:ext cx="3270008" cy="230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Картинки по запросу &quot;судно рисунок&quot;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7556" y="4317730"/>
            <a:ext cx="3350357" cy="2490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Скругленный прямоугольник 28"/>
          <p:cNvSpPr/>
          <p:nvPr/>
        </p:nvSpPr>
        <p:spPr>
          <a:xfrm>
            <a:off x="394263" y="2445853"/>
            <a:ext cx="9398130" cy="2183332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Теоретический пример расчета размера компенсации при транспортировке пшеничной муки с применением всех видов транспорта </a:t>
            </a:r>
          </a:p>
          <a:p>
            <a:pPr>
              <a:lnSpc>
                <a:spcPct val="150000"/>
              </a:lnSpc>
            </a:pPr>
            <a:r>
              <a:rPr lang="ru-RU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(часть продукции доставлялась до железной дороги в контейнерах посредством авто, часть – с применением речного транспорта)</a:t>
            </a:r>
          </a:p>
        </p:txBody>
      </p:sp>
    </p:spTree>
    <p:extLst>
      <p:ext uri="{BB962C8B-B14F-4D97-AF65-F5344CB8AC3E}">
        <p14:creationId xmlns:p14="http://schemas.microsoft.com/office/powerpoint/2010/main" val="372303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38395" y="3465418"/>
            <a:ext cx="20473212" cy="98030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271588" indent="-457200" algn="just">
              <a:lnSpc>
                <a:spcPct val="150000"/>
              </a:lnSpc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Включение в расчет размера субсидии затрат, не подлежащих субсидированию (в том числе НДС, вознаграждение экспедитора, погрузочно-разгрузочные работы, стоимость простоя и т.д.);</a:t>
            </a:r>
          </a:p>
          <a:p>
            <a:pPr marL="1271588" indent="-457200" algn="just">
              <a:lnSpc>
                <a:spcPct val="150000"/>
              </a:lnSpc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Включение в расчет размера субсидии затрат на транспортировку продукции, не включенной в перечень субсидируемой продукции (Приложение 1 к Правилам);</a:t>
            </a:r>
          </a:p>
          <a:p>
            <a:pPr marL="1271588" indent="-457200" algn="just">
              <a:lnSpc>
                <a:spcPct val="150000"/>
              </a:lnSpc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Некорректный расчет лимитов на перевозку продукции (Приложение №2 к Правилам);</a:t>
            </a:r>
          </a:p>
          <a:p>
            <a:pPr marL="1271588" indent="-457200" algn="just">
              <a:lnSpc>
                <a:spcPct val="150000"/>
              </a:lnSpc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Некорректный расчет стоимости отгруженной продукции (в расчете необходимо учитывать стоимость задекларированной продукции по курсу на дату ГТД);</a:t>
            </a:r>
          </a:p>
          <a:p>
            <a:pPr marL="1271588" indent="-457200" algn="just">
              <a:lnSpc>
                <a:spcPct val="150000"/>
              </a:lnSpc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Включение в расчет размера субсидии затрат на транспортировку продукции, отгрузка которой осуществлена ранее 1 октября года, предшествующего текущему финансовому году.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" y="2429348"/>
            <a:ext cx="24383999" cy="686629"/>
          </a:xfrm>
          <a:prstGeom prst="rect">
            <a:avLst/>
          </a:prstGeom>
          <a:noFill/>
        </p:spPr>
        <p:txBody>
          <a:bodyPr wrap="square" lIns="91386" tIns="45703" rIns="91386" bIns="45703" rtlCol="0">
            <a:spAutoFit/>
          </a:bodyPr>
          <a:lstStyle/>
          <a:p>
            <a:pPr defTabSz="457200" hangingPunct="1">
              <a:lnSpc>
                <a:spcPct val="120000"/>
              </a:lnSpc>
              <a:spcBef>
                <a:spcPct val="0"/>
              </a:spcBef>
            </a:pPr>
            <a:r>
              <a:rPr lang="ru-RU" sz="3600" b="1" kern="1200" dirty="0" smtClean="0">
                <a:solidFill>
                  <a:srgbClr val="4F81B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РАСПРОСТРАНЕННЫЕ ОШИБКИ ПРИ РАСЧЕТЕ РАЗМЕРА СУБСИДИИ</a:t>
            </a:r>
            <a:endParaRPr lang="ru-RU" sz="3600" b="1" kern="1200" dirty="0">
              <a:solidFill>
                <a:srgbClr val="4F81BD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138178" y="672610"/>
            <a:ext cx="7809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</a:t>
            </a:r>
            <a:endParaRPr lang="ru-RU" sz="6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03612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22194</TotalTime>
  <Words>1490</Words>
  <Application>Microsoft Office PowerPoint</Application>
  <PresentationFormat>Произвольный</PresentationFormat>
  <Paragraphs>217</Paragraphs>
  <Slides>11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Office Theme</vt:lpstr>
      <vt:lpstr>Лист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Хабирова Светлана Дамировна</cp:lastModifiedBy>
  <cp:revision>518</cp:revision>
  <cp:lastPrinted>2017-07-05T12:49:45Z</cp:lastPrinted>
  <dcterms:modified xsi:type="dcterms:W3CDTF">2019-12-26T09:54:42Z</dcterms:modified>
</cp:coreProperties>
</file>