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5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17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5.xml" ContentType="application/vnd.openxmlformats-officedocument.themeOverride+xml"/>
  <Override PartName="/ppt/charts/chart2.xml" ContentType="application/vnd.openxmlformats-officedocument.drawingml.chart+xml"/>
  <Override PartName="/ppt/theme/themeOverride6.xml" ContentType="application/vnd.openxmlformats-officedocument.themeOverride+xml"/>
  <Override PartName="/ppt/charts/chart3.xml" ContentType="application/vnd.openxmlformats-officedocument.drawingml.chart+xml"/>
  <Override PartName="/ppt/theme/themeOverride7.xml" ContentType="application/vnd.openxmlformats-officedocument.themeOverride+xml"/>
  <Override PartName="/ppt/charts/chart4.xml" ContentType="application/vnd.openxmlformats-officedocument.drawingml.chart+xml"/>
  <Override PartName="/ppt/theme/themeOverride8.xml" ContentType="application/vnd.openxmlformats-officedocument.themeOverride+xml"/>
  <Override PartName="/ppt/charts/chart5.xml" ContentType="application/vnd.openxmlformats-officedocument.drawingml.chart+xml"/>
  <Override PartName="/ppt/theme/themeOverride9.xml" ContentType="application/vnd.openxmlformats-officedocument.themeOverride+xml"/>
  <Override PartName="/ppt/charts/chart6.xml" ContentType="application/vnd.openxmlformats-officedocument.drawingml.chart+xml"/>
  <Override PartName="/ppt/theme/themeOverride10.xml" ContentType="application/vnd.openxmlformats-officedocument.themeOverrid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theme/themeOverride11.xml" ContentType="application/vnd.openxmlformats-officedocument.themeOverride+xml"/>
  <Override PartName="/ppt/drawings/drawing2.xml" ContentType="application/vnd.openxmlformats-officedocument.drawingml.chartshapes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  <p:sldMasterId id="2147483899" r:id="rId2"/>
    <p:sldMasterId id="2147484044" r:id="rId3"/>
    <p:sldMasterId id="2147484056" r:id="rId4"/>
    <p:sldMasterId id="2147484070" r:id="rId5"/>
    <p:sldMasterId id="2147484082" r:id="rId6"/>
    <p:sldMasterId id="2147484094" r:id="rId7"/>
    <p:sldMasterId id="2147484106" r:id="rId8"/>
    <p:sldMasterId id="2147484118" r:id="rId9"/>
    <p:sldMasterId id="2147484130" r:id="rId10"/>
    <p:sldMasterId id="2147484142" r:id="rId11"/>
    <p:sldMasterId id="2147484154" r:id="rId12"/>
    <p:sldMasterId id="2147484166" r:id="rId13"/>
    <p:sldMasterId id="2147484178" r:id="rId14"/>
    <p:sldMasterId id="2147484190" r:id="rId15"/>
    <p:sldMasterId id="2147484202" r:id="rId16"/>
  </p:sldMasterIdLst>
  <p:notesMasterIdLst>
    <p:notesMasterId r:id="rId57"/>
  </p:notesMasterIdLst>
  <p:sldIdLst>
    <p:sldId id="256" r:id="rId17"/>
    <p:sldId id="326" r:id="rId18"/>
    <p:sldId id="374" r:id="rId19"/>
    <p:sldId id="306" r:id="rId20"/>
    <p:sldId id="332" r:id="rId21"/>
    <p:sldId id="333" r:id="rId22"/>
    <p:sldId id="391" r:id="rId23"/>
    <p:sldId id="383" r:id="rId24"/>
    <p:sldId id="380" r:id="rId25"/>
    <p:sldId id="381" r:id="rId26"/>
    <p:sldId id="375" r:id="rId27"/>
    <p:sldId id="376" r:id="rId28"/>
    <p:sldId id="377" r:id="rId29"/>
    <p:sldId id="378" r:id="rId30"/>
    <p:sldId id="379" r:id="rId31"/>
    <p:sldId id="382" r:id="rId32"/>
    <p:sldId id="384" r:id="rId33"/>
    <p:sldId id="385" r:id="rId34"/>
    <p:sldId id="386" r:id="rId35"/>
    <p:sldId id="387" r:id="rId36"/>
    <p:sldId id="388" r:id="rId37"/>
    <p:sldId id="389" r:id="rId38"/>
    <p:sldId id="390" r:id="rId39"/>
    <p:sldId id="392" r:id="rId40"/>
    <p:sldId id="354" r:id="rId41"/>
    <p:sldId id="258" r:id="rId42"/>
    <p:sldId id="322" r:id="rId43"/>
    <p:sldId id="360" r:id="rId44"/>
    <p:sldId id="361" r:id="rId45"/>
    <p:sldId id="362" r:id="rId46"/>
    <p:sldId id="359" r:id="rId47"/>
    <p:sldId id="356" r:id="rId48"/>
    <p:sldId id="364" r:id="rId49"/>
    <p:sldId id="335" r:id="rId50"/>
    <p:sldId id="357" r:id="rId51"/>
    <p:sldId id="393" r:id="rId52"/>
    <p:sldId id="328" r:id="rId53"/>
    <p:sldId id="329" r:id="rId54"/>
    <p:sldId id="334" r:id="rId55"/>
    <p:sldId id="311" r:id="rId56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29" autoAdjust="0"/>
    <p:restoredTop sz="93091" autoAdjust="0"/>
  </p:normalViewPr>
  <p:slideViewPr>
    <p:cSldViewPr>
      <p:cViewPr>
        <p:scale>
          <a:sx n="71" d="100"/>
          <a:sy n="71" d="100"/>
        </p:scale>
        <p:origin x="-10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17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viewProps" Target="viewProps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ta1\Downloads\&#1043;&#1088;&#1072;&#1092;&#1080;&#1082;&#1080;.xlsx" TargetMode="External"/><Relationship Id="rId1" Type="http://schemas.openxmlformats.org/officeDocument/2006/relationships/themeOverride" Target="../theme/themeOverride7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ita1\Downloads\&#1043;&#1088;&#1072;&#1092;&#1080;&#1082;&#1080;.xlsx" TargetMode="External"/><Relationship Id="rId1" Type="http://schemas.openxmlformats.org/officeDocument/2006/relationships/themeOverride" Target="../theme/themeOverride8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calhost\Users\milyausha\Dropbox\&#1084;&#1080;&#1083;&#1103;&#1091;&#1096;&#1072;\&#1052;&#1048;&#1051;&#1071;&#1059;&#1064;&#1040;%202014\&#1090;&#1091;&#1073;&#1077;&#1088;&#1082;&#1091;&#1083;&#1077;&#1079;\RESULTS\Workbook1.xlsx" TargetMode="External"/><Relationship Id="rId1" Type="http://schemas.openxmlformats.org/officeDocument/2006/relationships/themeOverride" Target="../theme/themeOverride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localhost\Users\milyausha\Dropbox\&#1084;&#1080;&#1083;&#1103;&#1091;&#1096;&#1072;\&#1052;&#1048;&#1051;&#1071;&#1059;&#1064;&#1040;%202014\&#1090;&#1091;&#1073;&#1077;&#1088;&#1082;&#1091;&#1083;&#1077;&#1079;\RESULTS\&#1062;&#1080;&#1090;&#1086;&#1082;&#1080;&#1085;&#1099;%20polymorphisms%20&#1088;&#1077;&#1079;-&#1090;.xlsx" TargetMode="External"/><Relationship Id="rId1" Type="http://schemas.openxmlformats.org/officeDocument/2006/relationships/themeOverride" Target="../theme/themeOverride10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localhost\Users\milyausha\Dropbox\&#1084;&#1080;&#1083;&#1103;&#1091;&#1096;&#1072;\&#1052;&#1048;&#1051;&#1071;&#1059;&#1064;&#1040;%202014\&#1090;&#1091;&#1073;&#1077;&#1088;&#1082;&#1091;&#1083;&#1077;&#1079;\RESULTS\NAT2\&#1088;&#1077;&#1079;&#1091;&#1083;&#1100;&#1090;&#1072;&#1090;&#1099;%20&#1082;&#1089;&#1077;&#1085;&#1086;&#1073;&#1080;&#1086;&#1090;&#1080;&#1082;&#1080;.xlsx" TargetMode="External"/><Relationship Id="rId1" Type="http://schemas.openxmlformats.org/officeDocument/2006/relationships/themeOverride" Target="../theme/themeOverride1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.16506959673562849"/>
                  <c:y val="4.60094996768703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10997449558742"/>
                      <c:h val="0.3880329721818348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5066864551281781"/>
                  <c:y val="-8.6215662027890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19705372242586"/>
                      <c:h val="0.31031461969691049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2269920946734654"/>
                  <c:y val="8.68864812122325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9421360589564"/>
                      <c:h val="0.31031461969691049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8.1546942812805764E-2"/>
                  <c:y val="4.3397955782759387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099385611873474"/>
                      <c:h val="0.3486869514498389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Лист1!$C$2:$C$5</c:f>
              <c:strCache>
                <c:ptCount val="4"/>
                <c:pt idx="0">
                  <c:v>20,39 лет</c:v>
                </c:pt>
                <c:pt idx="1">
                  <c:v>40-49 лет</c:v>
                </c:pt>
                <c:pt idx="2">
                  <c:v>50-59 лет</c:v>
                </c:pt>
                <c:pt idx="3">
                  <c:v>&gt;60 лет</c:v>
                </c:pt>
              </c:strCache>
            </c:strRef>
          </c:cat>
          <c:val>
            <c:numRef>
              <c:f>Лист1!$D$2:$D$5</c:f>
              <c:numCache>
                <c:formatCode>0.00%</c:formatCode>
                <c:ptCount val="4"/>
                <c:pt idx="0">
                  <c:v>0.21130000000000004</c:v>
                </c:pt>
                <c:pt idx="1">
                  <c:v>0.28600000000000031</c:v>
                </c:pt>
                <c:pt idx="2">
                  <c:v>0.34800000000000059</c:v>
                </c:pt>
                <c:pt idx="3">
                  <c:v>0.15470000000000042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.15232553638928145"/>
                  <c:y val="-8.13505222027800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37518747916897"/>
                      <c:h val="0.3823208532385290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9.1666707171425527E-2"/>
                  <c:y val="8.46574734340627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16658565714915"/>
                      <c:h val="0.4387590267748027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Лист1!$C$7:$C$8</c:f>
              <c:strCache>
                <c:ptCount val="2"/>
                <c:pt idx="0">
                  <c:v>мужчины</c:v>
                </c:pt>
                <c:pt idx="1">
                  <c:v>женщины</c:v>
                </c:pt>
              </c:strCache>
            </c:strRef>
          </c:cat>
          <c:val>
            <c:numRef>
              <c:f>Лист1!$D$7:$D$8</c:f>
              <c:numCache>
                <c:formatCode>0.00%</c:formatCode>
                <c:ptCount val="2"/>
                <c:pt idx="0">
                  <c:v>0.85900000000000065</c:v>
                </c:pt>
                <c:pt idx="1">
                  <c:v>0.14100000000000001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400"/>
            </a:pPr>
            <a:r>
              <a:rPr lang="ru-RU" sz="1400" dirty="0"/>
              <a:t>rs10927875 (ZBTB17) </a:t>
            </a:r>
          </a:p>
        </c:rich>
      </c:tx>
      <c:layout>
        <c:manualLayout>
          <c:xMode val="edge"/>
          <c:yMode val="edge"/>
          <c:x val="5.3796174190099549E-4"/>
          <c:y val="5.3775908472455267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'C:\Users\1\Desktop\[Спсок больных ХМЛ.xlsx]Лист7'!$F$88:$H$88</c:f>
              <c:strCache>
                <c:ptCount val="1"/>
                <c:pt idx="0">
                  <c:v>Контроль</c:v>
                </c:pt>
              </c:strCache>
            </c:strRef>
          </c:tx>
          <c:spPr>
            <a:solidFill>
              <a:srgbClr val="CC66FF"/>
            </a:solidFill>
            <a:ln>
              <a:noFill/>
            </a:ln>
            <a:effectLst/>
            <a:sp3d/>
          </c:spPr>
          <c:invertIfNegative val="0"/>
          <c:cat>
            <c:strRef>
              <c:f>'C:\Users\1\Desktop\[Спсок больных ХМЛ.xlsx]Лист7'!$I$87:$N$87</c:f>
              <c:strCache>
                <c:ptCount val="6"/>
                <c:pt idx="0">
                  <c:v>СС</c:v>
                </c:pt>
                <c:pt idx="1">
                  <c:v>СТ</c:v>
                </c:pt>
                <c:pt idx="2">
                  <c:v>ТТ</c:v>
                </c:pt>
                <c:pt idx="4">
                  <c:v>С</c:v>
                </c:pt>
                <c:pt idx="5">
                  <c:v>Т</c:v>
                </c:pt>
              </c:strCache>
            </c:strRef>
          </c:cat>
          <c:val>
            <c:numRef>
              <c:f>'C:\Users\1\Desktop\[Спсок больных ХМЛ.xlsx]Лист7'!$I$88:$N$88</c:f>
              <c:numCache>
                <c:formatCode>General</c:formatCode>
                <c:ptCount val="6"/>
                <c:pt idx="0">
                  <c:v>0.441</c:v>
                </c:pt>
                <c:pt idx="1">
                  <c:v>0.24600000000000036</c:v>
                </c:pt>
                <c:pt idx="2">
                  <c:v>0.31300000000000072</c:v>
                </c:pt>
                <c:pt idx="4">
                  <c:v>0.58399999999999996</c:v>
                </c:pt>
                <c:pt idx="5">
                  <c:v>0.41500000000000031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15-4419-9B4E-B24B9F42C9B0}"/>
            </c:ext>
          </c:extLst>
        </c:ser>
        <c:ser>
          <c:idx val="1"/>
          <c:order val="1"/>
          <c:tx>
            <c:strRef>
              <c:f>'C:\Users\1\Desktop\[Спсок больных ХМЛ.xlsx]Лист7'!$F$89:$H$89</c:f>
              <c:strCache>
                <c:ptCount val="1"/>
                <c:pt idx="0">
                  <c:v>Больные</c:v>
                </c:pt>
              </c:strCache>
            </c:strRef>
          </c:tx>
          <c:spPr>
            <a:solidFill>
              <a:srgbClr val="660066"/>
            </a:solidFill>
            <a:ln>
              <a:noFill/>
            </a:ln>
            <a:effectLst/>
            <a:sp3d/>
          </c:spPr>
          <c:invertIfNegative val="0"/>
          <c:cat>
            <c:strRef>
              <c:f>'C:\Users\1\Desktop\[Спсок больных ХМЛ.xlsx]Лист7'!$I$87:$N$87</c:f>
              <c:strCache>
                <c:ptCount val="6"/>
                <c:pt idx="0">
                  <c:v>СС</c:v>
                </c:pt>
                <c:pt idx="1">
                  <c:v>СТ</c:v>
                </c:pt>
                <c:pt idx="2">
                  <c:v>ТТ</c:v>
                </c:pt>
                <c:pt idx="4">
                  <c:v>С</c:v>
                </c:pt>
                <c:pt idx="5">
                  <c:v>Т</c:v>
                </c:pt>
              </c:strCache>
            </c:strRef>
          </c:cat>
          <c:val>
            <c:numRef>
              <c:f>'C:\Users\1\Desktop\[Спсок больных ХМЛ.xlsx]Лист7'!$I$89:$N$89</c:f>
              <c:numCache>
                <c:formatCode>General</c:formatCode>
                <c:ptCount val="6"/>
                <c:pt idx="0">
                  <c:v>0.38500000000000084</c:v>
                </c:pt>
                <c:pt idx="1">
                  <c:v>0.22900000000000001</c:v>
                </c:pt>
                <c:pt idx="2">
                  <c:v>0.38600000000000084</c:v>
                </c:pt>
                <c:pt idx="4">
                  <c:v>0.60500000000000065</c:v>
                </c:pt>
                <c:pt idx="5">
                  <c:v>0.39400000000000096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15-4419-9B4E-B24B9F42C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349312"/>
        <c:axId val="44203328"/>
        <c:axId val="0"/>
      </c:bar3DChart>
      <c:catAx>
        <c:axId val="7834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44203328"/>
        <c:crosses val="autoZero"/>
        <c:auto val="1"/>
        <c:lblAlgn val="ctr"/>
        <c:lblOffset val="100"/>
        <c:noMultiLvlLbl val="0"/>
      </c:catAx>
      <c:valAx>
        <c:axId val="4420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7834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98661851649745"/>
          <c:y val="5.5045213490883177E-2"/>
          <c:w val="0.24239688437355542"/>
          <c:h val="0.1694669983634645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rs2234962 (BAG3) </a:t>
            </a:r>
          </a:p>
        </c:rich>
      </c:tx>
      <c:layout>
        <c:manualLayout>
          <c:xMode val="edge"/>
          <c:yMode val="edge"/>
          <c:x val="1.4961300596230071E-3"/>
          <c:y val="4.059033306299431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'C:\Users\1\Desktop\[Спсок больных ХМЛ.xlsx]Лист7'!$P$88:$R$88</c:f>
              <c:strCache>
                <c:ptCount val="1"/>
                <c:pt idx="0">
                  <c:v>Контроль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  <a:sp3d/>
          </c:spPr>
          <c:invertIfNegative val="0"/>
          <c:cat>
            <c:strRef>
              <c:f>'C:\Users\1\Desktop\[Спсок больных ХМЛ.xlsx]Лист7'!$S$87:$X$87</c:f>
              <c:strCache>
                <c:ptCount val="6"/>
                <c:pt idx="0">
                  <c:v>ТТ</c:v>
                </c:pt>
                <c:pt idx="1">
                  <c:v>СТ</c:v>
                </c:pt>
                <c:pt idx="2">
                  <c:v>CC</c:v>
                </c:pt>
                <c:pt idx="4">
                  <c:v>С</c:v>
                </c:pt>
                <c:pt idx="5">
                  <c:v>Т</c:v>
                </c:pt>
              </c:strCache>
            </c:strRef>
          </c:cat>
          <c:val>
            <c:numRef>
              <c:f>'C:\Users\1\Desktop\[Спсок больных ХМЛ.xlsx]Лист7'!$S$88:$X$88</c:f>
              <c:numCache>
                <c:formatCode>General</c:formatCode>
                <c:ptCount val="6"/>
                <c:pt idx="0">
                  <c:v>0.26100000000000001</c:v>
                </c:pt>
                <c:pt idx="1">
                  <c:v>0.54800000000000004</c:v>
                </c:pt>
                <c:pt idx="2">
                  <c:v>0.191</c:v>
                </c:pt>
                <c:pt idx="4">
                  <c:v>0.81100000000000005</c:v>
                </c:pt>
                <c:pt idx="5">
                  <c:v>0.19900000000000001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1D-444C-86B8-14C216E7F325}"/>
            </c:ext>
          </c:extLst>
        </c:ser>
        <c:ser>
          <c:idx val="1"/>
          <c:order val="1"/>
          <c:tx>
            <c:strRef>
              <c:f>'C:\Users\1\Desktop\[Спсок больных ХМЛ.xlsx]Лист7'!$P$89:$R$89</c:f>
              <c:strCache>
                <c:ptCount val="1"/>
                <c:pt idx="0">
                  <c:v>Больные</c:v>
                </c:pt>
              </c:strCache>
            </c:strRef>
          </c:tx>
          <c:spPr>
            <a:solidFill>
              <a:srgbClr val="000066"/>
            </a:solidFill>
            <a:ln>
              <a:noFill/>
            </a:ln>
            <a:effectLst/>
            <a:sp3d/>
          </c:spPr>
          <c:invertIfNegative val="0"/>
          <c:cat>
            <c:strRef>
              <c:f>'C:\Users\1\Desktop\[Спсок больных ХМЛ.xlsx]Лист7'!$S$87:$X$87</c:f>
              <c:strCache>
                <c:ptCount val="6"/>
                <c:pt idx="0">
                  <c:v>ТТ</c:v>
                </c:pt>
                <c:pt idx="1">
                  <c:v>СТ</c:v>
                </c:pt>
                <c:pt idx="2">
                  <c:v>CC</c:v>
                </c:pt>
                <c:pt idx="4">
                  <c:v>С</c:v>
                </c:pt>
                <c:pt idx="5">
                  <c:v>Т</c:v>
                </c:pt>
              </c:strCache>
            </c:strRef>
          </c:cat>
          <c:val>
            <c:numRef>
              <c:f>'C:\Users\1\Desktop\[Спсок больных ХМЛ.xlsx]Лист7'!$S$89:$X$89</c:f>
              <c:numCache>
                <c:formatCode>General</c:formatCode>
                <c:ptCount val="6"/>
                <c:pt idx="0">
                  <c:v>0.253</c:v>
                </c:pt>
                <c:pt idx="1">
                  <c:v>0.43600000000000072</c:v>
                </c:pt>
                <c:pt idx="2">
                  <c:v>0.31100000000000072</c:v>
                </c:pt>
                <c:pt idx="4">
                  <c:v>0.72100000000000064</c:v>
                </c:pt>
                <c:pt idx="5">
                  <c:v>0.27900000000000008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1D-444C-86B8-14C216E7F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3790848"/>
        <c:axId val="80561280"/>
        <c:axId val="0"/>
      </c:bar3DChart>
      <c:catAx>
        <c:axId val="12379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0561280"/>
        <c:crosses val="autoZero"/>
        <c:auto val="1"/>
        <c:lblAlgn val="ctr"/>
        <c:lblOffset val="100"/>
        <c:noMultiLvlLbl val="0"/>
      </c:catAx>
      <c:valAx>
        <c:axId val="8056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2379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322865288869721"/>
          <c:y val="0.21576407046281204"/>
          <c:w val="0.26485056513946359"/>
          <c:h val="0.1551435099904814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Sheet1!$J$88</c:f>
              <c:strCache>
                <c:ptCount val="1"/>
                <c:pt idx="0">
                  <c:v>ТБ без ЛУ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Sheet1!$K$87:$M$87</c:f>
              <c:strCache>
                <c:ptCount val="3"/>
                <c:pt idx="0">
                  <c:v>положительная динамика</c:v>
                </c:pt>
                <c:pt idx="1">
                  <c:v>без динамики</c:v>
                </c:pt>
                <c:pt idx="2">
                  <c:v>отрицательная динамика</c:v>
                </c:pt>
              </c:strCache>
            </c:strRef>
          </c:cat>
          <c:val>
            <c:numRef>
              <c:f>Sheet1!$K$88:$M$88</c:f>
              <c:numCache>
                <c:formatCode>0.00</c:formatCode>
                <c:ptCount val="3"/>
                <c:pt idx="0">
                  <c:v>62.068965517241374</c:v>
                </c:pt>
                <c:pt idx="1">
                  <c:v>34.482758620689658</c:v>
                </c:pt>
                <c:pt idx="2">
                  <c:v>3.4482758620689649</c:v>
                </c:pt>
              </c:numCache>
            </c:numRef>
          </c:val>
        </c:ser>
        <c:ser>
          <c:idx val="1"/>
          <c:order val="1"/>
          <c:tx>
            <c:strRef>
              <c:f>Sheet1!$J$89</c:f>
              <c:strCache>
                <c:ptCount val="1"/>
                <c:pt idx="0">
                  <c:v>ТБ с ЛУ (МЛУ, ШЛУ)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Sheet1!$K$87:$M$87</c:f>
              <c:strCache>
                <c:ptCount val="3"/>
                <c:pt idx="0">
                  <c:v>положительная динамика</c:v>
                </c:pt>
                <c:pt idx="1">
                  <c:v>без динамики</c:v>
                </c:pt>
                <c:pt idx="2">
                  <c:v>отрицательная динамика</c:v>
                </c:pt>
              </c:strCache>
            </c:strRef>
          </c:cat>
          <c:val>
            <c:numRef>
              <c:f>Sheet1!$K$89:$M$89</c:f>
              <c:numCache>
                <c:formatCode>0.00</c:formatCode>
                <c:ptCount val="3"/>
                <c:pt idx="0">
                  <c:v>43.902439024390247</c:v>
                </c:pt>
                <c:pt idx="1">
                  <c:v>26.829268292682933</c:v>
                </c:pt>
                <c:pt idx="2">
                  <c:v>29.268292682926678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085056"/>
        <c:axId val="116443392"/>
      </c:barChart>
      <c:catAx>
        <c:axId val="3908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443392"/>
        <c:crosses val="autoZero"/>
        <c:auto val="1"/>
        <c:lblAlgn val="ctr"/>
        <c:lblOffset val="100"/>
        <c:noMultiLvlLbl val="0"/>
      </c:catAx>
      <c:valAx>
        <c:axId val="11644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08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IFNG (VNTR)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'расчеты (только новые данные)'!$L$36</c:f>
              <c:strCache>
                <c:ptCount val="1"/>
                <c:pt idx="0">
                  <c:v>больные ТБ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'расчеты (только новые данные)'!$M$35:$Q$35</c:f>
              <c:strCache>
                <c:ptCount val="5"/>
                <c:pt idx="0">
                  <c:v>allele 11</c:v>
                </c:pt>
                <c:pt idx="1">
                  <c:v>allele 12</c:v>
                </c:pt>
                <c:pt idx="2">
                  <c:v>allele 13</c:v>
                </c:pt>
                <c:pt idx="3">
                  <c:v>allele 14</c:v>
                </c:pt>
                <c:pt idx="4">
                  <c:v>allele 15</c:v>
                </c:pt>
              </c:strCache>
            </c:strRef>
          </c:cat>
          <c:val>
            <c:numRef>
              <c:f>'расчеты (только новые данные)'!$M$36:$Q$36</c:f>
              <c:numCache>
                <c:formatCode>0.00</c:formatCode>
                <c:ptCount val="5"/>
                <c:pt idx="0">
                  <c:v>13.302752293578038</c:v>
                </c:pt>
                <c:pt idx="1">
                  <c:v>42.966360856269105</c:v>
                </c:pt>
                <c:pt idx="2">
                  <c:v>25.229357798165129</c:v>
                </c:pt>
                <c:pt idx="3">
                  <c:v>11.926605504587172</c:v>
                </c:pt>
                <c:pt idx="4">
                  <c:v>6.5749235474006085</c:v>
                </c:pt>
              </c:numCache>
            </c:numRef>
          </c:val>
        </c:ser>
        <c:ser>
          <c:idx val="1"/>
          <c:order val="1"/>
          <c:tx>
            <c:strRef>
              <c:f>'расчеты (только новые данные)'!$L$37</c:f>
              <c:strCache>
                <c:ptCount val="1"/>
                <c:pt idx="0">
                  <c:v>контроль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'расчеты (только новые данные)'!$M$35:$Q$35</c:f>
              <c:strCache>
                <c:ptCount val="5"/>
                <c:pt idx="0">
                  <c:v>allele 11</c:v>
                </c:pt>
                <c:pt idx="1">
                  <c:v>allele 12</c:v>
                </c:pt>
                <c:pt idx="2">
                  <c:v>allele 13</c:v>
                </c:pt>
                <c:pt idx="3">
                  <c:v>allele 14</c:v>
                </c:pt>
                <c:pt idx="4">
                  <c:v>allele 15</c:v>
                </c:pt>
              </c:strCache>
            </c:strRef>
          </c:cat>
          <c:val>
            <c:numRef>
              <c:f>'расчеты (только новые данные)'!$M$37:$Q$37</c:f>
              <c:numCache>
                <c:formatCode>0.00</c:formatCode>
                <c:ptCount val="5"/>
                <c:pt idx="0">
                  <c:v>13.42105263157895</c:v>
                </c:pt>
                <c:pt idx="1">
                  <c:v>54.736842105263094</c:v>
                </c:pt>
                <c:pt idx="2">
                  <c:v>19.736842105263129</c:v>
                </c:pt>
                <c:pt idx="3">
                  <c:v>10</c:v>
                </c:pt>
                <c:pt idx="4">
                  <c:v>2.1052631578947372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087104"/>
        <c:axId val="116445120"/>
      </c:barChart>
      <c:catAx>
        <c:axId val="39087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445120"/>
        <c:crosses val="autoZero"/>
        <c:auto val="1"/>
        <c:lblAlgn val="ctr"/>
        <c:lblOffset val="100"/>
        <c:noMultiLvlLbl val="0"/>
      </c:catAx>
      <c:valAx>
        <c:axId val="11644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087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NAT2 (rs1799930)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расчеты!$N$21</c:f>
              <c:strCache>
                <c:ptCount val="1"/>
                <c:pt idx="0">
                  <c:v>больные ТБ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расчеты!$O$20:$T$20</c:f>
              <c:strCache>
                <c:ptCount val="6"/>
                <c:pt idx="0">
                  <c:v>GG</c:v>
                </c:pt>
                <c:pt idx="1">
                  <c:v>GA</c:v>
                </c:pt>
                <c:pt idx="2">
                  <c:v>AA</c:v>
                </c:pt>
                <c:pt idx="4">
                  <c:v>G</c:v>
                </c:pt>
                <c:pt idx="5">
                  <c:v>A</c:v>
                </c:pt>
              </c:strCache>
            </c:strRef>
          </c:cat>
          <c:val>
            <c:numRef>
              <c:f>расчеты!$O$21:$T$21</c:f>
              <c:numCache>
                <c:formatCode>#,##0.00</c:formatCode>
                <c:ptCount val="6"/>
                <c:pt idx="0">
                  <c:v>52.25</c:v>
                </c:pt>
                <c:pt idx="1">
                  <c:v>32.25</c:v>
                </c:pt>
                <c:pt idx="2">
                  <c:v>15.5</c:v>
                </c:pt>
                <c:pt idx="4">
                  <c:v>68.374999999999986</c:v>
                </c:pt>
                <c:pt idx="5">
                  <c:v>31.625</c:v>
                </c:pt>
              </c:numCache>
            </c:numRef>
          </c:val>
        </c:ser>
        <c:ser>
          <c:idx val="1"/>
          <c:order val="1"/>
          <c:tx>
            <c:strRef>
              <c:f>расчеты!$N$22</c:f>
              <c:strCache>
                <c:ptCount val="1"/>
                <c:pt idx="0">
                  <c:v>контроль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расчеты!$O$20:$T$20</c:f>
              <c:strCache>
                <c:ptCount val="6"/>
                <c:pt idx="0">
                  <c:v>GG</c:v>
                </c:pt>
                <c:pt idx="1">
                  <c:v>GA</c:v>
                </c:pt>
                <c:pt idx="2">
                  <c:v>AA</c:v>
                </c:pt>
                <c:pt idx="4">
                  <c:v>G</c:v>
                </c:pt>
                <c:pt idx="5">
                  <c:v>A</c:v>
                </c:pt>
              </c:strCache>
            </c:strRef>
          </c:cat>
          <c:val>
            <c:numRef>
              <c:f>расчеты!$O$22:$T$22</c:f>
              <c:numCache>
                <c:formatCode>#,##0.00</c:formatCode>
                <c:ptCount val="6"/>
                <c:pt idx="0">
                  <c:v>52.827380952380956</c:v>
                </c:pt>
                <c:pt idx="1">
                  <c:v>39.583333333333329</c:v>
                </c:pt>
                <c:pt idx="2">
                  <c:v>7.5892857142857144</c:v>
                </c:pt>
                <c:pt idx="4">
                  <c:v>72.61904761904762</c:v>
                </c:pt>
                <c:pt idx="5">
                  <c:v>27.38095238095238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1706624"/>
        <c:axId val="116443968"/>
      </c:barChart>
      <c:catAx>
        <c:axId val="151706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443968"/>
        <c:crosses val="autoZero"/>
        <c:auto val="1"/>
        <c:lblAlgn val="ctr"/>
        <c:lblOffset val="100"/>
        <c:noMultiLvlLbl val="0"/>
      </c:catAx>
      <c:valAx>
        <c:axId val="11644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70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0.83611</cdr:x>
      <cdr:y>0.57639</cdr:y>
    </cdr:from>
    <cdr:to>
      <cdr:x>0.84444</cdr:x>
      <cdr:y>0.66898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3822700" y="1581150"/>
          <a:ext cx="38100" cy="254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0.39167</cdr:x>
      <cdr:y>0.24769</cdr:y>
    </cdr:from>
    <cdr:to>
      <cdr:x>0.45278</cdr:x>
      <cdr:y>0.27083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H="1">
          <a:off x="1790700" y="679450"/>
          <a:ext cx="279400" cy="635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0.75278</cdr:x>
      <cdr:y>0.45602</cdr:y>
    </cdr:from>
    <cdr:to>
      <cdr:x>0.95278</cdr:x>
      <cdr:y>0.78935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441700" y="12509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/>
            <a:t>OR=3,27</a:t>
          </a:r>
        </a:p>
      </cdr:txBody>
    </cdr:sp>
  </cdr:relSizeAnchor>
  <cdr:relSizeAnchor xmlns:cdr="http://schemas.openxmlformats.org/drawingml/2006/chartDrawing">
    <cdr:from>
      <cdr:x>0.45</cdr:x>
      <cdr:y>0.1875</cdr:y>
    </cdr:from>
    <cdr:to>
      <cdr:x>0.65</cdr:x>
      <cdr:y>0.52083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057400" y="5143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OR=0,62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0.38472</cdr:x>
      <cdr:y>0.39352</cdr:y>
    </cdr:from>
    <cdr:to>
      <cdr:x>0.58472</cdr:x>
      <cdr:y>0.72685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58950" y="1079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OR=2,23</a:t>
          </a:r>
        </a:p>
      </cdr:txBody>
    </cdr:sp>
  </cdr:relSizeAnchor>
  <cdr:relSizeAnchor xmlns:cdr="http://schemas.openxmlformats.org/drawingml/2006/chartDrawing">
    <cdr:from>
      <cdr:x>0.8</cdr:x>
      <cdr:y>0.30093</cdr:y>
    </cdr:from>
    <cdr:to>
      <cdr:x>1</cdr:x>
      <cdr:y>0.63426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57600" y="825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OR=1,23</a:t>
          </a:r>
        </a:p>
      </cdr:txBody>
    </cdr:sp>
  </cdr:relSizeAnchor>
  <cdr:relSizeAnchor xmlns:cdr="http://schemas.openxmlformats.org/drawingml/2006/chartDrawing">
    <cdr:from>
      <cdr:x>0.86561</cdr:x>
      <cdr:y>0.38385</cdr:y>
    </cdr:from>
    <cdr:to>
      <cdr:x>0.86561</cdr:x>
      <cdr:y>0.5</cdr:y>
    </cdr:to>
    <cdr:cxnSp macro="">
      <cdr:nvCxnSpPr>
        <cdr:cNvPr id="5" name="Straight Arrow Connector 4"/>
        <cdr:cNvCxnSpPr/>
      </cdr:nvCxnSpPr>
      <cdr:spPr>
        <a:xfrm xmlns:a="http://schemas.openxmlformats.org/drawingml/2006/main">
          <a:off x="3957555" y="996911"/>
          <a:ext cx="0" cy="30164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0.42186</cdr:x>
      <cdr:y>0.5</cdr:y>
    </cdr:from>
    <cdr:to>
      <cdr:x>0.43123</cdr:x>
      <cdr:y>0.63141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H="1">
          <a:off x="1928730" y="1298555"/>
          <a:ext cx="42862" cy="34129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19CB0-CEF1-4567-B386-04D873F3ECAC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BD5B5-4525-4923-B4CD-F005153CA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4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32946" y="740450"/>
            <a:ext cx="4531783" cy="3702249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49ED19D-8C2A-4A53-9BF4-4F4497B0BBED}" type="slidenum">
              <a:rPr lang="ru-RU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0275" y="739775"/>
            <a:ext cx="4937125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82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59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45D8798-0081-4272-B096-9BDC32665B60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276F350-7D6E-4AE9-A9F6-4D07F5D5D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3233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627A37B-1EB7-41DB-9D48-D459B779FFE0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4AEF83E-79CC-4A4F-88EC-2E9DFB584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967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543F6BD-3476-4686-A6C7-F4A9CA5C65EC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1CA0C8F-28CC-4D67-BBB2-CD6DDC7B9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6800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3714EE5-AC32-4C25-A8F9-26C9ED5EDEC7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2DF665B-264F-451C-A34E-60695050A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410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6FE1-A24D-4570-810F-1DFFBCD22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971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00225-0341-4252-BBF2-44F4C465B5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231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65793-1DAC-4EAE-9698-32B10C73059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9022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8DD5B-81AA-4375-B422-97DE62EC09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9853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AF3B2-BC96-4DCF-9275-489DE9626B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937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54235-E9CB-4594-95D0-14F6FFC39B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6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3925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EE7CF-1E57-4F29-B21F-A272673F7F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7436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B7A12-6991-4325-89CA-BBDD4440C5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06952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99035-6EA6-4EF3-ACCD-56F5A5EA6A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536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B41AB-61AA-4D40-B605-72A532C4FF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2492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DD6CC-3AA3-42FF-835C-B1D15FF4BE5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363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507B1-8E46-40CD-88CB-D81EC23E68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C5EDC-3CD2-43DD-A53C-3B2CEDDAA6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68781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C9337-F2D7-4CE0-BC79-4205C2B18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09A3-2996-4387-8C3D-C119847304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9968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52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065B9-9247-46A1-954D-18B0CA562A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FFBE9-6C6C-4980-9E4D-D2E2487007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671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F94E7-3550-4A7E-BD31-5F5CED183B9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26199-1B70-435B-A417-9BABBA66BA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21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A7F83-D41F-4F8F-8433-1708AA496D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D1404-CD99-4316-8975-C5F81AA8EC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261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4E9FB23-B4B9-4F68-9350-C8DF83F235DE}" type="slidenum">
              <a:rPr lang="ru-RU" altLang="ru-RU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093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A82E3-AB74-453C-BC52-41DA3DF8D6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6399B-0948-4C4A-95FA-D0825D2530A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697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730B-F66C-4383-950E-49FDCD2471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4A47-02E1-4C70-9111-1CBC45FC96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1774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2C448-4E66-4DFF-885D-CBC831D552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81B57-6E88-433A-AE3E-93D079A9B74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941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A6ACE-4139-496A-9CDC-A8245D3B8C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C24A2-EDF0-429C-A724-3CF4A0D837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8098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594FC-B9C2-4B19-8EEB-C202FA6DF0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C629C-85ED-43AD-84AE-021CDE21D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2962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DA01A-1F9D-4A0D-96BE-0A09E563754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26008-D085-4804-8A9D-E55C97D2C7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829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2F718-E4C8-4703-B922-514E460BDE8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D35B7-EFE0-4371-8373-740D0CC86F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179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3722F-A80D-4992-A09D-C9B0634B7F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A58DC-6113-4128-B3AD-3150AFC372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292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5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482C-7F1F-44C2-A72A-F5AFCC5613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1DBBB-A879-4C70-9EFB-342B2D67C8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3538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BC178-FF9A-4031-8169-8001685F32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5BBF7-147F-4B38-852B-B3FEDB776D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152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F5560-0494-4629-A65F-2AD4F3E46CE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420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968C-7589-4160-A43A-4FC7E3C2A3B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D2FF9-1043-4CE6-BE0C-00F29186FD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609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663A-8584-4F2D-9AB7-077D75FAAD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56EE-A1B7-4E32-8E0C-1E318537D0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125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46219-7967-4332-930B-B27FF2776C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B6B50-4E0D-403E-BB9B-5441C0FE99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43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2DC20-2C46-4F97-8C02-171BDB4559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E88F3-6F7D-47C9-B22E-7CBA3B3E8B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26091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1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D167-A078-4742-B9D8-2B0E6F3896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9E2B3-E6E3-4AB8-BBFF-37031B96B9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85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44FF8-BB66-4A19-979D-4CD8F2A6B0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23FB8-6CBC-4CA6-A67A-98CEECEA9E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1900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F585-E134-4A8C-B9C8-00CF70D44F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BE3C3-5A33-4932-AE03-9021172CEB0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462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9" y="2130899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5" y="3886649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82676" indent="0" algn="ctr">
              <a:buNone/>
              <a:defRPr/>
            </a:lvl2pPr>
            <a:lvl3pPr marL="765353" indent="0" algn="ctr">
              <a:buNone/>
              <a:defRPr/>
            </a:lvl3pPr>
            <a:lvl4pPr marL="1148029" indent="0" algn="ctr">
              <a:buNone/>
              <a:defRPr/>
            </a:lvl4pPr>
            <a:lvl5pPr marL="1530706" indent="0" algn="ctr">
              <a:buNone/>
              <a:defRPr/>
            </a:lvl5pPr>
            <a:lvl6pPr marL="1913382" indent="0" algn="ctr">
              <a:buNone/>
              <a:defRPr/>
            </a:lvl6pPr>
            <a:lvl7pPr marL="2296058" indent="0" algn="ctr">
              <a:buNone/>
              <a:defRPr/>
            </a:lvl7pPr>
            <a:lvl8pPr marL="2678735" indent="0" algn="ctr">
              <a:buNone/>
              <a:defRPr/>
            </a:lvl8pPr>
            <a:lvl9pPr marL="306141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C0928-A45E-4771-B30E-0E8743C899E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402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EE68D-5E22-4FD7-AF32-713EE1B1509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1675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6" y="4406852"/>
            <a:ext cx="7772177" cy="1361777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6" y="2906613"/>
            <a:ext cx="7772177" cy="1500188"/>
          </a:xfrm>
        </p:spPr>
        <p:txBody>
          <a:bodyPr anchor="b"/>
          <a:lstStyle>
            <a:lvl1pPr marL="0" indent="0">
              <a:buNone/>
              <a:defRPr sz="1700"/>
            </a:lvl1pPr>
            <a:lvl2pPr marL="382676" indent="0">
              <a:buNone/>
              <a:defRPr sz="1500"/>
            </a:lvl2pPr>
            <a:lvl3pPr marL="765353" indent="0">
              <a:buNone/>
              <a:defRPr sz="1300"/>
            </a:lvl3pPr>
            <a:lvl4pPr marL="1148029" indent="0">
              <a:buNone/>
              <a:defRPr sz="1200"/>
            </a:lvl4pPr>
            <a:lvl5pPr marL="1530706" indent="0">
              <a:buNone/>
              <a:defRPr sz="1200"/>
            </a:lvl5pPr>
            <a:lvl6pPr marL="1913382" indent="0">
              <a:buNone/>
              <a:defRPr sz="1200"/>
            </a:lvl6pPr>
            <a:lvl7pPr marL="2296058" indent="0">
              <a:buNone/>
              <a:defRPr sz="1200"/>
            </a:lvl7pPr>
            <a:lvl8pPr marL="2678735" indent="0">
              <a:buNone/>
              <a:defRPr sz="1200"/>
            </a:lvl8pPr>
            <a:lvl9pPr marL="3061411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88002-B308-464A-82CE-74B1B920B0A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05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A6282-DDC1-4DB8-A23E-85E91D269A7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6759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9727" y="1821657"/>
            <a:ext cx="3848696" cy="4420195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5578" y="1821657"/>
            <a:ext cx="3848696" cy="4420195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C965E-C089-48A1-84DE-794C1931F33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37352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2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8" y="1534791"/>
            <a:ext cx="4039568" cy="63958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2676" indent="0">
              <a:buNone/>
              <a:defRPr sz="1700" b="1"/>
            </a:lvl2pPr>
            <a:lvl3pPr marL="765353" indent="0">
              <a:buNone/>
              <a:defRPr sz="1500" b="1"/>
            </a:lvl3pPr>
            <a:lvl4pPr marL="1148029" indent="0">
              <a:buNone/>
              <a:defRPr sz="1300" b="1"/>
            </a:lvl4pPr>
            <a:lvl5pPr marL="1530706" indent="0">
              <a:buNone/>
              <a:defRPr sz="1300" b="1"/>
            </a:lvl5pPr>
            <a:lvl6pPr marL="1913382" indent="0">
              <a:buNone/>
              <a:defRPr sz="1300" b="1"/>
            </a:lvl6pPr>
            <a:lvl7pPr marL="2296058" indent="0">
              <a:buNone/>
              <a:defRPr sz="1300" b="1"/>
            </a:lvl7pPr>
            <a:lvl8pPr marL="2678735" indent="0">
              <a:buNone/>
              <a:defRPr sz="1300" b="1"/>
            </a:lvl8pPr>
            <a:lvl9pPr marL="3061411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648" y="2174382"/>
            <a:ext cx="4039568" cy="3951387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4" y="1534791"/>
            <a:ext cx="4041800" cy="63958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2676" indent="0">
              <a:buNone/>
              <a:defRPr sz="1700" b="1"/>
            </a:lvl2pPr>
            <a:lvl3pPr marL="765353" indent="0">
              <a:buNone/>
              <a:defRPr sz="1500" b="1"/>
            </a:lvl3pPr>
            <a:lvl4pPr marL="1148029" indent="0">
              <a:buNone/>
              <a:defRPr sz="1300" b="1"/>
            </a:lvl4pPr>
            <a:lvl5pPr marL="1530706" indent="0">
              <a:buNone/>
              <a:defRPr sz="1300" b="1"/>
            </a:lvl5pPr>
            <a:lvl6pPr marL="1913382" indent="0">
              <a:buNone/>
              <a:defRPr sz="1300" b="1"/>
            </a:lvl6pPr>
            <a:lvl7pPr marL="2296058" indent="0">
              <a:buNone/>
              <a:defRPr sz="1300" b="1"/>
            </a:lvl7pPr>
            <a:lvl8pPr marL="2678735" indent="0">
              <a:buNone/>
              <a:defRPr sz="1300" b="1"/>
            </a:lvl8pPr>
            <a:lvl9pPr marL="3061411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554" y="2174382"/>
            <a:ext cx="4041800" cy="3951387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1B720-2E54-4625-AA38-A61B3707DD3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684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2BF07-DC56-47C3-9695-AE6A8570295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33254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F8388-C822-4FDF-AF83-2CA0E419BF2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1014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68" y="273473"/>
            <a:ext cx="3008189" cy="116197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229" y="273472"/>
            <a:ext cx="5111129" cy="585229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68" y="1435448"/>
            <a:ext cx="3008189" cy="4690318"/>
          </a:xfrm>
        </p:spPr>
        <p:txBody>
          <a:bodyPr/>
          <a:lstStyle>
            <a:lvl1pPr marL="0" indent="0">
              <a:buNone/>
              <a:defRPr sz="1200"/>
            </a:lvl1pPr>
            <a:lvl2pPr marL="382676" indent="0">
              <a:buNone/>
              <a:defRPr sz="1000"/>
            </a:lvl2pPr>
            <a:lvl3pPr marL="765353" indent="0">
              <a:buNone/>
              <a:defRPr sz="800"/>
            </a:lvl3pPr>
            <a:lvl4pPr marL="1148029" indent="0">
              <a:buNone/>
              <a:defRPr sz="800"/>
            </a:lvl4pPr>
            <a:lvl5pPr marL="1530706" indent="0">
              <a:buNone/>
              <a:defRPr sz="800"/>
            </a:lvl5pPr>
            <a:lvl6pPr marL="1913382" indent="0">
              <a:buNone/>
              <a:defRPr sz="800"/>
            </a:lvl6pPr>
            <a:lvl7pPr marL="2296058" indent="0">
              <a:buNone/>
              <a:defRPr sz="800"/>
            </a:lvl7pPr>
            <a:lvl8pPr marL="2678735" indent="0">
              <a:buNone/>
              <a:defRPr sz="800"/>
            </a:lvl8pPr>
            <a:lvl9pPr marL="306141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C83D8-4537-490F-AE7D-FF4DE051386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957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59" y="4800875"/>
            <a:ext cx="5486177" cy="5670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59" y="612800"/>
            <a:ext cx="5486177" cy="4114354"/>
          </a:xfrm>
        </p:spPr>
        <p:txBody>
          <a:bodyPr/>
          <a:lstStyle>
            <a:lvl1pPr marL="0" indent="0">
              <a:buNone/>
              <a:defRPr sz="2700"/>
            </a:lvl1pPr>
            <a:lvl2pPr marL="382676" indent="0">
              <a:buNone/>
              <a:defRPr sz="2300"/>
            </a:lvl2pPr>
            <a:lvl3pPr marL="765353" indent="0">
              <a:buNone/>
              <a:defRPr sz="2000"/>
            </a:lvl3pPr>
            <a:lvl4pPr marL="1148029" indent="0">
              <a:buNone/>
              <a:defRPr sz="1700"/>
            </a:lvl4pPr>
            <a:lvl5pPr marL="1530706" indent="0">
              <a:buNone/>
              <a:defRPr sz="1700"/>
            </a:lvl5pPr>
            <a:lvl6pPr marL="1913382" indent="0">
              <a:buNone/>
              <a:defRPr sz="1700"/>
            </a:lvl6pPr>
            <a:lvl7pPr marL="2296058" indent="0">
              <a:buNone/>
              <a:defRPr sz="1700"/>
            </a:lvl7pPr>
            <a:lvl8pPr marL="2678735" indent="0">
              <a:buNone/>
              <a:defRPr sz="1700"/>
            </a:lvl8pPr>
            <a:lvl9pPr marL="3061411" indent="0">
              <a:buNone/>
              <a:defRPr sz="1700"/>
            </a:lvl9pPr>
          </a:lstStyle>
          <a:p>
            <a:pPr lvl="0"/>
            <a:endParaRPr lang="ru-RU" noProof="0" smtClean="0">
              <a:sym typeface="Helvetica Neue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59" y="5367859"/>
            <a:ext cx="5486177" cy="804788"/>
          </a:xfrm>
        </p:spPr>
        <p:txBody>
          <a:bodyPr/>
          <a:lstStyle>
            <a:lvl1pPr marL="0" indent="0">
              <a:buNone/>
              <a:defRPr sz="1200"/>
            </a:lvl1pPr>
            <a:lvl2pPr marL="382676" indent="0">
              <a:buNone/>
              <a:defRPr sz="1000"/>
            </a:lvl2pPr>
            <a:lvl3pPr marL="765353" indent="0">
              <a:buNone/>
              <a:defRPr sz="800"/>
            </a:lvl3pPr>
            <a:lvl4pPr marL="1148029" indent="0">
              <a:buNone/>
              <a:defRPr sz="800"/>
            </a:lvl4pPr>
            <a:lvl5pPr marL="1530706" indent="0">
              <a:buNone/>
              <a:defRPr sz="800"/>
            </a:lvl5pPr>
            <a:lvl6pPr marL="1913382" indent="0">
              <a:buNone/>
              <a:defRPr sz="800"/>
            </a:lvl6pPr>
            <a:lvl7pPr marL="2296058" indent="0">
              <a:buNone/>
              <a:defRPr sz="800"/>
            </a:lvl7pPr>
            <a:lvl8pPr marL="2678735" indent="0">
              <a:buNone/>
              <a:defRPr sz="800"/>
            </a:lvl8pPr>
            <a:lvl9pPr marL="306141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A2061-BFDC-40E6-BF69-028ADFBB8A1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55032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EAE1-DD83-4571-81FA-1FC18BEFADD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2514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3136" y="178594"/>
            <a:ext cx="1951137" cy="606325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9727" y="178594"/>
            <a:ext cx="5746254" cy="606325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F2A60-27A3-405F-9056-3DC35E4338F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80868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0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DA70-7C4A-44B4-8245-C7AB021C70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B3AB9-47BA-4C3D-9C3D-A0084EC1FA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6376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9D57C-024D-44B9-A56D-2CEC559A94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92DE9-DCD7-4968-8756-822FECFADB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698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D61B6-FBF9-4959-A0A3-71D04A03C5D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7384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8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F1C2F-EED4-46F1-A7C4-E176A1C646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3D7A3-EF42-4CB2-A0D3-1BD41C574F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69500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A06B0-52E9-4DEC-87F8-AF4BEF26C1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66A0A-ADA2-49CF-9943-CB3AC5EFC2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3397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6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6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0D27-3CD3-4CBB-86F8-B7D1C93E862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042D4-645D-49B5-9AFF-4840B17113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778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6175-8630-4FCA-AB51-7C812D4BC15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A7419-0A00-4DFC-BDB0-E35A8AE78A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9478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0581D-F15E-4822-BD9C-AF877C52522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15027-5329-4670-85F6-F9E4405A6F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332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6D23-809C-449E-887D-A1EBB87712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B44DF-9A19-4273-80A5-C371CE54CB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7686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75FA1-6E3A-49EE-9735-5F7BC5ADB1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2BEBB-38A3-4338-A0A5-0498ADBF9C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737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A3DD-79F7-4FD8-82A2-3E16E5DED0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05E2D-F10F-4DFF-9414-16E9AAA21A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337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E6C40-C603-42AD-8AB0-57DCB7698AE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F6F0-B713-4B0B-932F-AB7AFC6C1B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2867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7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B3D08-9063-4B5F-A56B-A881510DF8C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12FCF-9465-46E4-91A6-2523100EE1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258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788FA-B754-482B-B653-C0E10F76781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841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026F-C376-4265-A5F5-D50D9727C0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0DF20-ED60-4630-AAD1-E89105F876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23175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5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8FC0-4C4B-4B1F-ABE4-DAEF7BBCB2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51D6A-FB1C-48CB-BFEA-6525258628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4379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BB69A-F63F-4AA8-B9C0-AF65B6B7B8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AFA46-9F45-485B-8BCE-04CDEC3333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33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0760F-A13E-429E-BD2C-95D617468F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89EC3-CAF4-42E8-A7CA-E7963F2BAB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96006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4F05C-83B5-45DF-B1C7-09BF02CA24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1B562-E806-4640-889C-79B5ADCB99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023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1BFE1-A5A4-4907-B2E6-A7EC29939A2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5850A-6E96-4BF3-9856-2751D5BA0B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5473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1F602-E639-4FCA-9199-332C61D075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7F7D8-50DB-45ED-814A-1E308B0DC3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125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015AD-F953-44D7-9024-E0B98A6EC05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39344-93B3-463F-9716-4E78AA544C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150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4FA98-3034-4F50-8B66-813C3B8F1B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C8970-1443-4DF5-941E-E6AF987382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430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2E659-ABA9-48D3-8437-8F0C3D4AA1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2BB4C-6638-4FC8-A29A-BAD186F2D3D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41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7EA2A-1C32-463D-88C3-D7D83B7CFB1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553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F5C1A-F771-40F6-8145-54C65FDAAD28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0381-FFD0-4E15-9652-7A56E7EBCC8C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571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977A7-34AB-41D7-8DE6-31BF2799471E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B9D80-447A-426F-A56F-A89F4DA9649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1887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3EED1-59FB-4233-AA86-1CBD085C0EC9}" type="datetimeFigureOut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24F96-B4FD-4EB3-B1FF-88067D453E4D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85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45A83-F798-4164-A8A4-9EDA828BF8D5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FD06A-C9ED-4E65-8C13-A2E7A3573417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8487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47" y="1859761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7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95892-E96C-46E7-910D-BE77414FF1D8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942E-698B-437D-A057-5927AAD3B54E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97797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EAD49-2A71-4ECA-9F01-7721DB1A4312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B5CBE-846E-4C4F-84F1-9CD14325A49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72967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A6E60-963F-4DAD-8531-813DEFA2EC7D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0403-624D-4C70-B758-767793F950F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9622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107A6-65DD-40EB-854F-08E899175136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D7DF5-0675-4E15-8C76-DFF59230D6D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9146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872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573" y="5359401"/>
            <a:ext cx="154781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9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5C0B-CB5D-4093-85F3-E4C78698F3E8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715BA-AE9A-4495-ACFB-40DC85389CBB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809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F61ED-E82A-4930-B0F3-86218F91F19E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4D369-6B2D-452C-8D1E-E2F5EF46209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523DB-ABF0-4E8A-82DA-9C4C31447A1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0538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5C6E-EC07-48F9-90D3-AA24B9FF9D6B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5026D-7008-4801-8077-B5BA405C9928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47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28B7B-3BDE-478C-ACC5-8E7AA8D3622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9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11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DA8DA-244B-4D4F-8CAA-F3A1AB368D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62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F53CA-6127-48DC-BCD2-0462E0A6319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02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F297A-073C-4ABC-B538-F52F70953C4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80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80EA4-47B1-40CD-9926-B5D969C37CD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05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246F-C9BF-4C39-A11D-F1F0C63C801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5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81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274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00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603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98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4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9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95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753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18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74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15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65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999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52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22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138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69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788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106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55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698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63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04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405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42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4E9FB23-B4B9-4F68-9350-C8DF83F235DE}" type="slidenum">
              <a:rPr lang="ru-RU" altLang="ru-RU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922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84AD4-9069-48BF-9150-A9C66B72DA3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86127-43FE-4934-AE25-6D99E3852A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141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31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56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069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191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95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2849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53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927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974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38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451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337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9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616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1B470-F288-42E5-8BF9-A6196B2062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675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5E4B2-FA2D-4F8B-8D63-982F768B119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9283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A8DED-558A-4B32-8D37-716A84E37A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371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71B02-1495-453A-8EB3-F672952AF3A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219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A8153-9ACD-4F31-A4AB-A4F959E498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970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5A31C-FFF4-4530-A9A0-AD2D2D56AB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899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12710-19B4-4ECC-BB01-06A13DA43A3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298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CE336-D064-4BA5-AD4B-0E59B8F0BC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4566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7343-D584-4A26-BB19-027339803C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8798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4F257-CFF4-4942-95D3-116041C57D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564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D8A94-11BA-45A5-8906-0659EE6A55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4892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1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7CCF6-D21E-4107-8E9A-D19B15A1D9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BB5EB-A586-462D-8D98-605C0866E6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541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6B1D5-B05D-47BA-9677-C94718711C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997A0-21F3-49A6-B5E1-B800147E29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193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9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E733A-6B73-4728-9794-214FB10610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0EE5E-25B4-44A4-926F-FD2A6FBEC6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476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6B660-0A6F-4A55-87AC-E6A7ADF774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E755C-EF74-429C-93EF-EA4400583BA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543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7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51468-E486-4E37-BB1B-27E9BADFDA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3833-DBBE-452E-ABBE-2E6842324C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199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EABC4-CC40-4BCD-BE1F-499C23B6E5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03DD9-5FEB-4F41-B42D-203731C761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020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AB6CF-FA56-4C05-AE70-2A51FD163A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CFF3B-F86A-4886-A66C-E106804F50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144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50A70-02C4-4444-89A3-1163F684B2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669BF-E409-4F8B-9786-4C46CC267AB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551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60E56-D8B4-4510-9AC1-136D333034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69FFC-EA6B-4B9F-8D63-AE97A9A10B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0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9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42" y="273052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9" y="2438406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3496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E2328-F892-416A-9F9B-57D1D45EDD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534E-73DE-4127-A42F-CB5B152D14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23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2ECE3-4AE9-47F4-B498-2ABD3604F4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9C6D1-3F2F-4816-89E1-A1B11F948C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059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F3BF7-3293-463B-9E71-0FEBBCD7E51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6CEB5-4810-41D6-BABE-418849EFD8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1873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FCCB9-911C-4CFF-9799-DC28291956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4F0B5-D55B-43F6-AF61-3780686707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1875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6FFC4-9CDA-494F-BEEC-C5EACD44F9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CEB1D-7A4A-4008-83CB-304764BDF4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6931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5091-DDB7-45A4-B1B2-45B15D140F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F8D28-3E4D-4D64-A707-BF1DE54BA80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746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BA7BA-F098-46E4-9229-8B85783BC35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3513B-D477-4E0B-B894-146C410C72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53888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86C83-2FA6-4EC6-BA99-A4C53F20FC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212D2-C17B-49DB-AC9D-F61A32EB54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150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F5F9D-39C8-4313-B51D-A00EE28E3C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B593B-3F16-4B05-A395-2DF89CAB4F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070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69CC6-A7CD-4CEC-890A-023DAAC82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0FAF3-99B2-4791-B9F6-D672BC40EE5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0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5137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1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A214F-E68B-4D27-B609-1B9550277D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703F-AA5D-4416-B0B0-A783AEA1ED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772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984DA-EED6-4923-AAA0-EDDFF9A530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78673-25AE-4F4D-AA42-02A2703564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761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5BBC-2254-4E4C-A66C-F850A0E63F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59D9-7693-4FE5-B5BD-68E657F2DF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063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9F06EE4-5E45-4D1C-8BF5-FC50BA116FE7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C602F6C-41C6-4002-8404-D53BA52D3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517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2054E87-72F5-4DEE-BD4A-CE58E779A4D5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6678B5-ED61-41C6-904E-AE729B59D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561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C4ED13C-46A7-4692-A76F-741F831E98C3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6C35E4E-83CF-4B1E-A078-DF0B0AE50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048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35AB5FD-66CF-40AF-85A5-75DAE0B342DB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12E009D-8444-4637-9D60-2D32145FD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1497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9234967-8565-4FA6-A671-9117DA2AA364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9EE86E1-76E1-441A-AB81-FDAC85F47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56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D3D21C0-C879-4B69-839A-95D07B16F8D7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9043DD4-1513-4CB1-9474-D3629BAC9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8490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68DC480-84B4-4BFC-A2BC-A3B3C62F59F2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D3DB821-D308-4F53-AF3E-CA64FA1C63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07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412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412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6356412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2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21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5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C4FBCD7-9C8D-48FB-AD09-C1A055D400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4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70BA0-F118-4A44-8047-469A4BB0B8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5CD141-E60A-487D-A5FE-583391C314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1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2FA234-6E01-48A7-850D-7929352C5B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179FAC-1DB5-42D4-9BD5-AF0BB1B219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4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/>
          </p:cNvSpPr>
          <p:nvPr>
            <p:ph type="title"/>
          </p:nvPr>
        </p:nvSpPr>
        <p:spPr bwMode="auto">
          <a:xfrm>
            <a:off x="670329" y="179388"/>
            <a:ext cx="7804547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2520" tIns="42520" rIns="42520" bIns="42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Helvetica Neue Medium"/>
              </a:rPr>
              <a:t>Click to edit Master title style</a:t>
            </a:r>
          </a:p>
        </p:txBody>
      </p:sp>
      <p:sp>
        <p:nvSpPr>
          <p:cNvPr id="27651" name="Rectangle 2"/>
          <p:cNvSpPr>
            <a:spLocks noGrp="1"/>
          </p:cNvSpPr>
          <p:nvPr>
            <p:ph type="body" idx="1"/>
          </p:nvPr>
        </p:nvSpPr>
        <p:spPr bwMode="auto">
          <a:xfrm>
            <a:off x="670329" y="1820866"/>
            <a:ext cx="7804547" cy="442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2520" tIns="42520" rIns="42520" bIns="42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>
                <a:sym typeface="Helvetica Neue"/>
              </a:rPr>
              <a:t>Click to edit Master text styles</a:t>
            </a:r>
          </a:p>
          <a:p>
            <a:pPr lvl="1"/>
            <a:r>
              <a:rPr lang="ru-RU" altLang="ru-RU" smtClean="0">
                <a:sym typeface="Helvetica Neue"/>
              </a:rPr>
              <a:t>Second level</a:t>
            </a:r>
          </a:p>
          <a:p>
            <a:pPr lvl="2"/>
            <a:r>
              <a:rPr lang="ru-RU" altLang="ru-RU" smtClean="0">
                <a:sym typeface="Helvetica Neue"/>
              </a:rPr>
              <a:t>Third level</a:t>
            </a:r>
          </a:p>
          <a:p>
            <a:pPr lvl="3"/>
            <a:r>
              <a:rPr lang="ru-RU" altLang="ru-RU" smtClean="0">
                <a:sym typeface="Helvetica Neue"/>
              </a:rPr>
              <a:t>Fourth level</a:t>
            </a:r>
          </a:p>
          <a:p>
            <a:pPr lvl="4"/>
            <a:r>
              <a:rPr lang="ru-RU" altLang="ru-RU" smtClean="0">
                <a:sym typeface="Helvetica Neue"/>
              </a:rPr>
              <a:t>Fifth level</a:t>
            </a:r>
          </a:p>
        </p:txBody>
      </p:sp>
      <p:sp>
        <p:nvSpPr>
          <p:cNvPr id="2" name="Rectangle 3"/>
          <p:cNvSpPr>
            <a:spLocks noGrp="1"/>
          </p:cNvSpPr>
          <p:nvPr>
            <p:ph type="sldNum" sz="quarter" idx="2"/>
          </p:nvPr>
        </p:nvSpPr>
        <p:spPr bwMode="auto">
          <a:xfrm>
            <a:off x="4449392" y="6535738"/>
            <a:ext cx="239315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42520" tIns="42520" rIns="42520" bIns="42520" numCol="1" anchor="t" anchorCtr="0" compatLnSpc="1">
            <a:prstTxWarp prst="textNoShape">
              <a:avLst/>
            </a:prstTxWarp>
          </a:bodyPr>
          <a:lstStyle>
            <a:lvl1pPr algn="ctr" eaLnBrk="1">
              <a:defRPr sz="1300" b="0">
                <a:latin typeface="Helvetica Neue Light" charset="0"/>
                <a:ea typeface="Helvetica Neue Light" charset="0"/>
                <a:cs typeface="Helvetica Neue Light" charset="0"/>
                <a:sym typeface="Helvetica Neue Light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E32564-ABBC-4703-B4F0-F31E6E63679F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93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</p:sldLayoutIdLst>
  <p:txStyles>
    <p:titleStyle>
      <a:lvl1pPr algn="ctr" defTabSz="488950" rtl="0" eaLnBrk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+mj-lt"/>
          <a:ea typeface="+mj-ea"/>
          <a:cs typeface="+mj-cs"/>
          <a:sym typeface="Helvetica Neue Medium"/>
        </a:defRPr>
      </a:lvl1pPr>
      <a:lvl2pPr algn="ctr" defTabSz="488950" rtl="0" eaLnBrk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/>
        </a:defRPr>
      </a:lvl2pPr>
      <a:lvl3pPr algn="ctr" defTabSz="488950" rtl="0" eaLnBrk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/>
        </a:defRPr>
      </a:lvl3pPr>
      <a:lvl4pPr algn="ctr" defTabSz="488950" rtl="0" eaLnBrk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/>
        </a:defRPr>
      </a:lvl4pPr>
      <a:lvl5pPr algn="ctr" defTabSz="488950" rtl="0" eaLnBrk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/>
        </a:defRPr>
      </a:lvl5pPr>
      <a:lvl6pPr marL="382676" algn="ctr" defTabSz="488975" rtl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6pPr>
      <a:lvl7pPr marL="765353" algn="ctr" defTabSz="488975" rtl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7pPr>
      <a:lvl8pPr marL="1148029" algn="ctr" defTabSz="488975" rtl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8pPr>
      <a:lvl9pPr marL="1530706" algn="ctr" defTabSz="488975" rtl="0" fontAlgn="base" hangingPunct="0">
        <a:spcBef>
          <a:spcPct val="0"/>
        </a:spcBef>
        <a:spcAft>
          <a:spcPct val="0"/>
        </a:spcAft>
        <a:defRPr sz="67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  <a:sym typeface="Helvetica Neue Medium" charset="0"/>
        </a:defRPr>
      </a:lvl9pPr>
    </p:titleStyle>
    <p:bodyStyle>
      <a:lvl1pPr marL="371475" indent="-371475" algn="l" defTabSz="488950" rtl="0" eaLnBrk="0" fontAlgn="base" hangingPunct="0">
        <a:spcBef>
          <a:spcPts val="3513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/>
        </a:defRPr>
      </a:lvl1pPr>
      <a:lvl2pPr marL="742950" indent="-371475" algn="l" defTabSz="488950" rtl="0" eaLnBrk="0" fontAlgn="base" hangingPunct="0">
        <a:spcBef>
          <a:spcPts val="3513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/>
        </a:defRPr>
      </a:lvl2pPr>
      <a:lvl3pPr marL="1116013" indent="-371475" algn="l" defTabSz="488950" rtl="0" eaLnBrk="0" fontAlgn="base" hangingPunct="0">
        <a:spcBef>
          <a:spcPts val="3513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/>
        </a:defRPr>
      </a:lvl3pPr>
      <a:lvl4pPr marL="1487488" indent="-371475" algn="l" defTabSz="488950" rtl="0" eaLnBrk="0" fontAlgn="base" hangingPunct="0">
        <a:spcBef>
          <a:spcPts val="3513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/>
        </a:defRPr>
      </a:lvl4pPr>
      <a:lvl5pPr marL="1858963" indent="-371475" algn="l" defTabSz="488950" rtl="0" eaLnBrk="0" fontAlgn="base" hangingPunct="0">
        <a:spcBef>
          <a:spcPts val="3513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/>
        </a:defRPr>
      </a:lvl5pPr>
      <a:lvl6pPr marL="2242909" indent="-372047" algn="l" defTabSz="488975" rtl="0" fontAlgn="base" hangingPunct="0">
        <a:spcBef>
          <a:spcPts val="3515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6pPr>
      <a:lvl7pPr marL="2625585" indent="-372047" algn="l" defTabSz="488975" rtl="0" fontAlgn="base" hangingPunct="0">
        <a:spcBef>
          <a:spcPts val="3515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7pPr>
      <a:lvl8pPr marL="3008262" indent="-372047" algn="l" defTabSz="488975" rtl="0" fontAlgn="base" hangingPunct="0">
        <a:spcBef>
          <a:spcPts val="3515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8pPr>
      <a:lvl9pPr marL="3390938" indent="-372047" algn="l" defTabSz="488975" rtl="0" fontAlgn="base" hangingPunct="0">
        <a:spcBef>
          <a:spcPts val="3515"/>
        </a:spcBef>
        <a:spcAft>
          <a:spcPct val="0"/>
        </a:spcAft>
        <a:buSzPct val="145000"/>
        <a:buChar char="•"/>
        <a:defRPr sz="2700">
          <a:solidFill>
            <a:srgbClr val="000000"/>
          </a:solidFill>
          <a:latin typeface="+mn-lt"/>
          <a:ea typeface="+mn-ea"/>
          <a:cs typeface="+mn-cs"/>
          <a:sym typeface="Helvetica Neue" charset="0"/>
        </a:defRPr>
      </a:lvl9pPr>
    </p:bodyStyle>
    <p:otherStyle>
      <a:defPPr>
        <a:defRPr lang="ru-RU"/>
      </a:defPPr>
      <a:lvl1pPr marL="0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2676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5353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8029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0706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3382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6058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78735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1411" algn="l" defTabSz="76535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5076CA-78B7-48B5-9875-D9D9FC12FE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9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25860D-C3B0-41C6-9131-8B5CB1743CD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7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182BF0-7AA4-41AD-83BB-3FDBC29419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2BC00E-1E0F-4586-9DEB-7F7B77755B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4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7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14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14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4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508032-A610-4B4C-9B49-A7A32E81D23B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F70C1F-D7D8-45B2-AA84-AFDBE36F0F0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6153" name="Группа 1"/>
          <p:cNvGrpSpPr>
            <a:grpSpLocks/>
          </p:cNvGrpSpPr>
          <p:nvPr/>
        </p:nvGrpSpPr>
        <p:grpSpPr bwMode="auto">
          <a:xfrm>
            <a:off x="-19050" y="203200"/>
            <a:ext cx="9180910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5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3D4528-73D2-4006-A9E5-EF5AD9B4C856}" type="slidenum">
              <a:rPr lang="ru-RU" alt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3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775-AA31-4918-9D33-34137705EA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43CDA-BB88-409D-8D7E-354950F2F4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3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CF71917-E589-496E-BE4A-988682DBCFA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8D577FC-7E7B-48C6-B0C2-AD0BAFCB63E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7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6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F2EC1D-A07B-4BA6-9909-BF3B42CC1F5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9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C02977-8510-470F-B69B-FEB1D3ECB6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826734-A62F-45AA-9F29-797A4656CA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3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A8759A-A220-4F8C-A797-ED80C2CAAF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1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1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BC81B1-5E18-463B-938C-1D21D590C4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3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108" r:id="rId2"/>
    <p:sldLayoutId id="2147484109" r:id="rId3"/>
    <p:sldLayoutId id="2147484110" r:id="rId4"/>
    <p:sldLayoutId id="2147484111" r:id="rId5"/>
    <p:sldLayoutId id="2147484112" r:id="rId6"/>
    <p:sldLayoutId id="2147484113" r:id="rId7"/>
    <p:sldLayoutId id="2147484114" r:id="rId8"/>
    <p:sldLayoutId id="2147484115" r:id="rId9"/>
    <p:sldLayoutId id="2147484116" r:id="rId10"/>
    <p:sldLayoutId id="214748411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50611A-21AA-4103-92F0-BECB01DA1596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3532D4-FB66-4167-882D-AB157845D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39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3.jpeg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6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8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8.xml"/><Relationship Id="rId4" Type="http://schemas.openxmlformats.org/officeDocument/2006/relationships/chart" Target="../charts/char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0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6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r="48137"/>
          <a:stretch/>
        </p:blipFill>
        <p:spPr>
          <a:xfrm>
            <a:off x="-145143" y="-18256"/>
            <a:ext cx="9289144" cy="6876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88840"/>
            <a:ext cx="8568952" cy="2448272"/>
          </a:xfrm>
          <a:solidFill>
            <a:schemeClr val="bg1">
              <a:lumMod val="95000"/>
              <a:alpha val="65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Отчет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 Отделения </a:t>
            </a:r>
            <a:r>
              <a:rPr lang="ru-RU" sz="4000" b="1" dirty="0" err="1" smtClean="0">
                <a:solidFill>
                  <a:srgbClr val="002060"/>
                </a:solidFill>
              </a:rPr>
              <a:t>агро</a:t>
            </a:r>
            <a:r>
              <a:rPr lang="ru-RU" sz="4000" b="1" dirty="0" smtClean="0">
                <a:solidFill>
                  <a:srgbClr val="002060"/>
                </a:solidFill>
              </a:rPr>
              <a:t>- и биотехнологий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Академии наук </a:t>
            </a:r>
            <a:r>
              <a:rPr lang="ru-RU" sz="4000" b="1" dirty="0" smtClean="0">
                <a:solidFill>
                  <a:srgbClr val="002060"/>
                </a:solidFill>
              </a:rPr>
              <a:t>РБ за 2017 год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3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6"/>
          <p:cNvSpPr txBox="1">
            <a:spLocks noChangeArrowheads="1"/>
          </p:cNvSpPr>
          <p:nvPr/>
        </p:nvSpPr>
        <p:spPr bwMode="auto">
          <a:xfrm>
            <a:off x="247650" y="1367739"/>
            <a:ext cx="84391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Calibri Light" pitchFamily="34" charset="0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территории Южного Урала с корней эндемичных бобовых растений, имеющих строго ограниченный ареал распространения и отличающихся редкостью совместного произрастания собраны клубеньки и выделены из них чистые культуры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ризобий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из клубеньков 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Oxytropis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kungurensis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subsp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demidovii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изолятов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из клубеньков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baschkiriensis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- 51, из клубеньков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approximata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- 24,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gmelinii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- 6.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Calibri Light" pitchFamily="34" charset="0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 анализ гетерогенности полученных образцов методом 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RAPD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Calibri Light" pitchFamily="34" charset="0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основе сравнительного анализа последовательностей генов домашнего хозяйства (16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рРНК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recA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 филогенетический анализ выделенных штаммов клубеньковых бактерий.</a:t>
            </a:r>
          </a:p>
        </p:txBody>
      </p:sp>
      <p:sp>
        <p:nvSpPr>
          <p:cNvPr id="52227" name="TextBox 17"/>
          <p:cNvSpPr txBox="1">
            <a:spLocks noChangeArrowheads="1"/>
          </p:cNvSpPr>
          <p:nvPr/>
        </p:nvSpPr>
        <p:spPr bwMode="auto">
          <a:xfrm>
            <a:off x="163121" y="3897707"/>
            <a:ext cx="609361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Установлено: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Исследованные растения вступают в симбиоз с гетерогенным составом клубеньковых бактерий. В клубеньках 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Oxytropis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kungurensis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обнаружены 4 моногенные группы</a:t>
            </a:r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бактерий,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en-US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aschkiriensis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- 11, 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approximata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- 5, 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en-US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melinii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1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Первичный филогенетический анализ методом 16S ПДРФ показал, что штаммы филогенетически более однородны, и все полученные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изоляты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образуют всего 5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монофилетических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групп. Причем,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монофилетические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группы состоят из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микросимбионтов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нескольких видов растений. Все полученные штаммы по последовательностям  генов домашнего хозяйства относятся к бактериям рода </a:t>
            </a:r>
            <a:r>
              <a:rPr lang="en-US" sz="16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Mesorhizobium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2228" name="Заголовок 1"/>
          <p:cNvSpPr txBox="1">
            <a:spLocks/>
          </p:cNvSpPr>
          <p:nvPr/>
        </p:nvSpPr>
        <p:spPr bwMode="auto">
          <a:xfrm>
            <a:off x="52387" y="158750"/>
            <a:ext cx="9029700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17-44-020201.</a:t>
            </a:r>
            <a:r>
              <a:rPr lang="en-US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Влияние микробиома почв на ареал распространения эндемичных бобовых растений Республики Башкортостан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000" b="1" i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д.б.н. Баймиев А.Х</a:t>
            </a:r>
            <a:r>
              <a:rPr lang="ru-RU" altLang="ru-RU" b="1" i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., ИБГ УНЦ РАН) – 200,0 тыс. руб.</a:t>
            </a:r>
            <a:endParaRPr lang="ru-RU" altLang="ru-RU" b="1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4" y="3862390"/>
            <a:ext cx="2669381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xtBox 24"/>
          <p:cNvSpPr txBox="1">
            <a:spLocks noChangeArrowheads="1"/>
          </p:cNvSpPr>
          <p:nvPr/>
        </p:nvSpPr>
        <p:spPr bwMode="auto">
          <a:xfrm>
            <a:off x="6254353" y="5667432"/>
            <a:ext cx="2827734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100" b="1" smtClean="0">
                <a:solidFill>
                  <a:prstClr val="black"/>
                </a:solidFill>
                <a:latin typeface="Calibri" pitchFamily="34" charset="0"/>
              </a:rPr>
              <a:t>В местах произрастания исследуемых растений заложены деляночные опыты для выявления влияния  искусственной инокуляции специфичными клубеньковыми бактериями на возможность совместного их произрастания. </a:t>
            </a:r>
          </a:p>
        </p:txBody>
      </p:sp>
    </p:spTree>
    <p:extLst>
      <p:ext uri="{BB962C8B-B14F-4D97-AF65-F5344CB8AC3E}">
        <p14:creationId xmlns:p14="http://schemas.microsoft.com/office/powerpoint/2010/main" val="4440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9" y="0"/>
            <a:ext cx="79891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8"/>
          <p:cNvSpPr>
            <a:spLocks noChangeArrowheads="1"/>
          </p:cNvSpPr>
          <p:nvPr/>
        </p:nvSpPr>
        <p:spPr bwMode="auto">
          <a:xfrm>
            <a:off x="4214844" y="-2231"/>
            <a:ext cx="41264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smtClean="0">
                <a:solidFill>
                  <a:srgbClr val="000000"/>
                </a:solidFill>
                <a:latin typeface="Arial Narrow" pitchFamily="34" charset="0"/>
              </a:rPr>
              <a:t>Федеральное государственное бюджетное учреждение науки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smtClean="0">
                <a:solidFill>
                  <a:srgbClr val="000000"/>
                </a:solidFill>
                <a:latin typeface="Arial Narrow" pitchFamily="34" charset="0"/>
              </a:rPr>
              <a:t>Уфимский Институт биологии Российской академии наук</a:t>
            </a:r>
          </a:p>
        </p:txBody>
      </p:sp>
      <p:sp>
        <p:nvSpPr>
          <p:cNvPr id="47108" name="Rectangle 9"/>
          <p:cNvSpPr>
            <a:spLocks noChangeArrowheads="1"/>
          </p:cNvSpPr>
          <p:nvPr/>
        </p:nvSpPr>
        <p:spPr bwMode="auto">
          <a:xfrm>
            <a:off x="1714500" y="392441"/>
            <a:ext cx="6396038" cy="923330"/>
          </a:xfrm>
          <a:prstGeom prst="rect">
            <a:avLst/>
          </a:prstGeom>
          <a:solidFill>
            <a:srgbClr val="FFCC99">
              <a:alpha val="5686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</a:rPr>
              <a:t>Современное состояние популяций редких видов сем. </a:t>
            </a:r>
            <a:r>
              <a:rPr lang="en-US" b="1" smtClean="0">
                <a:solidFill>
                  <a:srgbClr val="000000"/>
                </a:solidFill>
              </a:rPr>
              <a:t>Fabaceae</a:t>
            </a:r>
            <a:r>
              <a:rPr lang="ru-RU" b="1" smtClean="0">
                <a:solidFill>
                  <a:srgbClr val="000000"/>
                </a:solidFill>
              </a:rPr>
              <a:t> в Башкирском Предуралье и разработка способов их реинтродукции</a:t>
            </a:r>
            <a:r>
              <a:rPr lang="ru-RU" b="1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47109" name="Rectangle 10"/>
          <p:cNvSpPr>
            <a:spLocks noChangeArrowheads="1"/>
          </p:cNvSpPr>
          <p:nvPr/>
        </p:nvSpPr>
        <p:spPr bwMode="auto">
          <a:xfrm>
            <a:off x="214313" y="-30450"/>
            <a:ext cx="36872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  <a:latin typeface="Arial Narrow" pitchFamily="34" charset="0"/>
              </a:rPr>
              <a:t>р_а Конкурс РФФИ – Республика Башкортостан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  <a:latin typeface="Arial Narrow" pitchFamily="34" charset="0"/>
              </a:rPr>
              <a:t>№ 17-44-020506 рук. к.б.н</a:t>
            </a:r>
            <a:r>
              <a:rPr lang="ru-RU" b="1" smtClean="0">
                <a:solidFill>
                  <a:srgbClr val="000000"/>
                </a:solidFill>
                <a:latin typeface="Arial Narrow" pitchFamily="34" charset="0"/>
              </a:rPr>
              <a:t>. Мулдашев </a:t>
            </a:r>
            <a:r>
              <a:rPr lang="en-US" b="1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b="1" smtClean="0">
                <a:solidFill>
                  <a:srgbClr val="000000"/>
                </a:solidFill>
                <a:latin typeface="Arial Narrow" pitchFamily="34" charset="0"/>
              </a:rPr>
              <a:t>А.А. </a:t>
            </a:r>
          </a:p>
        </p:txBody>
      </p:sp>
      <p:pic>
        <p:nvPicPr>
          <p:cNvPr id="47110" name="Picture 14" descr="Hedysarum razoumovian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56" y="1196975"/>
            <a:ext cx="1329929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Rectangle 16"/>
          <p:cNvSpPr>
            <a:spLocks noChangeArrowheads="1"/>
          </p:cNvSpPr>
          <p:nvPr/>
        </p:nvSpPr>
        <p:spPr bwMode="auto">
          <a:xfrm>
            <a:off x="1928814" y="1391435"/>
            <a:ext cx="5357813" cy="954107"/>
          </a:xfrm>
          <a:prstGeom prst="rect">
            <a:avLst/>
          </a:prstGeom>
          <a:solidFill>
            <a:srgbClr val="99CC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В 2017 г. проведено 3 экспедиции в районы Башкирского Предуралья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(в основном Белебеевская возвышенность и на отроги Общего Сырта)</a:t>
            </a:r>
          </a:p>
        </p:txBody>
      </p:sp>
      <p:pic>
        <p:nvPicPr>
          <p:cNvPr id="47112" name="Picture 19" descr="Посев Ко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2" y="3001963"/>
            <a:ext cx="1987154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Rectangle 20"/>
          <p:cNvSpPr>
            <a:spLocks noChangeArrowheads="1"/>
          </p:cNvSpPr>
          <p:nvPr/>
        </p:nvSpPr>
        <p:spPr bwMode="auto">
          <a:xfrm>
            <a:off x="0" y="2253019"/>
            <a:ext cx="374927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</a:rPr>
              <a:t>По всем трем видам выявлено 14 критических ЦП, нуждающихся в биотехнических мероприятиях по искусственному увеличению их численности и площади,  созданию резервных искусственных популяций.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</a:rPr>
              <a:t>В местах естественного обитания изучаемых видов в различных районах Баш. Предуралья заложены 29 опытных площадок для отработки методов искусственного поддержания критических популяций, а также по восстановлению полностью исчезнувших. </a:t>
            </a:r>
          </a:p>
        </p:txBody>
      </p:sp>
      <p:pic>
        <p:nvPicPr>
          <p:cNvPr id="47114" name="Picture 21" descr="Посевы ко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2563813"/>
            <a:ext cx="126087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5" name="Rectangle 22"/>
          <p:cNvSpPr>
            <a:spLocks noChangeArrowheads="1"/>
          </p:cNvSpPr>
          <p:nvPr/>
        </p:nvSpPr>
        <p:spPr bwMode="auto">
          <a:xfrm>
            <a:off x="0" y="5657079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dobe Caslon Pro"/>
              </a:rPr>
              <a:t>Продолжены инвентаризация и обобщение данных по многолетним опытам по созданию искусственных популяций редких видов в Природном ботаническом саду, а также проведены работы по закладке новых </a:t>
            </a:r>
            <a:r>
              <a:rPr lang="ru-RU" sz="1400" b="1" dirty="0" err="1" smtClean="0">
                <a:solidFill>
                  <a:srgbClr val="000000"/>
                </a:solidFill>
                <a:latin typeface="Adobe Caslon Pro"/>
              </a:rPr>
              <a:t>реинтродукционных</a:t>
            </a:r>
            <a:r>
              <a:rPr lang="ru-RU" sz="1400" b="1" dirty="0" smtClean="0">
                <a:solidFill>
                  <a:srgbClr val="000000"/>
                </a:solidFill>
                <a:latin typeface="Adobe Caslon Pro"/>
              </a:rPr>
              <a:t> опытов (14 опытных площадок). У всех видов при посевах сформирован почвенный банк семян, который реализуется в течение 5 лет. </a:t>
            </a:r>
          </a:p>
        </p:txBody>
      </p:sp>
      <p:pic>
        <p:nvPicPr>
          <p:cNvPr id="47116" name="Picture 23" descr="Hedysarum grandiflorum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4" y="603250"/>
            <a:ext cx="1426369" cy="1533525"/>
          </a:xfrm>
          <a:prstGeom prst="rect">
            <a:avLst/>
          </a:prstGeom>
          <a:solidFill>
            <a:schemeClr val="bg1">
              <a:alpha val="3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7" name="Rectangle 25"/>
          <p:cNvSpPr>
            <a:spLocks noChangeArrowheads="1"/>
          </p:cNvSpPr>
          <p:nvPr/>
        </p:nvSpPr>
        <p:spPr bwMode="auto">
          <a:xfrm>
            <a:off x="7163993" y="2563876"/>
            <a:ext cx="1980009" cy="414337"/>
          </a:xfrm>
          <a:prstGeom prst="rect">
            <a:avLst/>
          </a:prstGeom>
          <a:solidFill>
            <a:srgbClr val="FFFF99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Копеечник Разумовского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(</a:t>
            </a:r>
            <a:r>
              <a:rPr lang="en-US" sz="700" i="1" smtClean="0">
                <a:solidFill>
                  <a:srgbClr val="000000"/>
                </a:solidFill>
              </a:rPr>
              <a:t>Hedysarum razoumovianum</a:t>
            </a:r>
            <a:r>
              <a:rPr lang="en-US" sz="700" smtClean="0">
                <a:solidFill>
                  <a:srgbClr val="000000"/>
                </a:solidFill>
              </a:rPr>
              <a:t> Fisch</a:t>
            </a:r>
            <a:r>
              <a:rPr lang="ru-RU" sz="700" smtClean="0">
                <a:solidFill>
                  <a:srgbClr val="000000"/>
                </a:solidFill>
              </a:rPr>
              <a:t>. </a:t>
            </a:r>
            <a:r>
              <a:rPr lang="en-US" sz="700" smtClean="0">
                <a:solidFill>
                  <a:srgbClr val="000000"/>
                </a:solidFill>
              </a:rPr>
              <a:t>et Helm</a:t>
            </a:r>
            <a:r>
              <a:rPr lang="ru-RU" sz="700" smtClean="0">
                <a:solidFill>
                  <a:srgbClr val="000000"/>
                </a:solidFill>
              </a:rPr>
              <a:t>)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(г. Высокая, Кугарчинский р-н, РБ) </a:t>
            </a:r>
          </a:p>
        </p:txBody>
      </p:sp>
      <p:sp>
        <p:nvSpPr>
          <p:cNvPr id="47118" name="Rectangle 27"/>
          <p:cNvSpPr>
            <a:spLocks noChangeArrowheads="1"/>
          </p:cNvSpPr>
          <p:nvPr/>
        </p:nvSpPr>
        <p:spPr bwMode="auto">
          <a:xfrm>
            <a:off x="7309279" y="4488420"/>
            <a:ext cx="123586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Остролодочник Ипполита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(</a:t>
            </a:r>
            <a:r>
              <a:rPr lang="en-US" sz="700" b="1" i="1" smtClean="0">
                <a:solidFill>
                  <a:srgbClr val="000000"/>
                </a:solidFill>
              </a:rPr>
              <a:t>Oxytropis</a:t>
            </a:r>
            <a:r>
              <a:rPr lang="ru-RU" sz="700" b="1" i="1" smtClean="0">
                <a:solidFill>
                  <a:srgbClr val="000000"/>
                </a:solidFill>
              </a:rPr>
              <a:t>  </a:t>
            </a:r>
            <a:r>
              <a:rPr lang="en-US" sz="700" b="1" i="1" smtClean="0">
                <a:solidFill>
                  <a:srgbClr val="000000"/>
                </a:solidFill>
              </a:rPr>
              <a:t>hippolyti</a:t>
            </a:r>
            <a:r>
              <a:rPr lang="en-US" sz="700" b="1" smtClean="0">
                <a:solidFill>
                  <a:srgbClr val="000000"/>
                </a:solidFill>
              </a:rPr>
              <a:t> Boriss</a:t>
            </a:r>
            <a:r>
              <a:rPr lang="ru-RU" sz="700" b="1" smtClean="0">
                <a:solidFill>
                  <a:srgbClr val="000000"/>
                </a:solidFill>
              </a:rPr>
              <a:t>.)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(г. Сусактау, Альшеевский р-н, РБ)</a:t>
            </a:r>
          </a:p>
        </p:txBody>
      </p:sp>
      <p:sp>
        <p:nvSpPr>
          <p:cNvPr id="47119" name="Rectangle 29"/>
          <p:cNvSpPr>
            <a:spLocks noChangeArrowheads="1"/>
          </p:cNvSpPr>
          <p:nvPr/>
        </p:nvSpPr>
        <p:spPr bwMode="auto">
          <a:xfrm>
            <a:off x="5214954" y="2476034"/>
            <a:ext cx="2015729" cy="523220"/>
          </a:xfrm>
          <a:prstGeom prst="rect">
            <a:avLst/>
          </a:prstGeom>
          <a:solidFill>
            <a:schemeClr val="accent1">
              <a:alpha val="3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Посев семян копеечника крупноцветкового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из разных географических пунктов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smtClean="0">
                <a:solidFill>
                  <a:srgbClr val="000000"/>
                </a:solidFill>
              </a:rPr>
              <a:t>(г. Гуровская, ПБС, 18.09.2017 г.) </a:t>
            </a:r>
          </a:p>
        </p:txBody>
      </p:sp>
      <p:pic>
        <p:nvPicPr>
          <p:cNvPr id="47120" name="Picture 30" descr="Остролод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022" y="3068641"/>
            <a:ext cx="1871663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21" name="Rectangle 31"/>
          <p:cNvSpPr>
            <a:spLocks noChangeArrowheads="1"/>
          </p:cNvSpPr>
          <p:nvPr/>
        </p:nvSpPr>
        <p:spPr bwMode="auto">
          <a:xfrm>
            <a:off x="3643343" y="3572204"/>
            <a:ext cx="1577579" cy="523220"/>
          </a:xfrm>
          <a:prstGeom prst="rect">
            <a:avLst/>
          </a:prstGeom>
          <a:solidFill>
            <a:srgbClr val="FFFF99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Искусственная популяция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копеечника Разумовского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smtClean="0">
                <a:solidFill>
                  <a:srgbClr val="000000"/>
                </a:solidFill>
              </a:rPr>
              <a:t>(г. Гуровская, ПБС; посев в 2005 г.)</a:t>
            </a:r>
          </a:p>
        </p:txBody>
      </p:sp>
    </p:spTree>
    <p:extLst>
      <p:ext uri="{BB962C8B-B14F-4D97-AF65-F5344CB8AC3E}">
        <p14:creationId xmlns:p14="http://schemas.microsoft.com/office/powerpoint/2010/main" val="12074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ctrTitle"/>
          </p:nvPr>
        </p:nvSpPr>
        <p:spPr>
          <a:xfrm>
            <a:off x="5" y="9525"/>
            <a:ext cx="8817769" cy="2089150"/>
          </a:xfrm>
        </p:spPr>
        <p:txBody>
          <a:bodyPr/>
          <a:lstStyle/>
          <a:p>
            <a:pPr eaLnBrk="1" hangingPunct="1"/>
            <a:r>
              <a:rPr lang="ru-RU" sz="2000" smtClean="0"/>
              <a:t>РФФИ и РБ Поволжье17-45-020546-р_а </a:t>
            </a:r>
            <a:br>
              <a:rPr lang="ru-RU" sz="2000" smtClean="0"/>
            </a:br>
            <a:r>
              <a:rPr lang="ru-RU" sz="2000" b="1" smtClean="0"/>
              <a:t>Изучение и научно-практическое обоснование основных направлений динамики ландшафтов, выведенных из сельскохозяйственного оборота на рубеже XX и XXI столетий на Южном Предуралье и перспективные пути их оптимального использования </a:t>
            </a:r>
            <a:br>
              <a:rPr lang="ru-RU" sz="2000" b="1" smtClean="0"/>
            </a:br>
            <a:r>
              <a:rPr lang="ru-RU" sz="2000" b="1" smtClean="0"/>
              <a:t>руководитель: Япаров И.М. (БГУ)</a:t>
            </a:r>
          </a:p>
        </p:txBody>
      </p:sp>
      <p:sp>
        <p:nvSpPr>
          <p:cNvPr id="481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25" y="2060575"/>
            <a:ext cx="6434138" cy="1752600"/>
          </a:xfrm>
        </p:spPr>
        <p:txBody>
          <a:bodyPr/>
          <a:lstStyle/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Коллектив выполнил следующие виды работ:</a:t>
            </a:r>
          </a:p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- изучение научной литературы по данной проблеме; </a:t>
            </a:r>
          </a:p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- изучение ведомственной информации за период с 1991 по 2017 года;</a:t>
            </a:r>
          </a:p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- разработка основных положений по методике полевого изучения ландшафтов;</a:t>
            </a:r>
          </a:p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- разработка бланков полевых описаний ландшафтных комплексов;</a:t>
            </a:r>
          </a:p>
          <a:p>
            <a:pPr algn="l" eaLnBrk="1" hangingPunct="1"/>
            <a:r>
              <a:rPr lang="ru-RU" sz="1800" b="1" dirty="0" smtClean="0">
                <a:solidFill>
                  <a:schemeClr val="tx1"/>
                </a:solidFill>
              </a:rPr>
              <a:t>- организованы 5 экспедиционных выездов, в которых были определены ключевые точки и произведены описания.</a:t>
            </a:r>
          </a:p>
          <a:p>
            <a:pPr algn="l" eaLnBrk="1" hangingPunct="1"/>
            <a:r>
              <a:rPr lang="ru-RU" sz="1600" dirty="0" smtClean="0">
                <a:solidFill>
                  <a:schemeClr val="tx1"/>
                </a:solidFill>
              </a:rPr>
              <a:t> </a:t>
            </a:r>
          </a:p>
          <a:p>
            <a:pPr algn="l" eaLnBrk="1" hangingPunct="1"/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4813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10" y="2205038"/>
            <a:ext cx="2633663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163" y="4804779"/>
            <a:ext cx="1887187" cy="188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93" y="5018766"/>
            <a:ext cx="2808406" cy="169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8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235" y="1681167"/>
            <a:ext cx="5162550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Прямоугольник 4"/>
          <p:cNvSpPr>
            <a:spLocks noChangeArrowheads="1"/>
          </p:cNvSpPr>
          <p:nvPr/>
        </p:nvSpPr>
        <p:spPr bwMode="auto">
          <a:xfrm>
            <a:off x="95251" y="1363717"/>
            <a:ext cx="86391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Динамика качества генофонда бурзянской бортевой популяции в 2010 и 2017 гг.</a:t>
            </a:r>
            <a:endParaRPr lang="ru-RU" altLang="ru-RU" sz="24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6" name="Рисунок 3" descr="C:\Users\миляуша\Desktop\гели  алтын солок 2017\солок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32" y="3706813"/>
            <a:ext cx="1475185" cy="1273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7" name="TextBox 1"/>
          <p:cNvSpPr txBox="1">
            <a:spLocks noChangeArrowheads="1"/>
          </p:cNvSpPr>
          <p:nvPr/>
        </p:nvSpPr>
        <p:spPr bwMode="auto">
          <a:xfrm>
            <a:off x="3567113" y="3570288"/>
            <a:ext cx="29304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FF0000"/>
                </a:solidFill>
                <a:cs typeface="Arial" pitchFamily="34" charset="0"/>
              </a:rPr>
              <a:t>Красный цвет – доля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FF0000"/>
                </a:solidFill>
                <a:cs typeface="Arial" pitchFamily="34" charset="0"/>
              </a:rPr>
              <a:t>генетического загрязнения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FF0000"/>
                </a:solidFill>
                <a:cs typeface="Arial" pitchFamily="34" charset="0"/>
              </a:rPr>
              <a:t>бортевых семей</a:t>
            </a:r>
          </a:p>
        </p:txBody>
      </p:sp>
      <p:sp>
        <p:nvSpPr>
          <p:cNvPr id="49158" name="Прямоугольник 1"/>
          <p:cNvSpPr>
            <a:spLocks noChangeArrowheads="1"/>
          </p:cNvSpPr>
          <p:nvPr/>
        </p:nvSpPr>
        <p:spPr bwMode="auto">
          <a:xfrm>
            <a:off x="4352925" y="4919671"/>
            <a:ext cx="4731544" cy="183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Апробация метода в 2017 году показала интенсивное подселение гибридов и пчёл южных пород в борти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Бурзянского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 (из-за высоких цен на бортевой мёд и отсутствия достаточного количества племенного материала), что ставит под угрозу одну из самых знаменитых популяций среднерусской пчелы в России.</a:t>
            </a:r>
            <a:endParaRPr lang="ru-RU" b="1" dirty="0" smtClean="0">
              <a:solidFill>
                <a:prstClr val="black"/>
              </a:solidFill>
            </a:endParaRPr>
          </a:p>
        </p:txBody>
      </p:sp>
      <p:pic>
        <p:nvPicPr>
          <p:cNvPr id="4915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4437128"/>
            <a:ext cx="4067175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Прямоугольник 3"/>
          <p:cNvSpPr>
            <a:spLocks noChangeArrowheads="1"/>
          </p:cNvSpPr>
          <p:nvPr/>
        </p:nvSpPr>
        <p:spPr bwMode="auto">
          <a:xfrm>
            <a:off x="95251" y="23746"/>
            <a:ext cx="63912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ahoma" pitchFamily="34" charset="0"/>
                <a:ea typeface="Calibri" pitchFamily="34" charset="0"/>
                <a:cs typeface="Calibri" pitchFamily="34" charset="0"/>
              </a:rPr>
              <a:t>Тема: Создание методологической основы для ускоренной селекции новых породных линий медоносной пчелы на основе молекулярно-генетической системы контроля их племенной ценности</a:t>
            </a:r>
            <a:endParaRPr lang="ru-RU" b="1" dirty="0" smtClean="0">
              <a:solidFill>
                <a:prstClr val="black"/>
              </a:solidFill>
            </a:endParaRPr>
          </a:p>
        </p:txBody>
      </p:sp>
      <p:sp>
        <p:nvSpPr>
          <p:cNvPr id="49161" name="TextBox 4"/>
          <p:cNvSpPr txBox="1">
            <a:spLocks noChangeArrowheads="1"/>
          </p:cNvSpPr>
          <p:nvPr/>
        </p:nvSpPr>
        <p:spPr bwMode="auto">
          <a:xfrm>
            <a:off x="5906628" y="219076"/>
            <a:ext cx="31302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  <a:latin typeface="Calibri" pitchFamily="34" charset="0"/>
              </a:rPr>
              <a:t>ИБГ УНЦ РАН, 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prstClr val="black"/>
                </a:solidFill>
                <a:latin typeface="Calibri" pitchFamily="34" charset="0"/>
              </a:rPr>
              <a:t>проф. А.Г. Николенко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  <a:latin typeface="Calibri" pitchFamily="34" charset="0"/>
              </a:rPr>
              <a:t>17-44-020648 р_поволжье_а, </a:t>
            </a:r>
          </a:p>
        </p:txBody>
      </p:sp>
      <p:sp>
        <p:nvSpPr>
          <p:cNvPr id="49162" name="Прямоугольник 6"/>
          <p:cNvSpPr>
            <a:spLocks noChangeArrowheads="1"/>
          </p:cNvSpPr>
          <p:nvPr/>
        </p:nvSpPr>
        <p:spPr bwMode="auto">
          <a:xfrm>
            <a:off x="151874" y="2020526"/>
            <a:ext cx="3437335" cy="227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основе индекса породности разработана технология определения зон, перспективных для заселения чистопородными семьями, восстановление численности и генофонда: величина индекса должна быть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0.85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разводимой породе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радиусе 15-20 км. </a:t>
            </a:r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49163" name="Прямоугольник 7"/>
          <p:cNvSpPr>
            <a:spLocks noChangeArrowheads="1"/>
          </p:cNvSpPr>
          <p:nvPr/>
        </p:nvSpPr>
        <p:spPr bwMode="auto">
          <a:xfrm>
            <a:off x="128620" y="4113213"/>
            <a:ext cx="7040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2010 </a:t>
            </a: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9164" name="Прямоугольник 8"/>
          <p:cNvSpPr>
            <a:spLocks noChangeArrowheads="1"/>
          </p:cNvSpPr>
          <p:nvPr/>
        </p:nvSpPr>
        <p:spPr bwMode="auto">
          <a:xfrm>
            <a:off x="6766354" y="3751263"/>
            <a:ext cx="6463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75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Грант РФФИ  </a:t>
            </a:r>
            <a:r>
              <a:rPr lang="ru-RU" sz="2000" b="1" i="1" dirty="0" smtClean="0">
                <a:solidFill>
                  <a:srgbClr val="FF0000"/>
                </a:solidFill>
              </a:rPr>
              <a:t>17-44-020951 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1800" b="1" i="1" dirty="0">
                <a:solidFill>
                  <a:schemeClr val="tx2"/>
                </a:solidFill>
              </a:rPr>
              <a:t>«Исследования физиологических, биохимических и молекулярно-биологических механизмов устойчивости растений семейства Brassicaceae к повышенным концентрациям тяжелых металлов в корнеобитаемой среде» </a:t>
            </a:r>
            <a:r>
              <a:rPr lang="ru-RU" sz="1800" b="1" i="1" dirty="0" smtClean="0">
                <a:solidFill>
                  <a:schemeClr val="tx2"/>
                </a:solidFill>
              </a:rPr>
              <a:t/>
            </a:r>
            <a:br>
              <a:rPr lang="ru-RU" sz="1800" b="1" i="1" dirty="0" smtClean="0">
                <a:solidFill>
                  <a:schemeClr val="tx2"/>
                </a:solidFill>
              </a:rPr>
            </a:br>
            <a:r>
              <a:rPr lang="ru-RU" sz="1800" b="1" i="1" dirty="0" smtClean="0">
                <a:solidFill>
                  <a:schemeClr val="tx2"/>
                </a:solidFill>
              </a:rPr>
              <a:t>Науч. руководитель – д.б.н., </a:t>
            </a:r>
            <a:r>
              <a:rPr lang="ru-RU" sz="2000" b="1" i="1" dirty="0" smtClean="0">
                <a:solidFill>
                  <a:schemeClr val="tx2"/>
                </a:solidFill>
              </a:rPr>
              <a:t>проф. Янбаев Ю. А.</a:t>
            </a:r>
            <a:r>
              <a:rPr lang="ru-RU" sz="1800" b="1" i="1" dirty="0" smtClean="0">
                <a:solidFill>
                  <a:schemeClr val="tx2"/>
                </a:solidFill>
              </a:rPr>
              <a:t>,  ФГБОУ ВО БашГУ, 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575" y="1412875"/>
            <a:ext cx="4399360" cy="510698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Установлено умеренное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загрязнение – медью (Учалы) и цинком (Карабаш), сильное загрязнение - кадмием и медью (Карабаш). 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Показано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, что применение фиторемедиационной технологии способствует снижению уровня суммарного загрязнения почв тяжелыми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металлами. Установлено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, что все исследуемые растения не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являются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гипераккумуляторами, что открывает более широкие возможности дальнейшей утилизации образующейся зеленой массы, т.к. возможно накопление тяжелых металлов в количествах, не превышающих допустимых уровней. Это позволяет использовать биомассу,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качестве корма для скота или для производства </a:t>
            </a:r>
            <a:r>
              <a:rPr lang="ru-RU" sz="1600" b="1" dirty="0" err="1">
                <a:latin typeface="+mj-lt"/>
                <a:cs typeface="Times New Roman" panose="02020603050405020304" pitchFamily="18" charset="0"/>
              </a:rPr>
              <a:t>биотоплива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Лучшими способностями к аккумуляции тяжелых металлов характеризуются капустные масличные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культуры.</a:t>
            </a:r>
          </a:p>
          <a:p>
            <a:pPr>
              <a:buFont typeface="Arial" charset="0"/>
              <a:buChar char="•"/>
              <a:defRPr/>
            </a:pPr>
            <a:endParaRPr lang="ru-RU" sz="1400" dirty="0" smtClean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endParaRPr lang="ru-RU" sz="1400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endParaRPr lang="ru-RU" sz="1400" dirty="0">
              <a:latin typeface="+mj-lt"/>
            </a:endParaRPr>
          </a:p>
        </p:txBody>
      </p:sp>
      <p:pic>
        <p:nvPicPr>
          <p:cNvPr id="50180" name="Picture 2" descr="E:\Документы\08.03\Опыты\Рапс Маяк 17.09.15\P_20150917_150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491" y="4384675"/>
            <a:ext cx="4248150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935" y="1252538"/>
            <a:ext cx="2957513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132" y="2565400"/>
            <a:ext cx="3312319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913063"/>
            <a:ext cx="238006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06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03" name="Picture 2" descr="J:\копия компа\тарпания\DCIM\100NCD90\DSC_0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8600" y="-458788"/>
            <a:ext cx="93726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458200" cy="3698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1205" name="Rectangle 8"/>
          <p:cNvSpPr>
            <a:spLocks noChangeArrowheads="1"/>
          </p:cNvSpPr>
          <p:nvPr/>
        </p:nvSpPr>
        <p:spPr bwMode="auto">
          <a:xfrm>
            <a:off x="179785" y="-264843"/>
            <a:ext cx="8677275" cy="1323439"/>
          </a:xfrm>
          <a:prstGeom prst="rect">
            <a:avLst/>
          </a:prstGeom>
          <a:solidFill>
            <a:srgbClr val="FFCC66">
              <a:alpha val="8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000000"/>
                </a:solidFill>
              </a:rPr>
              <a:t>Разработка системы мониторинга сегетальных сообществ как критерия оценки экологической устойчивости агроэкосистем Республики Башкортостан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000000"/>
                </a:solidFill>
              </a:rPr>
              <a:t>(Проект  № 17-44-020402 р_а. д.б.н. С.М. Ямалов, БСИ УНЦ РАН)</a:t>
            </a:r>
            <a:endParaRPr lang="ru-RU" sz="2000" b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6" name="Прямоугольник 7"/>
          <p:cNvSpPr>
            <a:spLocks noChangeArrowheads="1"/>
          </p:cNvSpPr>
          <p:nvPr/>
        </p:nvSpPr>
        <p:spPr bwMode="auto">
          <a:xfrm>
            <a:off x="5724527" y="1122426"/>
            <a:ext cx="3419475" cy="739775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Сегетальные сообщества в системе ресурсосберегающих технологий  земледелия </a:t>
            </a:r>
            <a:r>
              <a:rPr lang="en-US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o-till и </a:t>
            </a:r>
            <a:r>
              <a:rPr lang="en-US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trip-till</a:t>
            </a:r>
          </a:p>
        </p:txBody>
      </p:sp>
      <p:pic>
        <p:nvPicPr>
          <p:cNvPr id="51207" name="Picture 3" descr="C:\Users\Анатолий Вассерман\Desktop\ucha_abz_kb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60" y="1968500"/>
            <a:ext cx="306824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2" descr="J:\копия компа\тарпания\DCIM\100NCD90\DSC_0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4648200"/>
            <a:ext cx="3657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252415" y="1492303"/>
            <a:ext cx="6328173" cy="5262979"/>
          </a:xfrm>
          <a:prstGeom prst="rect">
            <a:avLst/>
          </a:prstGeom>
          <a:gradFill>
            <a:gsLst>
              <a:gs pos="0">
                <a:srgbClr val="5E9EFF">
                  <a:alpha val="82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 Изучено </a:t>
            </a:r>
            <a:r>
              <a:rPr lang="ru-RU" sz="1600" b="1" dirty="0" err="1">
                <a:solidFill>
                  <a:srgbClr val="000000"/>
                </a:solidFill>
              </a:rPr>
              <a:t>фитоценотическое</a:t>
            </a:r>
            <a:r>
              <a:rPr lang="ru-RU" sz="1600" b="1" dirty="0">
                <a:solidFill>
                  <a:srgbClr val="000000"/>
                </a:solidFill>
              </a:rPr>
              <a:t> разнообразие сегетальной растительности Республики Башкортостан.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 Разработана </a:t>
            </a:r>
            <a:r>
              <a:rPr lang="ru-RU" sz="1600" b="1" dirty="0" err="1">
                <a:solidFill>
                  <a:srgbClr val="000000"/>
                </a:solidFill>
              </a:rPr>
              <a:t>синтаксономия</a:t>
            </a:r>
            <a:r>
              <a:rPr lang="ru-RU" sz="1600" b="1" dirty="0">
                <a:solidFill>
                  <a:srgbClr val="000000"/>
                </a:solidFill>
              </a:rPr>
              <a:t> сегетальной растительности северной части Предуралья, в составе которой 1 класс, 1 порядок, 2 ассоциации, 5 </a:t>
            </a:r>
            <a:r>
              <a:rPr lang="ru-RU" sz="1600" b="1" dirty="0" err="1">
                <a:solidFill>
                  <a:srgbClr val="000000"/>
                </a:solidFill>
              </a:rPr>
              <a:t>субассоциаций</a:t>
            </a:r>
            <a:r>
              <a:rPr lang="ru-RU" sz="1600" b="1" dirty="0">
                <a:solidFill>
                  <a:srgbClr val="000000"/>
                </a:solidFill>
              </a:rPr>
              <a:t>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 Проведен  анализ изменений состава сегетальных растительных   сообществ за период 1980-2010 гг. Показано, что изменения сельскохозяйственных технологий в 1990-х привели к усилению роли </a:t>
            </a:r>
            <a:r>
              <a:rPr lang="ru-RU" sz="1600" b="1" dirty="0" err="1">
                <a:solidFill>
                  <a:srgbClr val="000000"/>
                </a:solidFill>
              </a:rPr>
              <a:t>эдафоклиматического</a:t>
            </a:r>
            <a:r>
              <a:rPr lang="ru-RU" sz="1600" b="1" dirty="0">
                <a:solidFill>
                  <a:srgbClr val="000000"/>
                </a:solidFill>
              </a:rPr>
              <a:t> фактора в распределении сегетальных растительных сообществ и видов в регионе. Во флористическом составе сегетальных сообществ произошло усиление роли </a:t>
            </a:r>
            <a:r>
              <a:rPr lang="ru-RU" sz="1600" b="1" dirty="0" err="1">
                <a:solidFill>
                  <a:srgbClr val="000000"/>
                </a:solidFill>
              </a:rPr>
              <a:t>апофитов</a:t>
            </a:r>
            <a:r>
              <a:rPr lang="ru-RU" sz="1600" b="1" dirty="0">
                <a:solidFill>
                  <a:srgbClr val="000000"/>
                </a:solidFill>
              </a:rPr>
              <a:t> из состава луговых, степных и опушечных видов.</a:t>
            </a:r>
          </a:p>
          <a:p>
            <a:pPr>
              <a:defRPr/>
            </a:pPr>
            <a:r>
              <a:rPr lang="ru-RU" sz="1600" b="1" dirty="0">
                <a:solidFill>
                  <a:srgbClr val="000000"/>
                </a:solidFill>
              </a:rPr>
              <a:t>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 Изучены сорно-полевые сообщества </a:t>
            </a:r>
            <a:r>
              <a:rPr lang="ru-RU" sz="1600" b="1" dirty="0" err="1">
                <a:solidFill>
                  <a:srgbClr val="000000"/>
                </a:solidFill>
              </a:rPr>
              <a:t>агрофитоценозов</a:t>
            </a:r>
            <a:r>
              <a:rPr lang="ru-RU" sz="1600" b="1" dirty="0">
                <a:solidFill>
                  <a:srgbClr val="000000"/>
                </a:solidFill>
              </a:rPr>
              <a:t> в системе органического земледелия </a:t>
            </a:r>
            <a:r>
              <a:rPr lang="ru-RU" sz="1600" b="1" dirty="0" err="1">
                <a:solidFill>
                  <a:srgbClr val="000000"/>
                </a:solidFill>
              </a:rPr>
              <a:t>No-till</a:t>
            </a:r>
            <a:r>
              <a:rPr lang="ru-RU" sz="1600" b="1" dirty="0">
                <a:solidFill>
                  <a:srgbClr val="000000"/>
                </a:solidFill>
              </a:rPr>
              <a:t> в Зауралье. Показано, что при использовании технологии </a:t>
            </a:r>
            <a:r>
              <a:rPr lang="ru-RU" sz="1600" b="1" dirty="0" err="1">
                <a:solidFill>
                  <a:srgbClr val="000000"/>
                </a:solidFill>
              </a:rPr>
              <a:t>No-till</a:t>
            </a:r>
            <a:r>
              <a:rPr lang="ru-RU" sz="1600" b="1" dirty="0">
                <a:solidFill>
                  <a:srgbClr val="000000"/>
                </a:solidFill>
              </a:rPr>
              <a:t> происходит уменьшение видового богатства и </a:t>
            </a:r>
            <a:r>
              <a:rPr lang="ru-RU" sz="1600" b="1" dirty="0" err="1">
                <a:solidFill>
                  <a:srgbClr val="000000"/>
                </a:solidFill>
              </a:rPr>
              <a:t>мезофитизация</a:t>
            </a:r>
            <a:r>
              <a:rPr lang="ru-RU" sz="1600" b="1" dirty="0">
                <a:solidFill>
                  <a:srgbClr val="000000"/>
                </a:solidFill>
              </a:rPr>
              <a:t> флористического состава сегетальных сообществ, что связано с </a:t>
            </a:r>
            <a:r>
              <a:rPr lang="ru-RU" sz="1600" b="1" dirty="0" err="1">
                <a:solidFill>
                  <a:srgbClr val="000000"/>
                </a:solidFill>
              </a:rPr>
              <a:t>минимализацией</a:t>
            </a:r>
            <a:r>
              <a:rPr lang="ru-RU" sz="1600" b="1" dirty="0">
                <a:solidFill>
                  <a:srgbClr val="000000"/>
                </a:solidFill>
              </a:rPr>
              <a:t> обработки почв и сохранением почвенной влаги. </a:t>
            </a:r>
          </a:p>
        </p:txBody>
      </p:sp>
    </p:spTree>
    <p:extLst>
      <p:ext uri="{BB962C8B-B14F-4D97-AF65-F5344CB8AC3E}">
        <p14:creationId xmlns:p14="http://schemas.microsoft.com/office/powerpoint/2010/main" val="40681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85767" y="2"/>
            <a:ext cx="863441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Проект №17-44-020347 						Код 04-170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</a:rPr>
              <a:t>Анализ взаимодействий в системе «растение – фитофаг»  и оценка перспектив их  направленного изменения в агробиоценозе картофеля  при использовании  различных путей повышения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</a:rPr>
              <a:t> устойчивости растений к  повреждению колорадским жуком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Руководитель: д.б.н., доц</a:t>
            </a:r>
            <a:r>
              <a:rPr lang="ru-RU" b="1" smtClean="0">
                <a:solidFill>
                  <a:srgbClr val="000000"/>
                </a:solidFill>
              </a:rPr>
              <a:t>. Г.В. Беньковская </a:t>
            </a:r>
            <a:r>
              <a:rPr lang="ru-RU" smtClean="0">
                <a:solidFill>
                  <a:srgbClr val="000000"/>
                </a:solidFill>
              </a:rPr>
              <a:t>(ИБГ УНЦ РАН)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05" y="2484438"/>
            <a:ext cx="1835944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0" y="4005263"/>
          <a:ext cx="219551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Диаграмма" r:id="rId4" imgW="8848662" imgH="4181541" progId="Excel.Sheet.8">
                  <p:embed/>
                </p:oleObj>
              </mc:Choice>
              <mc:Fallback>
                <p:oleObj name="Диаграмма" r:id="rId4" imgW="8848662" imgH="418154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05263"/>
                        <a:ext cx="219551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" y="2778172"/>
            <a:ext cx="34956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Для экспериментов  в лабораторных и полевых условиях отобраны сорта картофеля с различающимися  механизмами устойчивости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к повреждениям колорадским жуком 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2459833" y="4075121"/>
            <a:ext cx="282535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Подтверждены полученные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ранее  данные  о формировании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в популяции  множественной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устойчивости к  инсектицидам.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Показано сохранение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эффективности фипронила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и битоксибациллина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при появлении  в выборке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имаго устойчивых особей. </a:t>
            </a:r>
          </a:p>
        </p:txBody>
      </p:sp>
      <p:graphicFrame>
        <p:nvGraphicFramePr>
          <p:cNvPr id="2051" name="Object 9"/>
          <p:cNvGraphicFramePr>
            <a:graphicFrameLocks noChangeAspect="1"/>
          </p:cNvGraphicFramePr>
          <p:nvPr/>
        </p:nvGraphicFramePr>
        <p:xfrm>
          <a:off x="5582843" y="1828803"/>
          <a:ext cx="3561159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Диаграмма" r:id="rId6" imgW="7877180" imgH="4591030" progId="Excel.Sheet.8">
                  <p:embed/>
                </p:oleObj>
              </mc:Choice>
              <mc:Fallback>
                <p:oleObj name="Диаграмма" r:id="rId6" imgW="7877180" imgH="459103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2843" y="1828803"/>
                        <a:ext cx="3561159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5605462" y="4084645"/>
            <a:ext cx="3339704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По оценке влияния  сортовых особенностей растений  картофеля в сочетании с действием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метилжасмоната на онтогенез  колорадского жука, репродуктивный  потенциал, возрастную структуру  популяции фитофага использованы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 новые региональные сорта –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Башкирский  и Бурновский, а также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перспективные гибриды. </a:t>
            </a:r>
          </a:p>
        </p:txBody>
      </p:sp>
      <p:pic>
        <p:nvPicPr>
          <p:cNvPr id="205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3" y="1628775"/>
            <a:ext cx="1079897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12"/>
          <p:cNvSpPr txBox="1">
            <a:spLocks noChangeArrowheads="1"/>
          </p:cNvSpPr>
          <p:nvPr/>
        </p:nvSpPr>
        <p:spPr bwMode="auto">
          <a:xfrm>
            <a:off x="34550" y="4003675"/>
            <a:ext cx="26673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srgbClr val="000000"/>
                </a:solidFill>
              </a:rPr>
              <a:t>Доли устойчивых особей,%</a:t>
            </a:r>
          </a:p>
        </p:txBody>
      </p:sp>
      <p:sp>
        <p:nvSpPr>
          <p:cNvPr id="2059" name="Text Box 13"/>
          <p:cNvSpPr txBox="1">
            <a:spLocks noChangeArrowheads="1"/>
          </p:cNvSpPr>
          <p:nvPr/>
        </p:nvSpPr>
        <p:spPr bwMode="auto">
          <a:xfrm>
            <a:off x="467947" y="5829300"/>
            <a:ext cx="1675459" cy="33855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000000"/>
                </a:solidFill>
              </a:rPr>
              <a:t>1    2  3   4  5   6</a:t>
            </a:r>
          </a:p>
        </p:txBody>
      </p:sp>
      <p:sp>
        <p:nvSpPr>
          <p:cNvPr id="2060" name="Text Box 14"/>
          <p:cNvSpPr txBox="1">
            <a:spLocks noChangeArrowheads="1"/>
          </p:cNvSpPr>
          <p:nvPr/>
        </p:nvSpPr>
        <p:spPr bwMode="auto">
          <a:xfrm>
            <a:off x="158369" y="6235701"/>
            <a:ext cx="4954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1 – ФОС, 2 – пиретроиды, 3 – неоникотиноиды,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4 – фипронил, 5 – бенсултап, 6 – БТБ(битоксибациллин) </a:t>
            </a:r>
          </a:p>
        </p:txBody>
      </p:sp>
    </p:spTree>
    <p:extLst>
      <p:ext uri="{BB962C8B-B14F-4D97-AF65-F5344CB8AC3E}">
        <p14:creationId xmlns:p14="http://schemas.microsoft.com/office/powerpoint/2010/main" val="281817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ctrTitle"/>
          </p:nvPr>
        </p:nvSpPr>
        <p:spPr>
          <a:xfrm>
            <a:off x="241122" y="0"/>
            <a:ext cx="8661797" cy="1096963"/>
          </a:xfrm>
        </p:spPr>
        <p:txBody>
          <a:bodyPr/>
          <a:lstStyle/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17-44-020908 </a:t>
            </a:r>
            <a:r>
              <a:rPr lang="ru-RU" sz="1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р_а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Изучение генетических основ предрасположенности к развитию расстройств аутистического спектра в Республике Башкортостан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(к.б.н. Литвинов С.С., ИБГ УНЦ РАН) – 200,0 тыс. руб.</a:t>
            </a:r>
          </a:p>
        </p:txBody>
      </p:sp>
      <p:sp>
        <p:nvSpPr>
          <p:cNvPr id="542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356" y="5059363"/>
            <a:ext cx="8960644" cy="1687512"/>
          </a:xfrm>
        </p:spPr>
        <p:txBody>
          <a:bodyPr/>
          <a:lstStyle/>
          <a:p>
            <a:pPr algn="just" eaLnBrk="1" hangingPunct="1">
              <a:lnSpc>
                <a:spcPts val="1400"/>
              </a:lnSpc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индивидов с расстройствами аутистического спектра изучено изменение числа копий (CNV) в регионе 15 хромосомы 15q11, включающем гены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убиквитинлигазы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(UBE3A), фосфолипид-транспортирующей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АТФазы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(ATP10A) и субъединицы бета-3 рецептора гамма-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аминобутировой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кислоты (GABRB3A), а также в регионах 16 хромосомы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16p11.2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22 хромосомы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22q13.3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3.  Методом MLPA на 16 хромосоме была выявлена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делеция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5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экзоне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гена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Myc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ассоциированного белка цинковых пальцев (MAZ). Связи между аллелями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несинонимичного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полиморфного варианта rs9616915 (T&gt;C) в 6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экзоне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гена SHANK3 и расстройствами аутистического спектра не обнаружено.</a:t>
            </a:r>
          </a:p>
        </p:txBody>
      </p:sp>
      <p:pic>
        <p:nvPicPr>
          <p:cNvPr id="5427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076327"/>
            <a:ext cx="3612356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>
          <a:xfrm rot="10800000">
            <a:off x="4032673" y="3832225"/>
            <a:ext cx="539353" cy="3302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4278" name="TextBox 5"/>
          <p:cNvSpPr txBox="1">
            <a:spLocks noChangeArrowheads="1"/>
          </p:cNvSpPr>
          <p:nvPr/>
        </p:nvSpPr>
        <p:spPr bwMode="auto">
          <a:xfrm>
            <a:off x="3960019" y="4108458"/>
            <a:ext cx="81200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b="1" smtClean="0">
                <a:solidFill>
                  <a:prstClr val="black"/>
                </a:solidFill>
                <a:latin typeface="Calibri" pitchFamily="34" charset="0"/>
              </a:rPr>
              <a:t>Делеция</a:t>
            </a:r>
          </a:p>
        </p:txBody>
      </p:sp>
      <p:pic>
        <p:nvPicPr>
          <p:cNvPr id="54279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50" y="1076325"/>
            <a:ext cx="4252913" cy="345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0" name="TextBox 8"/>
          <p:cNvSpPr txBox="1">
            <a:spLocks noChangeArrowheads="1"/>
          </p:cNvSpPr>
          <p:nvPr/>
        </p:nvSpPr>
        <p:spPr bwMode="auto">
          <a:xfrm>
            <a:off x="4772051" y="4546651"/>
            <a:ext cx="429934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  <a:cs typeface="Arial" pitchFamily="34" charset="0"/>
              </a:rPr>
              <a:t>Достоверных отличий не наблюдается</a:t>
            </a:r>
            <a:endParaRPr lang="en-US" sz="1200" smtClean="0">
              <a:solidFill>
                <a:prstClr val="black"/>
              </a:solidFill>
              <a:cs typeface="Arial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200" smtClean="0">
                <a:solidFill>
                  <a:prstClr val="black"/>
                </a:solidFill>
                <a:cs typeface="Arial" pitchFamily="34" charset="0"/>
              </a:rPr>
              <a:t>Χ</a:t>
            </a:r>
            <a:r>
              <a:rPr lang="el-GR" sz="1200" baseline="30000" smtClean="0">
                <a:solidFill>
                  <a:prstClr val="black"/>
                </a:solidFill>
                <a:cs typeface="Arial" pitchFamily="34" charset="0"/>
              </a:rPr>
              <a:t>2</a:t>
            </a:r>
            <a:r>
              <a:rPr lang="en-US" sz="1200" smtClean="0">
                <a:solidFill>
                  <a:prstClr val="black"/>
                </a:solidFill>
                <a:cs typeface="Arial" pitchFamily="34" charset="0"/>
              </a:rPr>
              <a:t> = 0.007; p=0.47</a:t>
            </a:r>
            <a:r>
              <a:rPr lang="ru-RU" sz="1200" smtClean="0">
                <a:solidFill>
                  <a:prstClr val="black"/>
                </a:solidFill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67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15497" y="159020"/>
            <a:ext cx="892849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</a:rPr>
              <a:t>17-44-020735</a:t>
            </a:r>
            <a:r>
              <a:rPr lang="ru-RU" smtClean="0">
                <a:solidFill>
                  <a:srgbClr val="000000"/>
                </a:solidFill>
              </a:rPr>
              <a:t> </a:t>
            </a:r>
            <a:r>
              <a:rPr lang="ru-RU" sz="2000" b="1" smtClean="0">
                <a:solidFill>
                  <a:srgbClr val="3333CC"/>
                </a:solidFill>
                <a:latin typeface="Times New Roman" pitchFamily="18" charset="0"/>
              </a:rPr>
              <a:t>Анализ достижений молекулярно-генетических исследований рассеянного склероза и валидация ассоциаций с заболеванием  SNP-маркеров в разных этнических группах населения Республики Башкортостан (д.б.н. Мустафина О.Е., ИБГ УНЦ РАН) – 200,0 тыс. руб.</a:t>
            </a:r>
            <a:r>
              <a:rPr lang="ru-RU" sz="200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164307" y="1497598"/>
            <a:ext cx="879991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</a:rPr>
              <a:t>1.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Проведен анализ информации (экспериментальные, обзорные статьи, электронные базы данных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и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Web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-ресурсы) о предрасполагающих к развитию рассеянного склероза (РС) аллелях генов,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кодирующих белки или микро-РНК, и генах, чья экспрессия изменяется у больных РС.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Отобраны наиболее значимые («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топовые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») SNP-маркеры и гены-кандидаты для проведения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последующих исследований в Республике Башкортостан.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</a:rPr>
              <a:t>2.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 Построен фрагмент генной сети РС, интегрирующий в себе 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межгенные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/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межбелковые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 взаимодействия.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</a:rPr>
              <a:t>3.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 Проведен анализ ассоциаций с РС аллелей генов, ассоциации которых с РС были обнаружены в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результате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полногеномных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 исследований. Выявлены аллели, предрасполагающие к развитию РС  у русских.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Установлено, что в структуру наследственной предрасположенности к РС</a:t>
            </a:r>
            <a:r>
              <a:rPr lang="ru-RU" b="1" dirty="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3333CC"/>
                </a:solidFill>
                <a:latin typeface="Times New Roman" pitchFamily="18" charset="0"/>
              </a:rPr>
              <a:t>                                 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у мужчин вносят вклад аллели генов 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DDEF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(ген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энхансерного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		фактора  развития и дифференциации 2),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MBOAT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(ген 			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мембраносвязанного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домена 2,  содержащего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ацилтрансферазу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) и 		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NFKB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1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(ген субъединицы 1 ядерного фактора каппа-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би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),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у 			женщин аллели генов 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C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6</a:t>
            </a:r>
            <a:r>
              <a:rPr lang="en-US" b="1" i="1" dirty="0" err="1" smtClean="0">
                <a:solidFill>
                  <a:srgbClr val="3333CC"/>
                </a:solidFill>
                <a:latin typeface="Times New Roman" pitchFamily="18" charset="0"/>
              </a:rPr>
              <a:t>orf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10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(ген с открытой рамкой 			считывания 106 на хромосоме 6), 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JAK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(ген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янус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киназы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2), </a:t>
            </a:r>
            <a:r>
              <a:rPr lang="en-US" b="1" i="1" dirty="0" smtClean="0">
                <a:solidFill>
                  <a:srgbClr val="3333CC"/>
                </a:solidFill>
                <a:latin typeface="Times New Roman" pitchFamily="18" charset="0"/>
              </a:rPr>
              <a:t>TYK</a:t>
            </a:r>
            <a:r>
              <a:rPr lang="ru-RU" b="1" i="1" dirty="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		(ген тирозин-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</a:rPr>
              <a:t>киназы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</a:rPr>
              <a:t> 2).</a:t>
            </a:r>
          </a:p>
        </p:txBody>
      </p:sp>
      <p:pic>
        <p:nvPicPr>
          <p:cNvPr id="55300" name="Picture 5" descr="Фото Friends of Sheba Medical Cente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36" y="4754322"/>
            <a:ext cx="1565672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14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 noGrp="1"/>
          </p:cNvSpPr>
          <p:nvPr>
            <p:ph type="title"/>
          </p:nvPr>
        </p:nvSpPr>
        <p:spPr>
          <a:xfrm>
            <a:off x="575669" y="509644"/>
            <a:ext cx="8229600" cy="1103312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Комплексное молекулярно-генетическое и эпигенетическое исследование заболеваний желудочно-кишечного тракта: рака желудка и язвенной болезни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Руководитель: к.б.н.,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доц. А.Х. Нургалиева,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Башкирский государственный университет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" y="0"/>
            <a:ext cx="190949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808080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17-44-020497 </a:t>
            </a:r>
            <a:r>
              <a:rPr lang="ru-RU" b="1" dirty="0" err="1">
                <a:solidFill>
                  <a:srgbClr val="808080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р_а</a:t>
            </a:r>
            <a:endParaRPr lang="ru-RU" dirty="0">
              <a:solidFill>
                <a:srgbClr val="808080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Прямоугольник 7"/>
          <p:cNvSpPr>
            <a:spLocks noChangeArrowheads="1"/>
          </p:cNvSpPr>
          <p:nvPr/>
        </p:nvSpPr>
        <p:spPr bwMode="auto">
          <a:xfrm>
            <a:off x="4376421" y="1671646"/>
            <a:ext cx="4598194" cy="532453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Определены частоты аллелей и генотипов полиморфных вариантов в генах IL8 (rs4073), TNFA (rs1800629), IL10 (rs1800872), IL1B (rs1143634, rs16944), IL1RA (rs71941886), IL6 (rs1800796), PGC (</a:t>
            </a:r>
            <a:r>
              <a:rPr 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ins-del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у больных раком желудка, язвенной болезнью и здоровых доноров.</a:t>
            </a:r>
          </a:p>
          <a:p>
            <a:pPr algn="just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1450" indent="-171450" algn="just"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башкир маркерами повышенного риска развития язвенной болезни являются аллель rs1143634*C и генотип rs1143634*C/C гена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IL1B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Для татар выявлены маркеры повышенного риска развития язвенной болезни в целом - аллель rs16944*Т гена IL1B, маркеры повышенного риска развития язвенной болезни двенадцатиперстной кишки - аллель rs16944*Т и генотип rs16944*Т/Т гена IL1B. У индивидов русской этнической принадлежности выявлена ассоциация </a:t>
            </a:r>
            <a:r>
              <a:rPr 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аллеля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rs1800796*C гена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IL6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 риском развития язвенной болезни. </a:t>
            </a:r>
          </a:p>
        </p:txBody>
      </p:sp>
      <p:sp>
        <p:nvSpPr>
          <p:cNvPr id="3080" name="TextBox 8"/>
          <p:cNvSpPr txBox="1">
            <a:spLocks noChangeArrowheads="1"/>
          </p:cNvSpPr>
          <p:nvPr/>
        </p:nvSpPr>
        <p:spPr bwMode="auto">
          <a:xfrm>
            <a:off x="365522" y="1671641"/>
            <a:ext cx="3845719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Маркеры повышенного риска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развития язвенной болезни</a:t>
            </a:r>
          </a:p>
        </p:txBody>
      </p:sp>
      <p:graphicFrame>
        <p:nvGraphicFramePr>
          <p:cNvPr id="3074" name="Диаграмма 5"/>
          <p:cNvGraphicFramePr>
            <a:graphicFrameLocks/>
          </p:cNvGraphicFramePr>
          <p:nvPr/>
        </p:nvGraphicFramePr>
        <p:xfrm>
          <a:off x="908448" y="1882775"/>
          <a:ext cx="3212306" cy="236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r:id="rId3" imgW="3212870" imgH="2365453" progId="Excel.Sheet.8">
                  <p:embed/>
                </p:oleObj>
              </mc:Choice>
              <mc:Fallback>
                <p:oleObj r:id="rId3" imgW="3212870" imgH="2365453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448" y="1882775"/>
                        <a:ext cx="3212306" cy="2363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Box 6"/>
          <p:cNvSpPr txBox="1">
            <a:spLocks noChangeArrowheads="1"/>
          </p:cNvSpPr>
          <p:nvPr/>
        </p:nvSpPr>
        <p:spPr bwMode="auto">
          <a:xfrm>
            <a:off x="58342" y="3295656"/>
            <a:ext cx="8524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</a:rPr>
              <a:t>башкиры</a:t>
            </a:r>
          </a:p>
        </p:txBody>
      </p:sp>
      <p:sp>
        <p:nvSpPr>
          <p:cNvPr id="3082" name="TextBox 7"/>
          <p:cNvSpPr txBox="1">
            <a:spLocks noChangeArrowheads="1"/>
          </p:cNvSpPr>
          <p:nvPr/>
        </p:nvSpPr>
        <p:spPr bwMode="auto">
          <a:xfrm>
            <a:off x="108349" y="2760714"/>
            <a:ext cx="93464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</a:rPr>
              <a:t>татары</a:t>
            </a:r>
          </a:p>
        </p:txBody>
      </p:sp>
      <p:sp>
        <p:nvSpPr>
          <p:cNvPr id="3083" name="TextBox 8"/>
          <p:cNvSpPr txBox="1">
            <a:spLocks noChangeArrowheads="1"/>
          </p:cNvSpPr>
          <p:nvPr/>
        </p:nvSpPr>
        <p:spPr bwMode="auto">
          <a:xfrm>
            <a:off x="95250" y="2344789"/>
            <a:ext cx="93702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</a:rPr>
              <a:t>русские</a:t>
            </a:r>
          </a:p>
        </p:txBody>
      </p:sp>
      <p:sp>
        <p:nvSpPr>
          <p:cNvPr id="3084" name="TextBox 8"/>
          <p:cNvSpPr txBox="1">
            <a:spLocks noChangeArrowheads="1"/>
          </p:cNvSpPr>
          <p:nvPr/>
        </p:nvSpPr>
        <p:spPr bwMode="auto">
          <a:xfrm>
            <a:off x="446485" y="4195814"/>
            <a:ext cx="3848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Маркеры повышенного риска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развития рака желудка</a:t>
            </a:r>
          </a:p>
        </p:txBody>
      </p:sp>
      <p:graphicFrame>
        <p:nvGraphicFramePr>
          <p:cNvPr id="3075" name="Диаграмма 20"/>
          <p:cNvGraphicFramePr>
            <a:graphicFrameLocks/>
          </p:cNvGraphicFramePr>
          <p:nvPr/>
        </p:nvGraphicFramePr>
        <p:xfrm>
          <a:off x="1032273" y="4440289"/>
          <a:ext cx="3212306" cy="236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r:id="rId5" imgW="3212870" imgH="2365453" progId="Excel.Sheet.8">
                  <p:embed/>
                </p:oleObj>
              </mc:Choice>
              <mc:Fallback>
                <p:oleObj r:id="rId5" imgW="3212870" imgH="2365453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2273" y="4440289"/>
                        <a:ext cx="3212306" cy="2363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5" name="TextBox 21"/>
          <p:cNvSpPr txBox="1">
            <a:spLocks noChangeArrowheads="1"/>
          </p:cNvSpPr>
          <p:nvPr/>
        </p:nvSpPr>
        <p:spPr bwMode="auto">
          <a:xfrm>
            <a:off x="95252" y="5157839"/>
            <a:ext cx="1381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</a:rPr>
              <a:t>РЖ, 2 стадия</a:t>
            </a:r>
          </a:p>
        </p:txBody>
      </p:sp>
      <p:sp>
        <p:nvSpPr>
          <p:cNvPr id="3086" name="TextBox 22"/>
          <p:cNvSpPr txBox="1">
            <a:spLocks noChangeArrowheads="1"/>
          </p:cNvSpPr>
          <p:nvPr/>
        </p:nvSpPr>
        <p:spPr bwMode="auto">
          <a:xfrm>
            <a:off x="180975" y="5816651"/>
            <a:ext cx="85129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</a:rPr>
              <a:t>мужчины</a:t>
            </a:r>
          </a:p>
        </p:txBody>
      </p:sp>
    </p:spTree>
    <p:extLst>
      <p:ext uri="{BB962C8B-B14F-4D97-AF65-F5344CB8AC3E}">
        <p14:creationId xmlns:p14="http://schemas.microsoft.com/office/powerpoint/2010/main" val="257678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46"/>
            <a:ext cx="9144000" cy="6480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</a:rPr>
              <a:t>Состав Отделения </a:t>
            </a:r>
            <a:r>
              <a:rPr lang="ru-RU" sz="2800" b="1" dirty="0" err="1" smtClean="0">
                <a:solidFill>
                  <a:srgbClr val="C00000"/>
                </a:solidFill>
                <a:effectLst/>
              </a:rPr>
              <a:t>агро</a:t>
            </a:r>
            <a:r>
              <a:rPr lang="ru-RU" sz="2800" b="1" dirty="0" smtClean="0">
                <a:solidFill>
                  <a:srgbClr val="C00000"/>
                </a:solidFill>
                <a:effectLst/>
              </a:rPr>
              <a:t>- и биотехнологий АН РБ</a:t>
            </a:r>
            <a:endParaRPr lang="ru-RU" sz="28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071" y="749338"/>
            <a:ext cx="3898776" cy="2232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Академики АН РБ: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Вахитов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Венер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Абсатарович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Сафин Халил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Масгутович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Суюндуков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Ялиль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Тухватович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Эльза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Камилевна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483224" y="692696"/>
            <a:ext cx="3898776" cy="2623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Член-корреспонденты АН РБ: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Ахатова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Ираида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Абубакировна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Баширов Радик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Минниханович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Исмагилов Рафаэль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Ришатович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Хазиев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Фангат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Хамматович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Хасанова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Зилара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Муллаяновна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32484" y="3617429"/>
            <a:ext cx="4104456" cy="2334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Профессора АН РБ: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Мартыненко Василий Борисович;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Чудов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Иван Владимирович.</a:t>
            </a:r>
          </a:p>
          <a:p>
            <a:pPr>
              <a:buFontTx/>
              <a:buChar char="-"/>
            </a:pPr>
            <a:endParaRPr lang="ru-RU" sz="20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483225" y="3573016"/>
            <a:ext cx="4392488" cy="2334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Доктора наук: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Габитов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Ильдар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Исмагилович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Башкатов Сергей Александрович;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Чанышев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Ильдар Олегович;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Шаяхметов Ильдар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Тимергасимович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Шигапов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Зиннур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Хайдарович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52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0" y="15875"/>
            <a:ext cx="8976122" cy="1517650"/>
          </a:xfrm>
        </p:spPr>
        <p:txBody>
          <a:bodyPr/>
          <a:lstStyle/>
          <a:p>
            <a:pPr eaLnBrk="1"/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altLang="ru-RU" sz="2000" b="1" dirty="0" smtClean="0">
                <a:latin typeface="Times New Roman" pitchFamily="18" charset="0"/>
                <a:cs typeface="Times New Roman" pitchFamily="18" charset="0"/>
              </a:rPr>
              <a:t> 17-44-020541 </a:t>
            </a:r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р_а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. Изучение молекулярно-генетических основ </a:t>
            </a:r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кардиомиопатий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в Республике Башкортостан </a:t>
            </a:r>
            <a:b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акад.АН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РБ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Э.К.</a:t>
            </a:r>
            <a:b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 smtClean="0"/>
          </a:p>
        </p:txBody>
      </p:sp>
      <p:pic>
        <p:nvPicPr>
          <p:cNvPr id="56323" name="Picture 2" descr="Картинки по запросу кардиомиопат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92" y="1303338"/>
            <a:ext cx="2185988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217767" y="2720171"/>
          <a:ext cx="4658018" cy="1164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325" name="Прямоугольник 3"/>
          <p:cNvSpPr>
            <a:spLocks noChangeArrowheads="1"/>
          </p:cNvSpPr>
          <p:nvPr/>
        </p:nvSpPr>
        <p:spPr bwMode="auto">
          <a:xfrm>
            <a:off x="2865843" y="1303338"/>
            <a:ext cx="6278165" cy="2016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526" tIns="38263" rIns="76526" bIns="3826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rgbClr val="000066"/>
                </a:solidFill>
                <a:latin typeface="Times New Roman" pitchFamily="18" charset="0"/>
              </a:rPr>
              <a:t>Дилатационные</a:t>
            </a:r>
            <a:r>
              <a:rPr lang="ru-RU" altLang="ru-RU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000066"/>
                </a:solidFill>
                <a:latin typeface="Times New Roman" pitchFamily="18" charset="0"/>
              </a:rPr>
              <a:t>кардиомиопатии</a:t>
            </a:r>
            <a:r>
              <a:rPr lang="ru-RU" altLang="ru-RU" b="1" dirty="0" smtClean="0">
                <a:solidFill>
                  <a:srgbClr val="000066"/>
                </a:solidFill>
                <a:latin typeface="Times New Roman" pitchFamily="18" charset="0"/>
              </a:rPr>
              <a:t> (ДКМП) являются одной из основных причин смертности от сердечно-сосудистых заболеваний.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0066"/>
                </a:solidFill>
                <a:latin typeface="Times New Roman" pitchFamily="18" charset="0"/>
              </a:rPr>
              <a:t> В результате эпидемиологических исследований выявлено 363 пациентов с установленным диагнозом ДКМП.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000066"/>
                </a:solidFill>
                <a:latin typeface="Times New Roman" pitchFamily="18" charset="0"/>
              </a:rPr>
              <a:t>Средний возраст больных составил 53,2 года (от 18 до 78 лет). </a:t>
            </a:r>
            <a:endParaRPr lang="ru-RU" dirty="0" smtClean="0">
              <a:solidFill>
                <a:srgbClr val="000066"/>
              </a:solidFill>
              <a:latin typeface="Arial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/>
        </p:nvGraphicFramePr>
        <p:xfrm>
          <a:off x="4926415" y="2669540"/>
          <a:ext cx="4050450" cy="126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327" name="Прямоугольник 5"/>
          <p:cNvSpPr>
            <a:spLocks noChangeArrowheads="1"/>
          </p:cNvSpPr>
          <p:nvPr/>
        </p:nvSpPr>
        <p:spPr bwMode="auto">
          <a:xfrm>
            <a:off x="208360" y="3795713"/>
            <a:ext cx="8935640" cy="14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526" tIns="38263" rIns="76526" bIns="3826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Проведен анализ 15  полиморфных локусов у 150 больных ДКМП. </a:t>
            </a:r>
            <a:r>
              <a:rPr lang="en-US" alt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ZBTB17 -</a:t>
            </a:r>
            <a:r>
              <a:rPr lang="ru-RU" alt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7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одирует белок цинковых пальцев, является регулятором транскрипции. </a:t>
            </a:r>
            <a:r>
              <a:rPr lang="en-US" sz="17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BAG3- </a:t>
            </a:r>
            <a:r>
              <a:rPr lang="ru-RU" sz="17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кодирует белок, участвующий в селективной аутофагии.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319029" y="4422914"/>
          <a:ext cx="3999820" cy="241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4499007" y="4477091"/>
          <a:ext cx="4354234" cy="2380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6330" name="Прямоугольник 7"/>
          <p:cNvSpPr>
            <a:spLocks noChangeArrowheads="1"/>
          </p:cNvSpPr>
          <p:nvPr/>
        </p:nvSpPr>
        <p:spPr bwMode="auto">
          <a:xfrm>
            <a:off x="2046705" y="4500615"/>
            <a:ext cx="730025" cy="50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526" tIns="38263" rIns="76526" bIns="3826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smtClean="0">
                <a:solidFill>
                  <a:srgbClr val="000000"/>
                </a:solidFill>
                <a:latin typeface="Times New Roman" pitchFamily="18" charset="0"/>
              </a:rPr>
              <a:t>p=0,0</a:t>
            </a:r>
            <a:r>
              <a:rPr lang="en-US" altLang="ru-RU" sz="1400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OR=1,3</a:t>
            </a:r>
            <a:endParaRPr lang="ru-RU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6331" name="Прямоугольник 11"/>
          <p:cNvSpPr>
            <a:spLocks noChangeArrowheads="1"/>
          </p:cNvSpPr>
          <p:nvPr/>
        </p:nvSpPr>
        <p:spPr bwMode="auto">
          <a:xfrm>
            <a:off x="7977227" y="4410076"/>
            <a:ext cx="810175" cy="569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526" tIns="38263" rIns="76526" bIns="3826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smtClean="0">
                <a:solidFill>
                  <a:srgbClr val="000000"/>
                </a:solidFill>
                <a:latin typeface="Times New Roman" pitchFamily="18" charset="0"/>
              </a:rPr>
              <a:t>p=0,03</a:t>
            </a:r>
            <a:endParaRPr lang="en-US" altLang="ru-RU" sz="1600" smtClean="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OR=1,4</a:t>
            </a:r>
            <a:endParaRPr lang="ru-RU" sz="1600" smtClean="0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56332" name="Прямая со стрелкой 12"/>
          <p:cNvCxnSpPr>
            <a:cxnSpLocks noChangeShapeType="1"/>
          </p:cNvCxnSpPr>
          <p:nvPr/>
        </p:nvCxnSpPr>
        <p:spPr bwMode="auto">
          <a:xfrm flipH="1">
            <a:off x="2178844" y="5148263"/>
            <a:ext cx="101204" cy="150812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miter lim="4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33" name="Прямая со стрелкой 14"/>
          <p:cNvCxnSpPr>
            <a:cxnSpLocks noChangeShapeType="1"/>
          </p:cNvCxnSpPr>
          <p:nvPr/>
        </p:nvCxnSpPr>
        <p:spPr bwMode="auto">
          <a:xfrm flipH="1">
            <a:off x="8128424" y="5078466"/>
            <a:ext cx="101203" cy="153987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miter lim="4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34" name="Прямая со стрелкой 15"/>
          <p:cNvCxnSpPr>
            <a:cxnSpLocks noChangeShapeType="1"/>
          </p:cNvCxnSpPr>
          <p:nvPr/>
        </p:nvCxnSpPr>
        <p:spPr bwMode="auto">
          <a:xfrm>
            <a:off x="2271714" y="5157788"/>
            <a:ext cx="102394" cy="1016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miter lim="4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35" name="Прямая со стрелкой 17"/>
          <p:cNvCxnSpPr>
            <a:cxnSpLocks noChangeShapeType="1"/>
          </p:cNvCxnSpPr>
          <p:nvPr/>
        </p:nvCxnSpPr>
        <p:spPr bwMode="auto">
          <a:xfrm>
            <a:off x="8229626" y="5089525"/>
            <a:ext cx="100013" cy="101600"/>
          </a:xfrm>
          <a:prstGeom prst="straightConnector1">
            <a:avLst/>
          </a:prstGeom>
          <a:noFill/>
          <a:ln w="25400" algn="ctr">
            <a:solidFill>
              <a:srgbClr val="000000"/>
            </a:solidFill>
            <a:miter lim="4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827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0"/>
            <a:ext cx="8929688" cy="1285875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000" b="1" i="1" dirty="0">
                <a:solidFill>
                  <a:srgbClr val="FF0000"/>
                </a:solidFill>
              </a:rPr>
              <a:t>17-44-020951 (Договор с АН РБ </a:t>
            </a:r>
            <a:r>
              <a:rPr lang="ru-RU" sz="2000" b="1" i="1" dirty="0" smtClean="0">
                <a:solidFill>
                  <a:srgbClr val="FF0000"/>
                </a:solidFill>
              </a:rPr>
              <a:t>№ </a:t>
            </a:r>
            <a:r>
              <a:rPr lang="ru-RU" sz="2000" b="1" i="1" dirty="0">
                <a:solidFill>
                  <a:srgbClr val="FF0000"/>
                </a:solidFill>
              </a:rPr>
              <a:t>40/46 от </a:t>
            </a:r>
            <a:r>
              <a:rPr lang="ru-RU" sz="2000" b="1" i="1" dirty="0" smtClean="0">
                <a:solidFill>
                  <a:srgbClr val="FF0000"/>
                </a:solidFill>
              </a:rPr>
              <a:t>05.06.2017)</a:t>
            </a:r>
            <a:r>
              <a:rPr lang="ru-RU" sz="2000" b="1" i="1" dirty="0">
                <a:solidFill>
                  <a:srgbClr val="FF0000"/>
                </a:solidFill>
              </a:rPr>
              <a:t/>
            </a:r>
            <a:br>
              <a:rPr lang="ru-RU" sz="2000" b="1" i="1" dirty="0">
                <a:solidFill>
                  <a:srgbClr val="FF0000"/>
                </a:solidFill>
              </a:rPr>
            </a:br>
            <a:r>
              <a:rPr lang="ru-RU" sz="2000" b="1" i="1" dirty="0" smtClean="0"/>
              <a:t> </a:t>
            </a:r>
            <a:r>
              <a:rPr lang="ru-RU" sz="2200" b="1" i="1" dirty="0">
                <a:solidFill>
                  <a:schemeClr val="tx2"/>
                </a:solidFill>
              </a:rPr>
              <a:t>«Молекулярно-генетическое исследование наследственных спастических параплегий в Республике Башкортостан на основе анализа </a:t>
            </a:r>
            <a:r>
              <a:rPr lang="ru-RU" sz="2200" b="1" i="1" dirty="0" err="1">
                <a:solidFill>
                  <a:schemeClr val="tx2"/>
                </a:solidFill>
              </a:rPr>
              <a:t>таргетного</a:t>
            </a:r>
            <a:r>
              <a:rPr lang="ru-RU" sz="2200" b="1" i="1" dirty="0">
                <a:solidFill>
                  <a:schemeClr val="tx2"/>
                </a:solidFill>
              </a:rPr>
              <a:t> </a:t>
            </a:r>
            <a:r>
              <a:rPr lang="ru-RU" sz="2200" b="1" i="1" dirty="0" err="1">
                <a:solidFill>
                  <a:schemeClr val="tx2"/>
                </a:solidFill>
              </a:rPr>
              <a:t>секвенирования</a:t>
            </a:r>
            <a:r>
              <a:rPr lang="ru-RU" sz="2200" b="1" i="1" dirty="0">
                <a:solidFill>
                  <a:schemeClr val="tx2"/>
                </a:solidFill>
              </a:rPr>
              <a:t> </a:t>
            </a:r>
            <a:r>
              <a:rPr lang="ru-RU" sz="2200" b="1" i="1" dirty="0" err="1" smtClean="0">
                <a:solidFill>
                  <a:schemeClr val="tx2"/>
                </a:solidFill>
              </a:rPr>
              <a:t>экзома</a:t>
            </a:r>
            <a:r>
              <a:rPr lang="ru-RU" sz="2200" b="1" i="1" dirty="0" smtClean="0">
                <a:solidFill>
                  <a:schemeClr val="tx2"/>
                </a:solidFill>
              </a:rPr>
              <a:t>» </a:t>
            </a:r>
            <a:r>
              <a:rPr lang="ru-RU" sz="1800" b="1" i="1" dirty="0" smtClean="0">
                <a:solidFill>
                  <a:schemeClr val="tx2"/>
                </a:solidFill>
              </a:rPr>
              <a:t/>
            </a:r>
            <a:br>
              <a:rPr lang="ru-RU" sz="1800" b="1" i="1" dirty="0" smtClean="0">
                <a:solidFill>
                  <a:schemeClr val="tx2"/>
                </a:solidFill>
              </a:rPr>
            </a:br>
            <a:r>
              <a:rPr lang="ru-RU" sz="1800" b="1" i="1" dirty="0" smtClean="0">
                <a:solidFill>
                  <a:schemeClr val="tx2"/>
                </a:solidFill>
              </a:rPr>
              <a:t>Науч. руководитель – д.б.н., </a:t>
            </a:r>
            <a:r>
              <a:rPr lang="ru-RU" sz="2000" b="1" i="1" dirty="0" smtClean="0">
                <a:solidFill>
                  <a:schemeClr val="tx2"/>
                </a:solidFill>
              </a:rPr>
              <a:t>проф. </a:t>
            </a:r>
            <a:r>
              <a:rPr lang="ru-RU" sz="2000" b="1" i="1" dirty="0" err="1" smtClean="0">
                <a:solidFill>
                  <a:schemeClr val="tx2"/>
                </a:solidFill>
              </a:rPr>
              <a:t>Хидиятова</a:t>
            </a:r>
            <a:r>
              <a:rPr lang="ru-RU" sz="2000" b="1" i="1" dirty="0" smtClean="0">
                <a:solidFill>
                  <a:schemeClr val="tx2"/>
                </a:solidFill>
              </a:rPr>
              <a:t> И.М</a:t>
            </a:r>
            <a:r>
              <a:rPr lang="ru-RU" sz="1800" b="1" i="1" dirty="0" smtClean="0">
                <a:solidFill>
                  <a:schemeClr val="tx2"/>
                </a:solidFill>
              </a:rPr>
              <a:t>.,  ИБГ УНЦ РАН, </a:t>
            </a:r>
            <a:r>
              <a:rPr lang="ru-RU" sz="1600" b="1" i="1" dirty="0" smtClean="0">
                <a:solidFill>
                  <a:schemeClr val="tx2"/>
                </a:solidFill>
              </a:rPr>
              <a:t>200 тыс. руб.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932041" y="1412776"/>
            <a:ext cx="3997678" cy="5184576"/>
          </a:xfrm>
          <a:ln>
            <a:miter lim="800000"/>
            <a:headEnd/>
            <a:tailEnd/>
          </a:ln>
        </p:spPr>
        <p:txBody>
          <a:bodyPr rtlCol="0">
            <a:normAutofit fontScale="85000" lnSpcReduction="20000"/>
          </a:bodyPr>
          <a:lstStyle/>
          <a:p>
            <a:pPr lvl="5">
              <a:defRPr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результате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таргетного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секвенирования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экзома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охватывающего более 700 генов, ответственных за развитие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нейродегенеративных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процессов, в трех семьях 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наследственной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спастической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параплегией из РБ идентифицирована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редкая в мире мутация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гене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спастина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с.283delG.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Установлено, что в РБ у пациентов с НСП данная мутация встречается с высокой частотой: в общей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выборке неродственных больных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9,04%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Установлено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что во всех семьях пациентов с данной мутацией НСП наследуется по аутосомно-доминантному типу, а клинические симптомы заболевания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соответствуют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типичному неосложненному фенотипу, характерному для НСП формы SPG4.</a:t>
            </a:r>
            <a:endParaRPr lang="ru-RU" sz="18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целом, данная мутация расширила спектр идентифицированных мутаций у пациентов с НСП из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РБ,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увеличив частоту выявленных мутаций в гене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SPAST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 31,7%, а общую частоту семей с НСП с выявленными мутациями до 34.9%. </a:t>
            </a:r>
            <a:endParaRPr lang="ru-RU" sz="18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17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ru-RU" sz="16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5734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6"/>
            <a:ext cx="4463654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7" y="3106740"/>
            <a:ext cx="4700588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0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576" y="201616"/>
            <a:ext cx="8788004" cy="10429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800" b="1" dirty="0" err="1" smtClean="0">
                <a:latin typeface="+mn-lt"/>
              </a:rPr>
              <a:t>Грант</a:t>
            </a:r>
            <a:r>
              <a:rPr lang="en-US" sz="1800" b="1" dirty="0" smtClean="0">
                <a:latin typeface="+mn-lt"/>
              </a:rPr>
              <a:t> РФФИ-</a:t>
            </a:r>
            <a:r>
              <a:rPr lang="ru-RU" sz="1800" b="1" dirty="0" err="1" smtClean="0">
                <a:latin typeface="+mn-lt"/>
              </a:rPr>
              <a:t>поволжье</a:t>
            </a:r>
            <a:r>
              <a:rPr lang="en-US" sz="1800" b="1" dirty="0" smtClean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№ </a:t>
            </a:r>
            <a:r>
              <a:rPr lang="bg-BG" sz="1800" b="1" dirty="0" smtClean="0">
                <a:latin typeface="+mn-lt"/>
              </a:rPr>
              <a:t>40/41 от 05.06.17 (</a:t>
            </a:r>
            <a:r>
              <a:rPr lang="en-US" sz="1800" b="1" dirty="0" smtClean="0">
                <a:latin typeface="+mn-lt"/>
              </a:rPr>
              <a:t>17-44-020697 </a:t>
            </a:r>
            <a:r>
              <a:rPr lang="en-US" sz="1800" b="1" dirty="0" err="1" smtClean="0">
                <a:latin typeface="+mn-lt"/>
              </a:rPr>
              <a:t>р_а</a:t>
            </a:r>
            <a:r>
              <a:rPr lang="ru-RU" sz="1800" b="1" dirty="0" smtClean="0">
                <a:latin typeface="+mn-lt"/>
              </a:rPr>
              <a:t>)</a:t>
            </a:r>
            <a:r>
              <a:rPr lang="en-US" sz="1800" b="1" dirty="0" smtClean="0">
                <a:latin typeface="+mn-lt"/>
              </a:rPr>
              <a:t> </a:t>
            </a:r>
            <a:r>
              <a:rPr lang="ru-RU" sz="1800" b="1" dirty="0" smtClean="0">
                <a:latin typeface="+mn-lt"/>
              </a:rPr>
              <a:t/>
            </a:r>
            <a:br>
              <a:rPr lang="ru-RU" sz="18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« </a:t>
            </a:r>
            <a:r>
              <a:rPr lang="en-US" sz="2400" b="1" dirty="0" err="1">
                <a:latin typeface="+mn-lt"/>
              </a:rPr>
              <a:t>Комплексное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фармакогенетическое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исследование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туберкулеза</a:t>
            </a:r>
            <a:r>
              <a:rPr lang="en-US" sz="2400" b="1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легких</a:t>
            </a:r>
            <a:r>
              <a:rPr lang="en-US" sz="2400" b="1" dirty="0">
                <a:latin typeface="+mn-lt"/>
              </a:rPr>
              <a:t> в </a:t>
            </a:r>
            <a:r>
              <a:rPr lang="en-US" sz="2400" b="1" dirty="0" err="1">
                <a:latin typeface="+mn-lt"/>
              </a:rPr>
              <a:t>Башкортостане</a:t>
            </a:r>
            <a:r>
              <a:rPr lang="en-US" sz="2400" b="1" dirty="0" smtClean="0">
                <a:latin typeface="+mn-lt"/>
              </a:rPr>
              <a:t>».</a:t>
            </a:r>
            <a:r>
              <a:rPr lang="ru-RU" sz="2400" b="1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Руководитель</a:t>
            </a:r>
            <a:r>
              <a:rPr lang="en-US" sz="1800" dirty="0">
                <a:latin typeface="+mn-lt"/>
              </a:rPr>
              <a:t>: </a:t>
            </a:r>
            <a:r>
              <a:rPr lang="en-US" sz="1800" dirty="0" err="1">
                <a:latin typeface="+mn-lt"/>
              </a:rPr>
              <a:t>к.б.н</a:t>
            </a:r>
            <a:r>
              <a:rPr lang="en-US" sz="1800" b="1" dirty="0">
                <a:latin typeface="+mn-lt"/>
              </a:rPr>
              <a:t>. </a:t>
            </a:r>
            <a:r>
              <a:rPr lang="en-US" sz="1800" b="1" dirty="0" err="1">
                <a:latin typeface="+mn-lt"/>
              </a:rPr>
              <a:t>Юнусбаева</a:t>
            </a:r>
            <a:r>
              <a:rPr lang="en-US" sz="1800" b="1" dirty="0">
                <a:latin typeface="+mn-lt"/>
              </a:rPr>
              <a:t> М.М</a:t>
            </a:r>
            <a:r>
              <a:rPr lang="en-US" sz="1800" b="1" dirty="0" smtClean="0">
                <a:latin typeface="+mn-lt"/>
              </a:rPr>
              <a:t>.</a:t>
            </a:r>
            <a:r>
              <a:rPr lang="ru-RU" sz="1800" b="1" dirty="0" smtClean="0">
                <a:latin typeface="+mn-lt"/>
              </a:rPr>
              <a:t> (ИБГ УНЦ РАН)</a:t>
            </a:r>
            <a:r>
              <a:rPr lang="en-US" sz="1800" b="1" dirty="0">
                <a:latin typeface="+mn-lt"/>
              </a:rPr>
              <a:t/>
            </a:r>
            <a:br>
              <a:rPr lang="en-US" sz="1800" b="1" dirty="0">
                <a:latin typeface="+mn-lt"/>
              </a:rPr>
            </a:br>
            <a:endParaRPr lang="en-US" sz="1800" b="1" dirty="0">
              <a:latin typeface="+mn-lt"/>
            </a:endParaRPr>
          </a:p>
        </p:txBody>
      </p:sp>
      <p:sp>
        <p:nvSpPr>
          <p:cNvPr id="58371" name="TextBox 4"/>
          <p:cNvSpPr txBox="1">
            <a:spLocks noChangeArrowheads="1"/>
          </p:cNvSpPr>
          <p:nvPr/>
        </p:nvSpPr>
        <p:spPr bwMode="auto">
          <a:xfrm>
            <a:off x="104775" y="5171708"/>
            <a:ext cx="4286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Calibri" pitchFamily="34" charset="0"/>
              </a:rPr>
              <a:t>Э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ффективность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лечения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больных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туберкулезом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с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множественной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лекарственной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устойчивостью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микобактерий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туберкулеза</a:t>
            </a:r>
            <a:r>
              <a:rPr lang="ru-RU" sz="1600" b="1" dirty="0" smtClean="0">
                <a:solidFill>
                  <a:prstClr val="black"/>
                </a:solidFill>
                <a:latin typeface="Calibri" pitchFamily="34" charset="0"/>
              </a:rPr>
              <a:t> 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низка</a:t>
            </a:r>
            <a:r>
              <a:rPr lang="ru-RU" sz="1600" b="1" dirty="0" smtClean="0">
                <a:solidFill>
                  <a:prstClr val="black"/>
                </a:solidFill>
                <a:latin typeface="Calibri" pitchFamily="34" charset="0"/>
              </a:rPr>
              <a:t>я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по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сравнению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с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таковой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у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лиц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,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выделяющих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лекарственно-чувствительные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штаммы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alibri" pitchFamily="34" charset="0"/>
              </a:rPr>
              <a:t>микобактери</a:t>
            </a:r>
            <a:r>
              <a:rPr lang="ru-RU" sz="1600" b="1" dirty="0" smtClean="0">
                <a:solidFill>
                  <a:prstClr val="black"/>
                </a:solidFill>
                <a:latin typeface="Calibri" pitchFamily="34" charset="0"/>
              </a:rPr>
              <a:t>й</a:t>
            </a:r>
            <a:r>
              <a:rPr lang="en-US" sz="1600" b="1" dirty="0" smtClean="0">
                <a:solidFill>
                  <a:prstClr val="black"/>
                </a:solidFill>
                <a:latin typeface="Calibri" pitchFamily="34" charset="0"/>
              </a:rPr>
              <a:t>.</a:t>
            </a:r>
            <a:r>
              <a:rPr lang="ru-RU" sz="1600" b="1" dirty="0" smtClean="0">
                <a:solidFill>
                  <a:prstClr val="black"/>
                </a:solidFill>
                <a:latin typeface="Calibri" pitchFamily="34" charset="0"/>
              </a:rPr>
              <a:t>  </a:t>
            </a:r>
            <a:endParaRPr lang="en-US" sz="1600" b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07156" y="2400300"/>
          <a:ext cx="3429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3" name="Rectangle 6"/>
          <p:cNvSpPr>
            <a:spLocks noChangeArrowheads="1"/>
          </p:cNvSpPr>
          <p:nvPr/>
        </p:nvSpPr>
        <p:spPr bwMode="auto">
          <a:xfrm>
            <a:off x="107156" y="1244604"/>
            <a:ext cx="9036844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prstClr val="black"/>
                </a:solidFill>
                <a:cs typeface="Arial" pitchFamily="34" charset="0"/>
              </a:rPr>
              <a:t>Собрана коллекция ДНК больных туберкулезом легких, проживающих на территории РБ (441 человек). </a:t>
            </a:r>
            <a:r>
              <a:rPr lang="en-US" sz="1600" b="1" smtClean="0">
                <a:solidFill>
                  <a:prstClr val="black"/>
                </a:solidFill>
              </a:rPr>
              <a:t>Проведено генотипирование 10 полиморфных локусов генов </a:t>
            </a:r>
            <a:r>
              <a:rPr lang="en-US" sz="1600" b="1" i="1" smtClean="0">
                <a:solidFill>
                  <a:prstClr val="black"/>
                </a:solidFill>
              </a:rPr>
              <a:t>CYP3A4, CYP2D6, CYP2C19, NAT2, GSTM1</a:t>
            </a:r>
            <a:r>
              <a:rPr lang="ru-RU" sz="1600" b="1" i="1" smtClean="0">
                <a:solidFill>
                  <a:prstClr val="black"/>
                </a:solidFill>
              </a:rPr>
              <a:t>, </a:t>
            </a:r>
            <a:r>
              <a:rPr lang="en-US" sz="1600" b="1" i="1" smtClean="0">
                <a:solidFill>
                  <a:prstClr val="black"/>
                </a:solidFill>
              </a:rPr>
              <a:t>GSTT1 </a:t>
            </a:r>
            <a:r>
              <a:rPr lang="en-US" sz="1600" b="1" smtClean="0">
                <a:solidFill>
                  <a:prstClr val="black"/>
                </a:solidFill>
              </a:rPr>
              <a:t>и</a:t>
            </a:r>
            <a:r>
              <a:rPr lang="ru-RU" sz="1600" b="1" smtClean="0">
                <a:solidFill>
                  <a:prstClr val="black"/>
                </a:solidFill>
              </a:rPr>
              <a:t> </a:t>
            </a:r>
            <a:r>
              <a:rPr lang="en-US" sz="1600" b="1" i="1" smtClean="0">
                <a:solidFill>
                  <a:prstClr val="black"/>
                </a:solidFill>
              </a:rPr>
              <a:t>IFNG</a:t>
            </a:r>
            <a:r>
              <a:rPr lang="en-US" sz="1600" b="1" smtClean="0">
                <a:solidFill>
                  <a:prstClr val="black"/>
                </a:solidFill>
              </a:rPr>
              <a:t> у больных </a:t>
            </a:r>
            <a:r>
              <a:rPr lang="ru-RU" sz="1600" b="1" smtClean="0">
                <a:solidFill>
                  <a:prstClr val="black"/>
                </a:solidFill>
              </a:rPr>
              <a:t>ТБ </a:t>
            </a:r>
            <a:r>
              <a:rPr lang="en-US" sz="1600" b="1" smtClean="0">
                <a:solidFill>
                  <a:prstClr val="black"/>
                </a:solidFill>
              </a:rPr>
              <a:t>и здоровых доноров.  </a:t>
            </a:r>
            <a:endParaRPr lang="ru-RU" sz="1600" b="1" smtClean="0">
              <a:solidFill>
                <a:prstClr val="black"/>
              </a:solidFill>
              <a:cs typeface="Arial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/>
        </p:nvGraphicFramePr>
        <p:xfrm>
          <a:off x="4372037" y="4385250"/>
          <a:ext cx="3429000" cy="24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/>
        </p:nvGraphicFramePr>
        <p:xfrm>
          <a:off x="4372037" y="1917742"/>
          <a:ext cx="3429000" cy="2597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980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Marina\Downloads\network_Marina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928688"/>
            <a:ext cx="6858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Box 1"/>
          <p:cNvSpPr txBox="1">
            <a:spLocks noChangeArrowheads="1"/>
          </p:cNvSpPr>
          <p:nvPr/>
        </p:nvSpPr>
        <p:spPr bwMode="auto">
          <a:xfrm>
            <a:off x="71437" y="5462632"/>
            <a:ext cx="89296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еквенирование полного экзома у больных раком молочной железы с наследственной формой заболевания выявил гены</a:t>
            </a:r>
            <a:r>
              <a:rPr lang="en-US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WRN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PINX1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OBSCN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BCLAF1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SLC30A6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RACGAP1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CBLC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SEC14L4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TCE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PLEKHG7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NEIL1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HERC2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MPG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ABCC12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ZNF577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вовлеченные</a:t>
            </a:r>
            <a:r>
              <a:rPr lang="ru-RU" sz="2000" b="1" i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mtClean="0">
                <a:solidFill>
                  <a:srgbClr val="10253F"/>
                </a:solidFill>
                <a:latin typeface="Times New Roman" pitchFamily="18" charset="0"/>
                <a:cs typeface="Times New Roman" pitchFamily="18" charset="0"/>
              </a:rPr>
              <a:t>патогенез заболевания</a:t>
            </a:r>
            <a:endParaRPr lang="ru-RU" sz="2000" smtClean="0">
              <a:solidFill>
                <a:srgbClr val="10253F"/>
              </a:solidFill>
              <a:latin typeface="Calibri" pitchFamily="34" charset="0"/>
            </a:endParaRPr>
          </a:p>
        </p:txBody>
      </p:sp>
      <p:sp>
        <p:nvSpPr>
          <p:cNvPr id="59396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Генетические факторы предрасположенности к раку молочной железы</a:t>
            </a:r>
            <a:endParaRPr lang="en-US" sz="2400" b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17-44-020498 / 40/37_П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86377" y="3000375"/>
            <a:ext cx="714375" cy="1000125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714752" y="4357688"/>
            <a:ext cx="714375" cy="785812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86002" y="4000508"/>
            <a:ext cx="714375" cy="78581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9400" name="TextBox 8"/>
          <p:cNvSpPr txBox="1">
            <a:spLocks noChangeArrowheads="1"/>
          </p:cNvSpPr>
          <p:nvPr/>
        </p:nvSpPr>
        <p:spPr bwMode="auto">
          <a:xfrm>
            <a:off x="5857876" y="714376"/>
            <a:ext cx="3500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  </a:t>
            </a:r>
            <a:r>
              <a:rPr 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Бермишева М.А.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ИБГ УНЦ РАН     </a:t>
            </a:r>
            <a:r>
              <a:rPr 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(код 04-351)</a:t>
            </a:r>
            <a:endParaRPr lang="ru-RU" b="1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8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48478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Изучение генетической структуры </a:t>
            </a:r>
            <a:r>
              <a:rPr lang="ru-RU" sz="2000" b="1" dirty="0" err="1" smtClean="0"/>
              <a:t>тюркоязычных</a:t>
            </a:r>
            <a:r>
              <a:rPr lang="ru-RU" sz="2000" b="1" dirty="0" smtClean="0"/>
              <a:t> народов Северной Евразии по данным об </a:t>
            </a:r>
            <a:r>
              <a:rPr lang="ru-RU" sz="2000" b="1" dirty="0" err="1" smtClean="0"/>
              <a:t>однородительских</a:t>
            </a:r>
            <a:r>
              <a:rPr lang="ru-RU" sz="2000" b="1" dirty="0" smtClean="0"/>
              <a:t> маркерах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ru-RU" sz="1600" b="1" dirty="0" smtClean="0"/>
              <a:t> Руководитель: к.б.н., доц. Н.В. </a:t>
            </a:r>
            <a:r>
              <a:rPr lang="ru-RU" sz="1600" b="1" dirty="0" err="1" smtClean="0"/>
              <a:t>Екомасова</a:t>
            </a:r>
            <a:r>
              <a:rPr lang="ru-RU" sz="1600" b="1" dirty="0" smtClean="0"/>
              <a:t> Башкирский государственный университет</a:t>
            </a:r>
            <a:br>
              <a:rPr lang="ru-RU" sz="1600" b="1" dirty="0" smtClean="0"/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0"/>
            <a:ext cx="190949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DBF5F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17-44-020748 </a:t>
            </a:r>
            <a:r>
              <a:rPr lang="ru-RU" b="1" dirty="0" err="1">
                <a:solidFill>
                  <a:srgbClr val="DBF5F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р_а</a:t>
            </a:r>
            <a:endParaRPr lang="ru-RU" dirty="0">
              <a:solidFill>
                <a:srgbClr val="DBF5F9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6460" y="0"/>
            <a:ext cx="127740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DBF5F9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Код 04-140</a:t>
            </a:r>
          </a:p>
        </p:txBody>
      </p:sp>
      <p:sp>
        <p:nvSpPr>
          <p:cNvPr id="70661" name="TextBox 6"/>
          <p:cNvSpPr txBox="1">
            <a:spLocks noChangeArrowheads="1"/>
          </p:cNvSpPr>
          <p:nvPr/>
        </p:nvSpPr>
        <p:spPr bwMode="auto">
          <a:xfrm>
            <a:off x="115125" y="4813014"/>
            <a:ext cx="4915128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1.Абзелиловские башкиры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2. 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Башкиры Оренбуржья западные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Башкиры Самарской и Саратовской области </a:t>
            </a:r>
            <a:endParaRPr lang="en-US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Башкиры Пермской области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5.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Башкиры Оренбуржья восточные</a:t>
            </a:r>
            <a:endParaRPr lang="en-US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Башкиры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Стерлибашевского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районаж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Башкиры 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Бурзянского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en-US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Баймакские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башкиры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9.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Чуваши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10.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Казанские Татары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Туймазинские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Татары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12.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Карачаевцы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ru-RU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Балкарцы (всего)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Баксанцы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15.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Чегемцы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; 16.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Холамцы</a:t>
            </a: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17.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Безенгиевцы</a:t>
            </a:r>
            <a:endParaRPr lang="en-US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ru-RU" sz="11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Малкарцы</a:t>
            </a:r>
            <a:endParaRPr lang="ru-RU" sz="11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solidFill>
                <a:prstClr val="black"/>
              </a:solidFill>
              <a:latin typeface="Constantia" pitchFamily="18" charset="0"/>
            </a:endParaRPr>
          </a:p>
        </p:txBody>
      </p:sp>
      <p:sp>
        <p:nvSpPr>
          <p:cNvPr id="70662" name="Прямоугольник 7"/>
          <p:cNvSpPr>
            <a:spLocks noChangeArrowheads="1"/>
          </p:cNvSpPr>
          <p:nvPr/>
        </p:nvSpPr>
        <p:spPr bwMode="auto">
          <a:xfrm>
            <a:off x="4682024" y="1382515"/>
            <a:ext cx="428625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Показано, что азиатская линия 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2123 является доминирующий линией 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популяции карачаевцев, во всех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субпопуляциях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балкарцев и башкир, за исключением башкир восточного Оренбуржья и башкир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Стерлибашевского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РБ, что может свидетельствовать в пользу общности происхождения этих  этносов. Впервые получены данные о распределении частот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гаплогруппы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2105, которая с максимальными частотами встречается в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субпопуляции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баймакских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башкир – 77,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бурзянских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башкир – 32,5% и башкир западного Оренбуржья – 22,7%. </a:t>
            </a:r>
          </a:p>
        </p:txBody>
      </p:sp>
      <p:sp>
        <p:nvSpPr>
          <p:cNvPr id="70663" name="TextBox 8"/>
          <p:cNvSpPr txBox="1">
            <a:spLocks noChangeArrowheads="1"/>
          </p:cNvSpPr>
          <p:nvPr/>
        </p:nvSpPr>
        <p:spPr bwMode="auto">
          <a:xfrm>
            <a:off x="18363" y="1382515"/>
            <a:ext cx="46884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Распределение частот линий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гаплогруппы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R1a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изученных популяциях</a:t>
            </a:r>
          </a:p>
        </p:txBody>
      </p:sp>
      <p:sp>
        <p:nvSpPr>
          <p:cNvPr id="70664" name="Прямоугольник 10"/>
          <p:cNvSpPr>
            <a:spLocks noChangeArrowheads="1"/>
          </p:cNvSpPr>
          <p:nvPr/>
        </p:nvSpPr>
        <p:spPr bwMode="auto">
          <a:xfrm>
            <a:off x="4572000" y="4270706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Распределение частот линий 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гаплогруппы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R1b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изученных популяциях</a:t>
            </a:r>
          </a:p>
        </p:txBody>
      </p:sp>
      <p:pic>
        <p:nvPicPr>
          <p:cNvPr id="706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561" y="4768214"/>
            <a:ext cx="4143375" cy="200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6" name="Прямоугольник 16"/>
          <p:cNvSpPr>
            <a:spLocks noChangeArrowheads="1"/>
          </p:cNvSpPr>
          <p:nvPr/>
        </p:nvSpPr>
        <p:spPr bwMode="auto">
          <a:xfrm>
            <a:off x="142876" y="2500313"/>
            <a:ext cx="14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000" smtClean="0">
              <a:solidFill>
                <a:prstClr val="black"/>
              </a:solidFill>
            </a:endParaRPr>
          </a:p>
        </p:txBody>
      </p:sp>
      <p:sp>
        <p:nvSpPr>
          <p:cNvPr id="70667" name="Прямоугольник 17"/>
          <p:cNvSpPr>
            <a:spLocks noChangeArrowheads="1"/>
          </p:cNvSpPr>
          <p:nvPr/>
        </p:nvSpPr>
        <p:spPr bwMode="auto">
          <a:xfrm>
            <a:off x="4714876" y="4286253"/>
            <a:ext cx="1428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000" smtClean="0">
              <a:solidFill>
                <a:prstClr val="black"/>
              </a:solidFill>
            </a:endParaRPr>
          </a:p>
        </p:txBody>
      </p:sp>
      <p:pic>
        <p:nvPicPr>
          <p:cNvPr id="7066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1982151"/>
            <a:ext cx="4295775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9" name="Прямоугольник 20"/>
          <p:cNvSpPr>
            <a:spLocks noChangeArrowheads="1"/>
          </p:cNvSpPr>
          <p:nvPr/>
        </p:nvSpPr>
        <p:spPr bwMode="auto">
          <a:xfrm>
            <a:off x="142876" y="2500313"/>
            <a:ext cx="14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00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1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56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782060"/>
              </p:ext>
            </p:extLst>
          </p:nvPr>
        </p:nvGraphicFramePr>
        <p:xfrm>
          <a:off x="323528" y="943272"/>
          <a:ext cx="8496944" cy="4040422"/>
        </p:xfrm>
        <a:graphic>
          <a:graphicData uri="http://schemas.openxmlformats.org/drawingml/2006/table">
            <a:tbl>
              <a:tblPr/>
              <a:tblGrid>
                <a:gridCol w="6588793"/>
                <a:gridCol w="1908151"/>
              </a:tblGrid>
              <a:tr h="358430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Итого:     19 проектов РФФИ</a:t>
                      </a:r>
                    </a:p>
                  </a:txBody>
                  <a:tcPr marL="90005" marR="90005" marT="64447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Биология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Доклады на конференциях: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в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т.ч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на  международных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90005" marR="90005" marT="60918" marB="46805" anchor="b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всероссийских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Издано трудов: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в т.ч.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книги и монографии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статьи: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зарубежных изданиях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в центральных изданиях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Получено патентов и авторских свидетельств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0005" marR="90005" marT="60918" marB="46805" anchor="b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3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Подготовлено: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докторов наук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0005" marR="90005" marT="60918" marB="46805" anchor="b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978"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    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кандидатов наук</a:t>
                      </a:r>
                    </a:p>
                  </a:txBody>
                  <a:tcPr marL="90005" marR="90005" marT="60918" marB="46805" anchor="ctr" horzOverflow="overflow">
                    <a:lnL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0005" marR="90005" marT="60918" marB="46805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4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C00000"/>
                </a:solidFill>
                <a:ea typeface="+mj-ea"/>
                <a:cs typeface="+mj-cs"/>
              </a:rPr>
              <a:t>Публикации, изобретательская деятельность, участие в конференциях исполнителей </a:t>
            </a:r>
            <a:r>
              <a:rPr lang="ru-RU" sz="2200" b="1" dirty="0" smtClean="0">
                <a:solidFill>
                  <a:srgbClr val="C00000"/>
                </a:solidFill>
                <a:ea typeface="+mj-ea"/>
                <a:cs typeface="+mj-cs"/>
              </a:rPr>
              <a:t>НИР </a:t>
            </a:r>
            <a:r>
              <a:rPr lang="ru-RU" sz="2200" b="1" dirty="0">
                <a:solidFill>
                  <a:srgbClr val="C00000"/>
                </a:solidFill>
                <a:ea typeface="+mj-ea"/>
                <a:cs typeface="+mj-cs"/>
              </a:rPr>
              <a:t>по Региональному конкурсу  РФФИ </a:t>
            </a:r>
            <a:r>
              <a:rPr lang="ru-RU" sz="2200" b="1" dirty="0" smtClean="0">
                <a:solidFill>
                  <a:srgbClr val="C00000"/>
                </a:solidFill>
                <a:ea typeface="+mj-ea"/>
                <a:cs typeface="+mj-cs"/>
              </a:rPr>
              <a:t>и РБ «Поволжье» </a:t>
            </a:r>
            <a:r>
              <a:rPr lang="ru-RU" sz="2200" b="1" dirty="0">
                <a:solidFill>
                  <a:srgbClr val="C00000"/>
                </a:solidFill>
                <a:ea typeface="+mj-ea"/>
                <a:cs typeface="+mj-cs"/>
              </a:rPr>
              <a:t>за 2017 г.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551962"/>
              </p:ext>
            </p:extLst>
          </p:nvPr>
        </p:nvGraphicFramePr>
        <p:xfrm>
          <a:off x="323529" y="5157193"/>
          <a:ext cx="8496942" cy="1676165"/>
        </p:xfrm>
        <a:graphic>
          <a:graphicData uri="http://schemas.openxmlformats.org/drawingml/2006/table">
            <a:tbl>
              <a:tblPr/>
              <a:tblGrid>
                <a:gridCol w="1416157"/>
                <a:gridCol w="1416157"/>
                <a:gridCol w="1416157"/>
                <a:gridCol w="1416157"/>
                <a:gridCol w="1416157"/>
                <a:gridCol w="1416157"/>
              </a:tblGrid>
              <a:tr h="348231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effectLst>
                            <a:outerShdw blurRad="63500" dist="38100" dir="5400000" algn="t" rotWithShape="0">
                              <a:prstClr val="black">
                                <a:alpha val="25000"/>
                              </a:prstClr>
                            </a:outerShdw>
                          </a:effectLst>
                          <a:latin typeface="+mn-lt"/>
                          <a:ea typeface="+mj-ea"/>
                          <a:cs typeface="+mj-cs"/>
                        </a:rPr>
                        <a:t>Кадровый состав исполнителей грантов РФФИ и РБ Поволжье за 2017г. </a:t>
                      </a:r>
                      <a:endParaRPr lang="ru-RU" sz="1800" kern="1200" dirty="0">
                        <a:solidFill>
                          <a:srgbClr val="C00000"/>
                        </a:solidFill>
                        <a:effectLst>
                          <a:outerShdw blurRad="63500" dist="38100" dir="5400000" algn="t" rotWithShape="0">
                            <a:prstClr val="black">
                              <a:alpha val="25000"/>
                            </a:prstClr>
                          </a:outerShdw>
                        </a:effectLst>
                        <a:latin typeface="+mn-lt"/>
                        <a:ea typeface="+mj-ea"/>
                        <a:cs typeface="+mj-cs"/>
                      </a:endParaRP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6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члены РАН,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РАМН, РАСХН, РАО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академики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 РБ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чл.-корр.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 РБ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доктора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наук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кандидаты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наук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общая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численность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13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</a:t>
                      </a:r>
                    </a:p>
                  </a:txBody>
                  <a:tcPr marL="60107" marR="60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683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3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ФИНАНСИРОВАНИЕ </a:t>
            </a:r>
          </a:p>
          <a:p>
            <a:pPr marL="0" indent="0">
              <a:buNone/>
            </a:pPr>
            <a:r>
              <a:rPr lang="ru-RU" sz="43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Приоритетных Направлений Научных Исследований РБ </a:t>
            </a:r>
            <a:endParaRPr lang="ru-RU" sz="43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2017 г.</a:t>
            </a:r>
            <a:endParaRPr lang="ru-RU" sz="4300" b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1 </a:t>
            </a:r>
            <a:r>
              <a:rPr lang="ru-RU" sz="43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900 </a:t>
            </a:r>
            <a:r>
              <a:rPr lang="ru-RU" sz="43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тыс. </a:t>
            </a:r>
            <a:r>
              <a:rPr lang="ru-RU" sz="43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руб.</a:t>
            </a:r>
            <a:endParaRPr lang="ru-RU" sz="43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ru-RU" sz="4300" b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936182" cy="5832648"/>
          </a:xfrm>
        </p:spPr>
        <p:txBody>
          <a:bodyPr anchor="t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effectLst/>
              </a:rPr>
              <a:t>1. Оценка </a:t>
            </a:r>
            <a:r>
              <a:rPr lang="ru-RU" sz="2000" dirty="0">
                <a:solidFill>
                  <a:schemeClr val="tx1"/>
                </a:solidFill>
                <a:effectLst/>
              </a:rPr>
              <a:t>наносимого сельскохозяйственному производству ущерба от распространения инвазивных растений на посевах сельскохозяйственных культур по природно-климатическим зонам Башкортостана и разработка мер борьбы с 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ними (исп.: </a:t>
            </a:r>
            <a:r>
              <a:rPr lang="ru-RU" sz="2000" dirty="0" err="1" smtClean="0">
                <a:solidFill>
                  <a:schemeClr val="tx1"/>
                </a:solidFill>
                <a:effectLst/>
              </a:rPr>
              <a:t>чл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-корр. АН РБ Исмагилов Р.Р., д.б.н. Абрамова Л.М.)</a:t>
            </a:r>
            <a:r>
              <a:rPr lang="ru-RU" sz="2000" dirty="0">
                <a:solidFill>
                  <a:schemeClr val="tx1"/>
                </a:solidFill>
                <a:effectLst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>2. Разработка </a:t>
            </a:r>
            <a:r>
              <a:rPr lang="ru-RU" sz="2000" dirty="0">
                <a:solidFill>
                  <a:schemeClr val="tx1"/>
                </a:solidFill>
                <a:effectLst/>
              </a:rPr>
              <a:t>ресурсосберегающей технологии </a:t>
            </a:r>
            <a:r>
              <a:rPr lang="ru-RU" sz="2000" dirty="0" err="1">
                <a:solidFill>
                  <a:schemeClr val="tx1"/>
                </a:solidFill>
                <a:effectLst/>
              </a:rPr>
              <a:t>Strip-till</a:t>
            </a:r>
            <a:r>
              <a:rPr lang="ru-RU" sz="2000" dirty="0">
                <a:solidFill>
                  <a:schemeClr val="tx1"/>
                </a:solidFill>
                <a:effectLst/>
              </a:rPr>
              <a:t>, почвообрабатывающего орудия для возделывания подсолнечника и кукурузы в условиях 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РБ (исп.: акад. АН РБ Сафин Х.М.,  	               д.т.н. </a:t>
            </a:r>
            <a:r>
              <a:rPr lang="ru-RU" sz="2000" dirty="0" err="1" smtClean="0">
                <a:solidFill>
                  <a:schemeClr val="tx1"/>
                </a:solidFill>
                <a:effectLst/>
              </a:rPr>
              <a:t>Мударисов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 С.Г.)</a:t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>3</a:t>
            </a:r>
            <a:r>
              <a:rPr lang="ru-RU" sz="2000" dirty="0">
                <a:solidFill>
                  <a:schemeClr val="tx1"/>
                </a:solidFill>
                <a:effectLst/>
              </a:rPr>
              <a:t>. Совершенствование технологии производства говядины на открытых площадках (</a:t>
            </a:r>
            <a:r>
              <a:rPr lang="ru-RU" sz="2000" dirty="0" err="1">
                <a:solidFill>
                  <a:schemeClr val="tx1"/>
                </a:solidFill>
                <a:effectLst/>
              </a:rPr>
              <a:t>фидлотах</a:t>
            </a:r>
            <a:r>
              <a:rPr lang="ru-RU" sz="2000" dirty="0">
                <a:solidFill>
                  <a:schemeClr val="tx1"/>
                </a:solidFill>
                <a:effectLst/>
              </a:rPr>
              <a:t>) круглогодичного 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действия (исп.: д.с.-х.н. </a:t>
            </a:r>
            <a:r>
              <a:rPr lang="ru-RU" sz="2000" dirty="0" err="1" smtClean="0">
                <a:solidFill>
                  <a:schemeClr val="tx1"/>
                </a:solidFill>
                <a:effectLst/>
              </a:rPr>
              <a:t>Гизатуллин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 Р.С.)</a:t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>4</a:t>
            </a:r>
            <a:r>
              <a:rPr lang="ru-RU" sz="2000" dirty="0">
                <a:solidFill>
                  <a:schemeClr val="tx1"/>
                </a:solidFill>
                <a:effectLst/>
              </a:rPr>
              <a:t>. Разработка технологии использования природных цеолитов для повышения плодородия почв и урожайности сельскохозяйственных 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культур (исп.: акад. АН РБ </a:t>
            </a:r>
            <a:r>
              <a:rPr lang="ru-RU" sz="2000" dirty="0" err="1" smtClean="0">
                <a:solidFill>
                  <a:schemeClr val="tx1"/>
                </a:solidFill>
                <a:effectLst/>
              </a:rPr>
              <a:t>Суюндуков</a:t>
            </a:r>
            <a:r>
              <a:rPr lang="ru-RU" sz="2000" dirty="0" smtClean="0">
                <a:solidFill>
                  <a:schemeClr val="tx1"/>
                </a:solidFill>
                <a:effectLst/>
              </a:rPr>
              <a:t> Я.Т.)</a:t>
            </a:r>
            <a:br>
              <a:rPr lang="ru-RU" sz="2000" dirty="0" smtClean="0">
                <a:solidFill>
                  <a:schemeClr val="tx1"/>
                </a:solidFill>
                <a:effectLst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92217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a typeface="+mj-ea"/>
                <a:cs typeface="+mj-cs"/>
              </a:rPr>
              <a:t>Темы ПННИ АН РБ 2017 </a:t>
            </a:r>
            <a:r>
              <a:rPr lang="ru-RU" sz="3200" b="1" dirty="0" smtClean="0">
                <a:solidFill>
                  <a:srgbClr val="C00000"/>
                </a:solidFill>
                <a:ea typeface="+mj-ea"/>
                <a:cs typeface="+mj-cs"/>
              </a:rPr>
              <a:t>г</a:t>
            </a:r>
            <a:r>
              <a:rPr lang="ru-RU" sz="3200" b="1" dirty="0">
                <a:solidFill>
                  <a:srgbClr val="C00000"/>
                </a:solidFill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278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864096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C00000"/>
                </a:solidFill>
              </a:rPr>
              <a:t>Оценка наносимого сельскохозяйственному производству ущерба от распространения инвазивных растений на посевах сельскохозяйственных культур по природно-климатическим зонам Башкортостана и разработка мер борьбы с ними.</a:t>
            </a:r>
            <a:br>
              <a:rPr lang="ru-RU" sz="1800" dirty="0">
                <a:solidFill>
                  <a:srgbClr val="C00000"/>
                </a:solidFill>
              </a:rPr>
            </a:br>
            <a:r>
              <a:rPr lang="ru-RU" altLang="ru-RU" sz="1800" dirty="0" smtClean="0">
                <a:solidFill>
                  <a:srgbClr val="C00000"/>
                </a:solidFill>
              </a:rPr>
              <a:t>Научные руководители: </a:t>
            </a:r>
            <a:r>
              <a:rPr lang="ru-RU" sz="1800" dirty="0">
                <a:solidFill>
                  <a:srgbClr val="C00000"/>
                </a:solidFill>
              </a:rPr>
              <a:t>член-корреспондент АН РБ Исмагилов Р.Р</a:t>
            </a:r>
            <a:r>
              <a:rPr lang="ru-RU" sz="1800" dirty="0" smtClean="0">
                <a:solidFill>
                  <a:srgbClr val="C00000"/>
                </a:solidFill>
              </a:rPr>
              <a:t>.,  д.б.н. Абрамова Л.М.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915816" y="1124744"/>
            <a:ext cx="6120680" cy="4009088"/>
          </a:xfrm>
        </p:spPr>
        <p:txBody>
          <a:bodyPr>
            <a:noAutofit/>
          </a:bodyPr>
          <a:lstStyle/>
          <a:p>
            <a:pPr marL="0" indent="0" algn="just">
              <a:lnSpc>
                <a:spcPts val="1500"/>
              </a:lnSpc>
              <a:buNone/>
            </a:pPr>
            <a:r>
              <a:rPr lang="ru-RU" altLang="ru-RU" sz="1400" b="1" dirty="0" smtClean="0">
                <a:solidFill>
                  <a:schemeClr val="tx2"/>
                </a:solidFill>
                <a:latin typeface="Arial" charset="0"/>
              </a:rPr>
              <a:t>Основные результаты НИР: </a:t>
            </a:r>
            <a:r>
              <a:rPr lang="ru-RU" sz="1500" dirty="0" smtClean="0"/>
              <a:t>Получены </a:t>
            </a:r>
            <a:r>
              <a:rPr lang="ru-RU" sz="1500" dirty="0"/>
              <a:t>данные о распространении основных инвазивных растений на территории Республики Башкортостан. Составлена карта-схема распространения амброзии трехраздельной, борщевика Сосновского. Уточнены площади посева сельскохозяйственных культур засоренные амброзией трехраздельной по административным районам республики.</a:t>
            </a:r>
          </a:p>
          <a:p>
            <a:pPr marL="0" indent="0" algn="just">
              <a:lnSpc>
                <a:spcPts val="1500"/>
              </a:lnSpc>
              <a:buNone/>
            </a:pPr>
            <a:r>
              <a:rPr lang="ru-RU" sz="1500" dirty="0"/>
              <a:t>2. Разработаны организационные (карантинные, освоение севооборота, </a:t>
            </a:r>
            <a:r>
              <a:rPr lang="ru-RU" sz="1500" dirty="0" err="1"/>
              <a:t>залужение</a:t>
            </a:r>
            <a:r>
              <a:rPr lang="ru-RU" sz="1500" dirty="0"/>
              <a:t>), механические и химические меры ограничения распространения и уничтожения инвазивных растений</a:t>
            </a:r>
            <a:r>
              <a:rPr lang="ru-RU" sz="1500" dirty="0" smtClean="0"/>
              <a:t>.</a:t>
            </a:r>
            <a:endParaRPr lang="en-US" sz="1500" dirty="0" smtClean="0"/>
          </a:p>
          <a:p>
            <a:pPr marL="0" indent="0" algn="just">
              <a:lnSpc>
                <a:spcPts val="1500"/>
              </a:lnSpc>
              <a:buNone/>
            </a:pPr>
            <a:r>
              <a:rPr lang="en-US" sz="1500" dirty="0" smtClean="0"/>
              <a:t>3. </a:t>
            </a:r>
            <a:r>
              <a:rPr lang="ru-RU" sz="1500" dirty="0" smtClean="0"/>
              <a:t>В </a:t>
            </a:r>
            <a:r>
              <a:rPr lang="ru-RU" sz="1500" dirty="0"/>
              <a:t>Республике Башкортостан наблюдается активное расселение 5 опасных для сельскохозяйственных экосистем и здоровья населения инвазивных видов растений: </a:t>
            </a:r>
            <a:r>
              <a:rPr lang="en-US" sz="1500" i="1" dirty="0"/>
              <a:t>Ambrosia </a:t>
            </a:r>
            <a:r>
              <a:rPr lang="en-US" sz="1500" i="1" dirty="0" err="1"/>
              <a:t>trifida</a:t>
            </a:r>
            <a:r>
              <a:rPr lang="ru-RU" sz="1500" i="1" dirty="0"/>
              <a:t>, </a:t>
            </a:r>
            <a:r>
              <a:rPr lang="en-US" sz="1500" i="1" dirty="0"/>
              <a:t>A</a:t>
            </a:r>
            <a:r>
              <a:rPr lang="ru-RU" sz="1500" i="1" dirty="0"/>
              <a:t>. </a:t>
            </a:r>
            <a:r>
              <a:rPr lang="en-US" sz="1500" i="1" dirty="0" err="1"/>
              <a:t>psylostachya</a:t>
            </a:r>
            <a:r>
              <a:rPr lang="ru-RU" sz="1500" i="1" dirty="0"/>
              <a:t>, </a:t>
            </a:r>
            <a:r>
              <a:rPr lang="en-US" sz="1500" i="1" dirty="0" err="1"/>
              <a:t>Cyclachaena</a:t>
            </a:r>
            <a:r>
              <a:rPr lang="en-US" sz="1500" i="1" dirty="0"/>
              <a:t> </a:t>
            </a:r>
            <a:r>
              <a:rPr lang="en-US" sz="1500" i="1" dirty="0" err="1"/>
              <a:t>xanthiifolia</a:t>
            </a:r>
            <a:r>
              <a:rPr lang="ru-RU" sz="1500" i="1" dirty="0"/>
              <a:t>, </a:t>
            </a:r>
            <a:r>
              <a:rPr lang="en-US" sz="1500" i="1" dirty="0" err="1"/>
              <a:t>Hordeum</a:t>
            </a:r>
            <a:r>
              <a:rPr lang="en-US" sz="1500" i="1" dirty="0"/>
              <a:t> </a:t>
            </a:r>
            <a:r>
              <a:rPr lang="en-US" sz="1500" i="1" dirty="0" err="1"/>
              <a:t>jubatum</a:t>
            </a:r>
            <a:r>
              <a:rPr lang="ru-RU" sz="1500" i="1" dirty="0"/>
              <a:t>, </a:t>
            </a:r>
            <a:r>
              <a:rPr lang="en-US" sz="1500" i="1" dirty="0" err="1"/>
              <a:t>Heracleum</a:t>
            </a:r>
            <a:r>
              <a:rPr lang="en-US" sz="1500" i="1" dirty="0"/>
              <a:t> </a:t>
            </a:r>
            <a:r>
              <a:rPr lang="en-US" sz="1500" i="1" dirty="0" err="1"/>
              <a:t>sosnowskyi</a:t>
            </a:r>
            <a:r>
              <a:rPr lang="ru-RU" sz="1500" i="1" dirty="0" smtClean="0"/>
              <a:t>.</a:t>
            </a:r>
            <a:endParaRPr lang="en-US" sz="1500" dirty="0"/>
          </a:p>
          <a:p>
            <a:pPr marL="0" indent="0" algn="just">
              <a:lnSpc>
                <a:spcPts val="1500"/>
              </a:lnSpc>
              <a:buNone/>
            </a:pPr>
            <a:r>
              <a:rPr lang="ru-RU" sz="1500" dirty="0" smtClean="0"/>
              <a:t>4. Наряду </a:t>
            </a:r>
            <a:r>
              <a:rPr lang="ru-RU" sz="1500" dirty="0"/>
              <a:t>с включенными в исследования по проекту инвазивными видами растений, в Башкортостане выявлены отдельные очаги следующих карантинных сорных растений: горчак ползучий, подсолнечник сорно-полевой, повилика полевая. Эти виды распространяются в полевых культурах и могут в будущем стать обременительными сорняками сельскохозяйственных угодий, наносящими значительный ущерб посевам. Необходимо поставить под контроль существующие очаги инвазии. </a:t>
            </a:r>
          </a:p>
          <a:p>
            <a:pPr marL="0" indent="0" algn="just">
              <a:buNone/>
            </a:pPr>
            <a:endParaRPr lang="ru-RU" sz="1400" dirty="0"/>
          </a:p>
        </p:txBody>
      </p:sp>
      <p:pic>
        <p:nvPicPr>
          <p:cNvPr id="12290" name="Picture 2" descr="C:\Users\Арт\Desktop\heracleum_sibiricum_08_2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63" b="17264"/>
          <a:stretch/>
        </p:blipFill>
        <p:spPr bwMode="auto">
          <a:xfrm>
            <a:off x="179512" y="1215258"/>
            <a:ext cx="2654219" cy="422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445224"/>
            <a:ext cx="9144000" cy="1138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altLang="ru-RU" sz="1400" b="1" dirty="0">
                <a:solidFill>
                  <a:srgbClr val="1F497D"/>
                </a:solidFill>
                <a:latin typeface="Arial" charset="0"/>
              </a:rPr>
              <a:t>Практическая значимость: </a:t>
            </a:r>
            <a:r>
              <a:rPr lang="ru-RU" sz="1500" dirty="0" smtClean="0"/>
              <a:t>Полученные </a:t>
            </a:r>
            <a:r>
              <a:rPr lang="ru-RU" sz="1500" dirty="0"/>
              <a:t>данные могут быть использованы и используются Федеральной службой по надзору в сфере природопользования (</a:t>
            </a:r>
            <a:r>
              <a:rPr lang="ru-RU" sz="1500" dirty="0" err="1"/>
              <a:t>Росприроднадзором</a:t>
            </a:r>
            <a:r>
              <a:rPr lang="ru-RU" sz="1500" dirty="0"/>
              <a:t>), сотрудниками природоохранных организаций для контроля очагов инвазии опасных карантинных и вредоносных растений, и для мониторинга и прогноза состояния растительного покрова Республики Башкортостан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393848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631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Совершенствование технологии производства говядины на открытых площадках (</a:t>
            </a:r>
            <a:r>
              <a:rPr lang="ru-RU" sz="2000" b="1" dirty="0" err="1">
                <a:solidFill>
                  <a:srgbClr val="C00000"/>
                </a:solidFill>
              </a:rPr>
              <a:t>фидлотах</a:t>
            </a:r>
            <a:r>
              <a:rPr lang="ru-RU" sz="2000" b="1" dirty="0">
                <a:solidFill>
                  <a:srgbClr val="C00000"/>
                </a:solidFill>
              </a:rPr>
              <a:t>) круглогодичного </a:t>
            </a:r>
            <a:r>
              <a:rPr lang="ru-RU" sz="2000" b="1" dirty="0" smtClean="0">
                <a:solidFill>
                  <a:srgbClr val="C00000"/>
                </a:solidFill>
              </a:rPr>
              <a:t>действия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altLang="ru-RU" sz="2000" b="1" dirty="0">
                <a:solidFill>
                  <a:srgbClr val="C00000"/>
                </a:solidFill>
              </a:rPr>
              <a:t>Научный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руководитель: </a:t>
            </a:r>
            <a:r>
              <a:rPr lang="ru-RU" sz="2000" b="1" dirty="0" smtClean="0">
                <a:solidFill>
                  <a:srgbClr val="C00000"/>
                </a:solidFill>
              </a:rPr>
              <a:t>д.с.-х.н. </a:t>
            </a:r>
            <a:r>
              <a:rPr lang="ru-RU" sz="2000" b="1" dirty="0" err="1" smtClean="0">
                <a:solidFill>
                  <a:srgbClr val="C00000"/>
                </a:solidFill>
              </a:rPr>
              <a:t>Гизатуллин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Р.С.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632312" y="1268760"/>
            <a:ext cx="5511688" cy="352839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altLang="ru-RU" sz="1400" b="1" dirty="0">
                <a:solidFill>
                  <a:schemeClr val="tx2"/>
                </a:solidFill>
                <a:latin typeface="Arial" charset="0"/>
              </a:rPr>
              <a:t>Основные результаты НИР</a:t>
            </a:r>
            <a:r>
              <a:rPr lang="ru-RU" altLang="ru-RU" sz="1400" b="1" dirty="0" smtClean="0">
                <a:solidFill>
                  <a:schemeClr val="tx2"/>
                </a:solidFill>
                <a:latin typeface="Arial" charset="0"/>
              </a:rPr>
              <a:t>:</a:t>
            </a:r>
            <a:r>
              <a:rPr lang="ru-RU" sz="1400" dirty="0"/>
              <a:t> </a:t>
            </a:r>
            <a:r>
              <a:rPr lang="ru-RU" sz="1500" dirty="0" smtClean="0"/>
              <a:t>В</a:t>
            </a:r>
            <a:r>
              <a:rPr lang="ru-RU" sz="1500" dirty="0" smtClean="0">
                <a:ea typeface="Calibri"/>
                <a:cs typeface="Arial" pitchFamily="34" charset="0"/>
              </a:rPr>
              <a:t> </a:t>
            </a:r>
            <a:r>
              <a:rPr lang="ru-RU" sz="1500" dirty="0">
                <a:ea typeface="Calibri"/>
                <a:cs typeface="Arial" pitchFamily="34" charset="0"/>
              </a:rPr>
              <a:t>настоящее время в республике удельный вес мясных и помесных животных не так велик, мы рассматриваем возможность комплектования таких площадок </a:t>
            </a:r>
            <a:r>
              <a:rPr lang="ru-RU" sz="1500" dirty="0" err="1">
                <a:ea typeface="Calibri"/>
                <a:cs typeface="Arial" pitchFamily="34" charset="0"/>
              </a:rPr>
              <a:t>сверхремонтным</a:t>
            </a:r>
            <a:r>
              <a:rPr lang="ru-RU" sz="1500" dirty="0">
                <a:ea typeface="Calibri"/>
                <a:cs typeface="Arial" pitchFamily="34" charset="0"/>
              </a:rPr>
              <a:t> молодняком всех разводимых в регионе пород крупного рогатого скота.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1500" dirty="0">
                <a:ea typeface="Calibri"/>
                <a:cs typeface="Arial" pitchFamily="34" charset="0"/>
              </a:rPr>
              <a:t>Данная технология предусматривает комплектование площадок молодняком живой массой в зависимости от сезона года – 180-240 кг, при среднесуточных приростах на уровне 800-1000 г, продолжительностью откорма 200-240 дней до достижения съемной массы 480-500 кг с использованием ПКС с содержанием 40-60 % концентратов по питательности.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ru-RU" sz="1500" dirty="0">
                <a:ea typeface="Calibri"/>
                <a:cs typeface="Arial" pitchFamily="34" charset="0"/>
              </a:rPr>
              <a:t>При выращивании молодняка мясного скота до постановки на откорм наиболее эффективным является применение  трехкратного режимного подсоса, что обеспечивает хорошую сохранность поголовья и достижение отъемной живой массы на уровне не менее 180 кг. и сокращает затраты на 10-12 </a:t>
            </a:r>
            <a:r>
              <a:rPr lang="ru-RU" sz="1500" dirty="0" smtClean="0">
                <a:ea typeface="Calibri"/>
                <a:cs typeface="Arial" pitchFamily="34" charset="0"/>
              </a:rPr>
              <a:t>%.</a:t>
            </a:r>
            <a:endParaRPr lang="ru-RU" sz="1500" dirty="0">
              <a:ea typeface="Calibri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984" y="5109853"/>
            <a:ext cx="892899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dirty="0">
                <a:solidFill>
                  <a:srgbClr val="1F497D"/>
                </a:solidFill>
                <a:latin typeface="Arial" charset="0"/>
              </a:rPr>
              <a:t>Практическая значимость: </a:t>
            </a:r>
            <a:r>
              <a:rPr lang="ru-RU" sz="1500" dirty="0" smtClean="0">
                <a:solidFill>
                  <a:prstClr val="black"/>
                </a:solidFill>
              </a:rPr>
              <a:t>Полученные </a:t>
            </a:r>
            <a:r>
              <a:rPr lang="ru-RU" sz="1500" dirty="0">
                <a:solidFill>
                  <a:prstClr val="black"/>
                </a:solidFill>
              </a:rPr>
              <a:t>результаты и анализ состояния отрасли внедрены в производство и используются в практической деятельности хозяйствами, специализирующимися на производстве говядины с выращиванием молодняка крупного рогатого скота на открытых откормочных площадках (</a:t>
            </a:r>
            <a:r>
              <a:rPr lang="ru-RU" sz="1500" dirty="0" err="1">
                <a:solidFill>
                  <a:prstClr val="black"/>
                </a:solidFill>
              </a:rPr>
              <a:t>фидлотах</a:t>
            </a:r>
            <a:r>
              <a:rPr lang="ru-RU" sz="1500" dirty="0">
                <a:solidFill>
                  <a:prstClr val="black"/>
                </a:solidFill>
              </a:rPr>
              <a:t>) ООО «Сава-Агро-</a:t>
            </a:r>
            <a:r>
              <a:rPr lang="ru-RU" sz="1500" dirty="0" err="1">
                <a:solidFill>
                  <a:prstClr val="black"/>
                </a:solidFill>
              </a:rPr>
              <a:t>Усень</a:t>
            </a:r>
            <a:r>
              <a:rPr lang="ru-RU" sz="1500" dirty="0">
                <a:solidFill>
                  <a:prstClr val="black"/>
                </a:solidFill>
              </a:rPr>
              <a:t>», ООО «Сава-Агро-</a:t>
            </a:r>
            <a:r>
              <a:rPr lang="ru-RU" sz="1500" dirty="0" err="1">
                <a:solidFill>
                  <a:prstClr val="black"/>
                </a:solidFill>
              </a:rPr>
              <a:t>Япрык</a:t>
            </a:r>
            <a:r>
              <a:rPr lang="ru-RU" sz="1500" dirty="0">
                <a:solidFill>
                  <a:prstClr val="black"/>
                </a:solidFill>
              </a:rPr>
              <a:t>», ООО Агропредприятие имени Калинина. </a:t>
            </a:r>
          </a:p>
        </p:txBody>
      </p:sp>
      <p:pic>
        <p:nvPicPr>
          <p:cNvPr id="13314" name="Picture 2" descr="C:\Users\Арт\Desktop\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7" r="16298"/>
          <a:stretch/>
        </p:blipFill>
        <p:spPr bwMode="auto">
          <a:xfrm>
            <a:off x="111984" y="1412775"/>
            <a:ext cx="3379895" cy="353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1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629129"/>
              </p:ext>
            </p:extLst>
          </p:nvPr>
        </p:nvGraphicFramePr>
        <p:xfrm>
          <a:off x="359569" y="1772816"/>
          <a:ext cx="8424862" cy="449281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904656"/>
                <a:gridCol w="2520206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rgbClr val="002060"/>
                          </a:solidFill>
                        </a:rPr>
                        <a:t>Мероприятия</a:t>
                      </a:r>
                      <a:endParaRPr lang="ru-RU" sz="2600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2600" b="1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456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srgbClr val="000066"/>
                          </a:solidFill>
                        </a:rPr>
                        <a:t>Доклады на конференциях: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cap="none" spc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14</a:t>
                      </a:r>
                      <a:endParaRPr lang="ru-RU" sz="2600" b="1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456512">
                <a:tc>
                  <a:txBody>
                    <a:bodyPr/>
                    <a:lstStyle/>
                    <a:p>
                      <a:pPr marL="0" marR="0" indent="1076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solidFill>
                            <a:srgbClr val="000066"/>
                          </a:solidFill>
                        </a:rPr>
                        <a:t>в т.ч. на  международных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13</a:t>
                      </a:r>
                      <a:endParaRPr lang="ru-RU" sz="2600" b="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456512">
                <a:tc>
                  <a:txBody>
                    <a:bodyPr/>
                    <a:lstStyle/>
                    <a:p>
                      <a:pPr marL="0" marR="0" indent="1076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solidFill>
                            <a:srgbClr val="000066"/>
                          </a:solidFill>
                        </a:rPr>
                        <a:t>всероссийских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1</a:t>
                      </a:r>
                      <a:endParaRPr lang="ru-RU" sz="2600" b="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533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srgbClr val="000066"/>
                          </a:solidFill>
                        </a:rPr>
                        <a:t>Издано трудов: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12</a:t>
                      </a:r>
                      <a:endParaRPr lang="ru-RU" sz="2600" b="1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545667">
                <a:tc>
                  <a:txBody>
                    <a:bodyPr/>
                    <a:lstStyle/>
                    <a:p>
                      <a:pPr marL="0" marR="0" indent="1076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solidFill>
                            <a:srgbClr val="000066"/>
                          </a:solidFill>
                        </a:rPr>
                        <a:t>в т.ч. книги и монографии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7</a:t>
                      </a:r>
                      <a:endParaRPr lang="ru-RU" sz="2600" b="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243844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</a:t>
                      </a:r>
                      <a:r>
                        <a:rPr lang="ru-RU" sz="2600" kern="1200" dirty="0" smtClean="0">
                          <a:solidFill>
                            <a:srgbClr val="000066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рекомендации производству</a:t>
                      </a:r>
                      <a:endParaRPr lang="ru-RU" sz="2600" kern="1200" dirty="0">
                        <a:solidFill>
                          <a:srgbClr val="0000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kern="120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600" b="0" kern="120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4" marB="45724"/>
                </a:tc>
              </a:tr>
              <a:tr h="2438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dirty="0" smtClean="0">
                          <a:solidFill>
                            <a:srgbClr val="000066"/>
                          </a:solidFill>
                        </a:rPr>
                        <a:t>статьи</a:t>
                      </a:r>
                      <a:r>
                        <a:rPr lang="ru-RU" sz="2600" dirty="0" smtClean="0">
                          <a:solidFill>
                            <a:srgbClr val="000066"/>
                          </a:solidFill>
                        </a:rPr>
                        <a:t>: в зарубежных изданиях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19</a:t>
                      </a:r>
                      <a:endParaRPr lang="ru-RU" sz="2600" b="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  <a:tr h="456512">
                <a:tc>
                  <a:txBody>
                    <a:bodyPr/>
                    <a:lstStyle/>
                    <a:p>
                      <a:pPr marL="0" marR="0" indent="1076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solidFill>
                            <a:srgbClr val="000066"/>
                          </a:solidFill>
                        </a:rPr>
                        <a:t>в центральных изданиях</a:t>
                      </a:r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cap="none" spc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</a:rPr>
                        <a:t>61</a:t>
                      </a:r>
                      <a:endParaRPr lang="ru-RU" sz="2600" b="0" cap="none" spc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 marL="91439" marR="91439" marT="45724" marB="45724"/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0" y="404664"/>
            <a:ext cx="9144000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600" b="1" dirty="0">
                <a:solidFill>
                  <a:srgbClr val="C00000"/>
                </a:solidFill>
                <a:effectLst/>
              </a:rPr>
              <a:t>Публикации, изобретательская деятельность, участие в конференциях членов отделений АН РБ </a:t>
            </a:r>
            <a:endParaRPr lang="ru-RU" sz="2600" b="1" dirty="0" smtClean="0">
              <a:solidFill>
                <a:srgbClr val="C00000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ru-RU" sz="2600" b="1" dirty="0" smtClean="0">
                <a:solidFill>
                  <a:srgbClr val="C00000"/>
                </a:solidFill>
                <a:effectLst/>
              </a:rPr>
              <a:t>в </a:t>
            </a:r>
            <a:r>
              <a:rPr lang="ru-RU" sz="2600" b="1" dirty="0">
                <a:solidFill>
                  <a:srgbClr val="C00000"/>
                </a:solidFill>
                <a:effectLst/>
              </a:rPr>
              <a:t>2017 году</a:t>
            </a:r>
          </a:p>
        </p:txBody>
      </p:sp>
    </p:spTree>
    <p:extLst>
      <p:ext uri="{BB962C8B-B14F-4D97-AF65-F5344CB8AC3E}">
        <p14:creationId xmlns:p14="http://schemas.microsoft.com/office/powerpoint/2010/main" val="408769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98072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Разработка технологии использования природных цеолитов для повышения плодородия почв и урожайности сельскохозяйственных </a:t>
            </a:r>
            <a:r>
              <a:rPr lang="ru-RU" sz="2000" b="1" dirty="0" smtClean="0">
                <a:solidFill>
                  <a:srgbClr val="C00000"/>
                </a:solidFill>
              </a:rPr>
              <a:t>культур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altLang="ru-RU" sz="2000" b="1" dirty="0">
                <a:solidFill>
                  <a:srgbClr val="C00000"/>
                </a:solidFill>
              </a:rPr>
              <a:t>Научный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руководитель</a:t>
            </a:r>
            <a:r>
              <a:rPr lang="ru-RU" sz="2000" b="1" dirty="0" smtClean="0">
                <a:solidFill>
                  <a:srgbClr val="C00000"/>
                </a:solidFill>
              </a:rPr>
              <a:t>: академик АН РБ </a:t>
            </a:r>
            <a:r>
              <a:rPr lang="ru-RU" sz="2000" b="1" dirty="0" err="1" smtClean="0">
                <a:solidFill>
                  <a:srgbClr val="C00000"/>
                </a:solidFill>
              </a:rPr>
              <a:t>Суюндуков</a:t>
            </a:r>
            <a:r>
              <a:rPr lang="ru-RU" sz="2000" b="1" dirty="0" smtClean="0">
                <a:solidFill>
                  <a:srgbClr val="C00000"/>
                </a:solidFill>
              </a:rPr>
              <a:t> Я.Т.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4653136"/>
            <a:ext cx="8496944" cy="1899592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altLang="ru-RU" sz="1400" b="1" dirty="0">
                <a:solidFill>
                  <a:schemeClr val="tx2"/>
                </a:solidFill>
                <a:latin typeface="Arial" charset="0"/>
              </a:rPr>
              <a:t>Практическая значимость: </a:t>
            </a:r>
            <a:r>
              <a:rPr lang="ru-RU" sz="1400" dirty="0" smtClean="0"/>
              <a:t>1</a:t>
            </a:r>
            <a:r>
              <a:rPr lang="ru-RU" sz="1400" dirty="0"/>
              <a:t>. Анализ структуры урожая показал, что на делянках с внесением чистого природного цеолита и цеолита с </a:t>
            </a:r>
            <a:r>
              <a:rPr lang="ru-RU" sz="1400" dirty="0" err="1"/>
              <a:t>аммофоской</a:t>
            </a:r>
            <a:r>
              <a:rPr lang="ru-RU" sz="1400" dirty="0"/>
              <a:t> получены более крупные колосья, число зерен одного колоса на 2-3 шт. было больше, чем на делянке без цеолита. Масса 1000 зерен составила 25,5-25,6 г, что на 1,4-1,5 г больше по сравнению с делянкой без внесения цеолита.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400" dirty="0"/>
              <a:t>2. Урожайность яровой пшеницы на делянке без цеолита составила 15,3 ц/га. При внесении цеолита 25 т/га она составила 18,1 ц/га, что выше по сравнению с делянкой без внесения цеолита на 2,8 ц/га. На делянке с совместным внесением цеолита в дозе 25 т/га и </a:t>
            </a:r>
            <a:r>
              <a:rPr lang="ru-RU" sz="1400" dirty="0" err="1"/>
              <a:t>аммофоски</a:t>
            </a:r>
            <a:r>
              <a:rPr lang="ru-RU" sz="1400" dirty="0"/>
              <a:t> в дозе </a:t>
            </a:r>
            <a:r>
              <a:rPr lang="en-US" sz="1400" dirty="0"/>
              <a:t>N</a:t>
            </a:r>
            <a:r>
              <a:rPr lang="ru-RU" sz="1400" dirty="0"/>
              <a:t>30</a:t>
            </a:r>
            <a:r>
              <a:rPr lang="en-US" sz="1400" dirty="0"/>
              <a:t>P</a:t>
            </a:r>
            <a:r>
              <a:rPr lang="ru-RU" sz="1400" dirty="0"/>
              <a:t>30</a:t>
            </a:r>
            <a:r>
              <a:rPr lang="en-US" sz="1400" dirty="0"/>
              <a:t>K</a:t>
            </a:r>
            <a:r>
              <a:rPr lang="ru-RU" sz="1400" dirty="0"/>
              <a:t>30 урожайность составила 19,5 ц/га, что выше на 4,2 ц/га.</a:t>
            </a:r>
          </a:p>
          <a:p>
            <a:pPr algn="just">
              <a:lnSpc>
                <a:spcPct val="80000"/>
              </a:lnSpc>
            </a:pPr>
            <a:r>
              <a:rPr lang="ru-RU" sz="1400" dirty="0"/>
              <a:t> </a:t>
            </a:r>
          </a:p>
          <a:p>
            <a:pPr algn="just"/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59832" y="980728"/>
            <a:ext cx="5832648" cy="3600400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buNone/>
            </a:pPr>
            <a:r>
              <a:rPr lang="ru-RU" altLang="ru-RU" sz="5600" b="1" dirty="0">
                <a:solidFill>
                  <a:schemeClr val="tx2"/>
                </a:solidFill>
                <a:latin typeface="Arial" charset="0"/>
              </a:rPr>
              <a:t>Основные результаты НИР:</a:t>
            </a:r>
            <a:r>
              <a:rPr lang="ru-RU" sz="5600" dirty="0"/>
              <a:t> </a:t>
            </a:r>
            <a:r>
              <a:rPr lang="ru-RU" sz="5600" dirty="0" smtClean="0"/>
              <a:t>Природные </a:t>
            </a:r>
            <a:r>
              <a:rPr lang="ru-RU" sz="5600" dirty="0"/>
              <a:t>цеолиты </a:t>
            </a:r>
            <a:r>
              <a:rPr lang="ru-RU" sz="5600" dirty="0" err="1"/>
              <a:t>Тузбекского</a:t>
            </a:r>
            <a:r>
              <a:rPr lang="ru-RU" sz="5600" dirty="0"/>
              <a:t> месторождения обладают высоким адсорбционным потенциалом по отношению к подвижным формам тяжелых металлов: кадмию, свинцу, цинку, меди и железу, что подтверждается снижением их содержания в почве. Снижение подвижности металлов уменьшает включение их в трофические цепи в системе почва-растение. Степень снижения поступления токсичных элементов в зерно зависит от дозы цеолита. Минимальное содержание ТМ отмечается при внесении цеолита в дозе 30 т/га. В связи с этим природные цеолиты </a:t>
            </a:r>
            <a:r>
              <a:rPr lang="ru-RU" sz="5600" dirty="0" err="1"/>
              <a:t>Тузбекского</a:t>
            </a:r>
            <a:r>
              <a:rPr lang="ru-RU" sz="5600" dirty="0"/>
              <a:t> месторождения можно рекомендовать как средство для использования с целью получения более доброкачественной продукции в условиях естественного фонового и </a:t>
            </a:r>
            <a:r>
              <a:rPr lang="ru-RU" sz="5600" dirty="0" err="1"/>
              <a:t>техногенно</a:t>
            </a:r>
            <a:r>
              <a:rPr lang="ru-RU" sz="5600" dirty="0"/>
              <a:t>-повышенного загрязнения почв Зауралья тяжелыми металлами. </a:t>
            </a:r>
          </a:p>
          <a:p>
            <a:pPr marL="0" lvl="0" indent="0" algn="just">
              <a:buNone/>
            </a:pPr>
            <a:r>
              <a:rPr lang="ru-RU" sz="5600" dirty="0"/>
              <a:t>Цеолиты способствовали оптимизации фотосинтетической деятельности, водопотребления растений, структуры урожая, значительному увеличению накопления надземной и подземной массы сельскохозяйственных культур. В итоге урожайность зерновых культур увеличилась в среднем на 4,4÷8,1 ц/га, зернобобовых – на 2,8÷6,6 ц/га, сена викоовсяной смеси - на 2,7÷11,3 ц/га. Эффективность цеолита наиболее высока при внесении его совместно с навозом. </a:t>
            </a:r>
          </a:p>
          <a:p>
            <a:endParaRPr lang="ru-RU" dirty="0"/>
          </a:p>
        </p:txBody>
      </p:sp>
      <p:pic>
        <p:nvPicPr>
          <p:cNvPr id="14338" name="Picture 2" descr="C:\Users\Арт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56" y="1340768"/>
            <a:ext cx="285031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97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76738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Разработка ресурсосберегающей технологии </a:t>
            </a:r>
            <a:r>
              <a:rPr lang="ru-RU" sz="2000" b="1" dirty="0" err="1">
                <a:solidFill>
                  <a:srgbClr val="C00000"/>
                </a:solidFill>
              </a:rPr>
              <a:t>Strip-till</a:t>
            </a:r>
            <a:r>
              <a:rPr lang="ru-RU" sz="2000" b="1" dirty="0">
                <a:solidFill>
                  <a:srgbClr val="C00000"/>
                </a:solidFill>
              </a:rPr>
              <a:t>, почвообрабатывающего орудия для возделывания подсолнечника и кукурузы в условиях </a:t>
            </a:r>
            <a:r>
              <a:rPr lang="ru-RU" sz="2000" b="1" dirty="0" smtClean="0">
                <a:solidFill>
                  <a:srgbClr val="C00000"/>
                </a:solidFill>
              </a:rPr>
              <a:t>РБ.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altLang="ru-RU" sz="2000" b="1" dirty="0">
                <a:solidFill>
                  <a:srgbClr val="C00000"/>
                </a:solidFill>
              </a:rPr>
              <a:t>Научный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руководитель:</a:t>
            </a:r>
            <a:r>
              <a:rPr lang="ru-RU" sz="2000" b="1" dirty="0" smtClean="0">
                <a:solidFill>
                  <a:srgbClr val="C00000"/>
                </a:solidFill>
              </a:rPr>
              <a:t> академик АН РБ Сафин Х.М.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sz="half" idx="1"/>
          </p:nvPr>
        </p:nvSpPr>
        <p:spPr>
          <a:xfrm>
            <a:off x="4601431" y="1556792"/>
            <a:ext cx="4382811" cy="26528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altLang="ru-RU" sz="5600" b="1" dirty="0">
                <a:solidFill>
                  <a:schemeClr val="tx2"/>
                </a:solidFill>
                <a:latin typeface="Arial" charset="0"/>
              </a:rPr>
              <a:t>Основные результаты НИР: </a:t>
            </a:r>
            <a:endParaRPr lang="ru-RU" altLang="ru-RU" sz="5600" b="1" dirty="0" smtClean="0">
              <a:solidFill>
                <a:schemeClr val="tx2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ru-RU" sz="5600" dirty="0" smtClean="0"/>
              <a:t>1. Применение </a:t>
            </a:r>
            <a:r>
              <a:rPr lang="en-US" sz="5600" dirty="0" smtClean="0"/>
              <a:t>Strip</a:t>
            </a:r>
            <a:r>
              <a:rPr lang="ru-RU" sz="5600" dirty="0" smtClean="0"/>
              <a:t>-</a:t>
            </a:r>
            <a:r>
              <a:rPr lang="en-US" sz="5600" dirty="0" smtClean="0"/>
              <a:t>till</a:t>
            </a:r>
            <a:r>
              <a:rPr lang="ru-RU" sz="5600" dirty="0" smtClean="0"/>
              <a:t> технологии позволило увеличить урожайность подсолнечника и кукурузы на 20-30% (подсолнечника на зерно: от 12-15 до 17-20 ц/га; кукурузы на силос: от 450-500 до 550-600 ц/га), снижение себестоимости производства на 15-20%.</a:t>
            </a:r>
          </a:p>
          <a:p>
            <a:pPr marL="0" indent="0">
              <a:buNone/>
            </a:pPr>
            <a:r>
              <a:rPr lang="ru-RU" sz="5600" dirty="0" smtClean="0"/>
              <a:t>2. Разработаны рабочие секции культиваторов для полосовой обработки почвы с </a:t>
            </a:r>
            <a:r>
              <a:rPr lang="ru-RU" sz="5600" dirty="0" err="1" smtClean="0"/>
              <a:t>разноуровневым</a:t>
            </a:r>
            <a:r>
              <a:rPr lang="ru-RU" sz="5600" dirty="0" smtClean="0"/>
              <a:t> внесением удобрений. Установлено, что требуемые параметры полос и профиля борозды можно добиться при установке </a:t>
            </a:r>
            <a:r>
              <a:rPr lang="ru-RU" sz="5600" dirty="0" err="1" smtClean="0"/>
              <a:t>рыхлительных</a:t>
            </a:r>
            <a:r>
              <a:rPr lang="ru-RU" sz="5600" dirty="0" smtClean="0"/>
              <a:t> лап (</a:t>
            </a:r>
            <a:r>
              <a:rPr lang="ru-RU" sz="5600" dirty="0" err="1" smtClean="0"/>
              <a:t>щелерезов</a:t>
            </a:r>
            <a:r>
              <a:rPr lang="ru-RU" sz="5600" dirty="0" smtClean="0"/>
              <a:t>) для внесения удобрений нижнего яруса на глубину 20-25 см, ножей для внесения удобрений верхнего яруса – на глубину 5-10 см.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8621" y="4395787"/>
            <a:ext cx="8765621" cy="1992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1400" b="1" dirty="0">
                <a:solidFill>
                  <a:srgbClr val="1F497D"/>
                </a:solidFill>
                <a:latin typeface="Arial" charset="0"/>
              </a:rPr>
              <a:t>Практическая значимость: </a:t>
            </a:r>
            <a:r>
              <a:rPr lang="ru-RU" sz="1400" dirty="0" smtClean="0">
                <a:solidFill>
                  <a:prstClr val="black"/>
                </a:solidFill>
              </a:rPr>
              <a:t>Результаты </a:t>
            </a:r>
            <a:r>
              <a:rPr lang="ru-RU" sz="1400" dirty="0">
                <a:solidFill>
                  <a:prstClr val="black"/>
                </a:solidFill>
              </a:rPr>
              <a:t>апробированы в производственных условиях СПК «Красная Башкирия» </a:t>
            </a:r>
            <a:r>
              <a:rPr lang="ru-RU" sz="1400" dirty="0" err="1">
                <a:solidFill>
                  <a:prstClr val="black"/>
                </a:solidFill>
              </a:rPr>
              <a:t>Абзелиловского</a:t>
            </a:r>
            <a:r>
              <a:rPr lang="ru-RU" sz="1400" dirty="0">
                <a:solidFill>
                  <a:prstClr val="black"/>
                </a:solidFill>
              </a:rPr>
              <a:t> и ГУСП «</a:t>
            </a:r>
            <a:r>
              <a:rPr lang="ru-RU" sz="1400" dirty="0" err="1">
                <a:solidFill>
                  <a:prstClr val="black"/>
                </a:solidFill>
              </a:rPr>
              <a:t>Тавакан</a:t>
            </a:r>
            <a:r>
              <a:rPr lang="ru-RU" sz="1400" dirty="0">
                <a:solidFill>
                  <a:prstClr val="black"/>
                </a:solidFill>
              </a:rPr>
              <a:t>» </a:t>
            </a:r>
            <a:r>
              <a:rPr lang="ru-RU" sz="1400" dirty="0" err="1">
                <a:solidFill>
                  <a:prstClr val="black"/>
                </a:solidFill>
              </a:rPr>
              <a:t>Кугарчинского</a:t>
            </a:r>
            <a:r>
              <a:rPr lang="ru-RU" sz="1400" dirty="0">
                <a:solidFill>
                  <a:prstClr val="black"/>
                </a:solidFill>
              </a:rPr>
              <a:t> района. </a:t>
            </a:r>
          </a:p>
          <a:p>
            <a:pPr algn="just">
              <a:lnSpc>
                <a:spcPct val="80000"/>
              </a:lnSpc>
            </a:pPr>
            <a:r>
              <a:rPr lang="ru-RU" sz="1400" dirty="0" smtClean="0">
                <a:solidFill>
                  <a:prstClr val="black"/>
                </a:solidFill>
              </a:rPr>
              <a:t>Разработана </a:t>
            </a:r>
            <a:r>
              <a:rPr lang="ru-RU" sz="1400" dirty="0">
                <a:solidFill>
                  <a:prstClr val="black"/>
                </a:solidFill>
              </a:rPr>
              <a:t>адаптированная для условий РБ технология полосового земледелия - </a:t>
            </a:r>
            <a:r>
              <a:rPr lang="en-US" sz="1400" dirty="0">
                <a:solidFill>
                  <a:prstClr val="black"/>
                </a:solidFill>
              </a:rPr>
              <a:t>Strip</a:t>
            </a:r>
            <a:r>
              <a:rPr lang="ru-RU" sz="1400" dirty="0">
                <a:solidFill>
                  <a:prstClr val="black"/>
                </a:solidFill>
              </a:rPr>
              <a:t>-</a:t>
            </a:r>
            <a:r>
              <a:rPr lang="en-US" sz="1400" dirty="0">
                <a:solidFill>
                  <a:prstClr val="black"/>
                </a:solidFill>
              </a:rPr>
              <a:t>till</a:t>
            </a:r>
            <a:r>
              <a:rPr lang="ru-RU" sz="1400" dirty="0">
                <a:solidFill>
                  <a:prstClr val="black"/>
                </a:solidFill>
              </a:rPr>
              <a:t>. Создан экспериментальный образец культиватора для обработки почвы под пропашные культуры по </a:t>
            </a:r>
            <a:r>
              <a:rPr lang="en-US" sz="1400" dirty="0">
                <a:solidFill>
                  <a:prstClr val="black"/>
                </a:solidFill>
              </a:rPr>
              <a:t>Strip</a:t>
            </a:r>
            <a:r>
              <a:rPr lang="ru-RU" sz="1400" dirty="0">
                <a:solidFill>
                  <a:prstClr val="black"/>
                </a:solidFill>
              </a:rPr>
              <a:t>-</a:t>
            </a:r>
            <a:r>
              <a:rPr lang="en-US" sz="1400" dirty="0">
                <a:solidFill>
                  <a:prstClr val="black"/>
                </a:solidFill>
              </a:rPr>
              <a:t>till</a:t>
            </a:r>
            <a:r>
              <a:rPr lang="ru-RU" sz="1400" dirty="0">
                <a:solidFill>
                  <a:prstClr val="black"/>
                </a:solidFill>
              </a:rPr>
              <a:t>-технологии в условиях республики, с помощью которого возможно проводить полосовую подготовку обработку почвы, а также получен патент на него. Разработанная технология позволяет помимо снижения материальных затрат, эффективно бороться с водной и ветровой эрозией. Почвенно-климатические условия Башкортостана диктуют необходимость внедрения </a:t>
            </a:r>
            <a:r>
              <a:rPr lang="ru-RU" sz="1400" dirty="0" err="1">
                <a:solidFill>
                  <a:prstClr val="black"/>
                </a:solidFill>
              </a:rPr>
              <a:t>Strip</a:t>
            </a:r>
            <a:r>
              <a:rPr lang="ru-RU" sz="1400" dirty="0">
                <a:solidFill>
                  <a:prstClr val="black"/>
                </a:solidFill>
              </a:rPr>
              <a:t>-</a:t>
            </a:r>
            <a:r>
              <a:rPr lang="ru-RU" sz="1400" dirty="0" err="1">
                <a:solidFill>
                  <a:prstClr val="black"/>
                </a:solidFill>
              </a:rPr>
              <a:t>till</a:t>
            </a:r>
            <a:r>
              <a:rPr lang="ru-RU" sz="1400" dirty="0">
                <a:solidFill>
                  <a:prstClr val="black"/>
                </a:solidFill>
              </a:rPr>
              <a:t>-технологии. Прежде всего, актуальность технологии продиктована резкими изменениями погодных условий, дефицитом почвенной влаги в критические для культур периоды, коротким вегетационным периодом, нехваткой рабочей силы для проведения всех видов обработок почвы при классической технологии, неудовлетворительным экономическим положением хозяйств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5362" name="Picture 2" descr="E:\Документы\АН РБ\ПННИ 2017\Документы\Рекомендации (Академия наук РБ)\Strip-till\Фото-для обложки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" r="-1"/>
          <a:stretch/>
        </p:blipFill>
        <p:spPr bwMode="auto">
          <a:xfrm>
            <a:off x="218621" y="1407569"/>
            <a:ext cx="4209363" cy="288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81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17491"/>
            <a:ext cx="8964488" cy="92211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Рабочая секция для полосовой обработки почвы 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с </a:t>
            </a:r>
            <a:r>
              <a:rPr lang="ru-RU" sz="2000" dirty="0" err="1">
                <a:solidFill>
                  <a:srgbClr val="002060"/>
                </a:solidFill>
              </a:rPr>
              <a:t>разноуровневым</a:t>
            </a:r>
            <a:r>
              <a:rPr lang="ru-RU" sz="2000" dirty="0">
                <a:solidFill>
                  <a:srgbClr val="002060"/>
                </a:solidFill>
              </a:rPr>
              <a:t> внесением удобрений</a:t>
            </a:r>
          </a:p>
        </p:txBody>
      </p:sp>
      <p:pic>
        <p:nvPicPr>
          <p:cNvPr id="4" name="Рисунок 3" descr="C:\Users\Пользователь\Desktop\Чертижи\аминов схем для ргр - копия 3.jpg"/>
          <p:cNvPicPr/>
          <p:nvPr/>
        </p:nvPicPr>
        <p:blipFill>
          <a:blip r:embed="rId2" cstate="print"/>
          <a:srcRect b="48905"/>
          <a:stretch>
            <a:fillRect/>
          </a:stretch>
        </p:blipFill>
        <p:spPr bwMode="auto">
          <a:xfrm>
            <a:off x="395536" y="1772816"/>
            <a:ext cx="4320480" cy="251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Чертижи\аминов схем для ргр - копия 3.jpg"/>
          <p:cNvPicPr/>
          <p:nvPr/>
        </p:nvPicPr>
        <p:blipFill>
          <a:blip r:embed="rId2" cstate="print"/>
          <a:srcRect t="63043" b="12782"/>
          <a:stretch>
            <a:fillRect/>
          </a:stretch>
        </p:blipFill>
        <p:spPr bwMode="auto">
          <a:xfrm>
            <a:off x="395536" y="4304025"/>
            <a:ext cx="49149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58290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Рисунок </a:t>
            </a:r>
            <a:r>
              <a:rPr lang="ru-RU" dirty="0" smtClean="0">
                <a:solidFill>
                  <a:prstClr val="black"/>
                </a:solidFill>
              </a:rPr>
              <a:t>1 </a:t>
            </a:r>
            <a:r>
              <a:rPr lang="ru-RU" dirty="0">
                <a:solidFill>
                  <a:prstClr val="black"/>
                </a:solidFill>
              </a:rPr>
              <a:t>- Рабочая секция для полосовой обработки почвы с </a:t>
            </a:r>
            <a:r>
              <a:rPr lang="ru-RU" dirty="0" err="1">
                <a:solidFill>
                  <a:prstClr val="black"/>
                </a:solidFill>
              </a:rPr>
              <a:t>разноуровневым</a:t>
            </a:r>
            <a:r>
              <a:rPr lang="ru-RU" dirty="0">
                <a:solidFill>
                  <a:prstClr val="black"/>
                </a:solidFill>
              </a:rPr>
              <a:t> внесением удобрений</a:t>
            </a: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0377" y="1556792"/>
            <a:ext cx="3152358" cy="159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670377" y="3149377"/>
            <a:ext cx="3131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Рисунок </a:t>
            </a:r>
            <a:r>
              <a:rPr lang="ru-RU" dirty="0" smtClean="0">
                <a:solidFill>
                  <a:prstClr val="black"/>
                </a:solidFill>
              </a:rPr>
              <a:t>2 </a:t>
            </a:r>
            <a:r>
              <a:rPr lang="ru-RU" dirty="0">
                <a:solidFill>
                  <a:prstClr val="black"/>
                </a:solidFill>
              </a:rPr>
              <a:t>- Рабочий орган для </a:t>
            </a:r>
            <a:r>
              <a:rPr lang="ru-RU" dirty="0" err="1">
                <a:solidFill>
                  <a:prstClr val="black"/>
                </a:solidFill>
              </a:rPr>
              <a:t>разноуровневого</a:t>
            </a:r>
            <a:r>
              <a:rPr lang="ru-RU" dirty="0">
                <a:solidFill>
                  <a:prstClr val="black"/>
                </a:solidFill>
              </a:rPr>
              <a:t> внесения удобрений</a:t>
            </a:r>
          </a:p>
        </p:txBody>
      </p:sp>
      <p:pic>
        <p:nvPicPr>
          <p:cNvPr id="2050" name="Picture 2" descr="C:\Users\msg\Downloads\11 001 (2)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10" y="4858015"/>
            <a:ext cx="1459111" cy="202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g\Downloads\1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7" y="4787995"/>
            <a:ext cx="1472302" cy="204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436095" y="4141664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Защита интеллектуальной собственности - патенты за 2017 г.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0"/>
            <a:ext cx="8964488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Оборудование для </a:t>
            </a:r>
            <a:r>
              <a:rPr lang="en-US" sz="2800" b="1" dirty="0" smtClean="0">
                <a:solidFill>
                  <a:srgbClr val="C00000"/>
                </a:solidFill>
                <a:latin typeface="+mn-lt"/>
              </a:rPr>
              <a:t>Strip-till-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технологии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(</a:t>
            </a:r>
            <a:r>
              <a:rPr lang="ru-RU" sz="2000" b="1" dirty="0" err="1" smtClean="0">
                <a:solidFill>
                  <a:srgbClr val="C00000"/>
                </a:solidFill>
                <a:latin typeface="+mn-lt"/>
              </a:rPr>
              <a:t>Мударисов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С.Г., Башкирский ГАУ)</a:t>
            </a:r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 </a:t>
            </a:r>
            <a:endParaRPr lang="ru-RU" sz="2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7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E:\Новая папка\bluetooth\20170815_1112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27587" r="14447" b="20314"/>
          <a:stretch/>
        </p:blipFill>
        <p:spPr bwMode="auto">
          <a:xfrm>
            <a:off x="4397733" y="4437112"/>
            <a:ext cx="4395603" cy="204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E:\Новая папка\bluetooth\20170815_1432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1"/>
          <a:stretch/>
        </p:blipFill>
        <p:spPr bwMode="auto">
          <a:xfrm flipH="1">
            <a:off x="48359" y="3933057"/>
            <a:ext cx="4173819" cy="273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51" y="1297"/>
            <a:ext cx="8712968" cy="126990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n-lt"/>
              </a:rPr>
              <a:t>Всероссийский научно-практический семинар </a:t>
            </a:r>
            <a:r>
              <a:rPr lang="en-US" sz="28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CROP TOUR 2017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» совместно с учеными США, Дании</a:t>
            </a:r>
            <a:br>
              <a:rPr lang="ru-RU" sz="2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Август 2017 г., </a:t>
            </a:r>
            <a:r>
              <a:rPr lang="ru-RU" sz="2800" b="1" dirty="0" err="1" smtClean="0">
                <a:solidFill>
                  <a:srgbClr val="C00000"/>
                </a:solidFill>
                <a:latin typeface="+mn-lt"/>
              </a:rPr>
              <a:t>Абзелиловский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район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2293" name="Picture 5" descr="E:\Новая папка\bluetooth\20170815_1435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4"/>
          <a:stretch/>
        </p:blipFill>
        <p:spPr bwMode="auto">
          <a:xfrm>
            <a:off x="4414079" y="1271198"/>
            <a:ext cx="4497578" cy="295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E:\Новая папка\bluetooth\20170815_112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25" y="1271198"/>
            <a:ext cx="3964106" cy="222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6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C00000"/>
                </a:solidFill>
                <a:effectLst/>
              </a:rPr>
              <a:t>Подготовленные рекомендации производству за 2017 год</a:t>
            </a:r>
            <a:endParaRPr lang="ru-RU" sz="3200" b="1" dirty="0">
              <a:solidFill>
                <a:srgbClr val="C0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6"/>
          <a:stretch/>
        </p:blipFill>
        <p:spPr>
          <a:xfrm>
            <a:off x="6660232" y="1124745"/>
            <a:ext cx="2364576" cy="32276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/>
          <a:stretch/>
        </p:blipFill>
        <p:spPr>
          <a:xfrm>
            <a:off x="4067944" y="1137423"/>
            <a:ext cx="2304256" cy="33050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156" y="3429000"/>
            <a:ext cx="2414152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2" y="3629250"/>
            <a:ext cx="2216301" cy="32287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40871"/>
            <a:ext cx="2267183" cy="324036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56" y="3598008"/>
            <a:ext cx="2294378" cy="3259992"/>
          </a:xfrm>
        </p:spPr>
      </p:pic>
    </p:spTree>
    <p:extLst>
      <p:ext uri="{BB962C8B-B14F-4D97-AF65-F5344CB8AC3E}">
        <p14:creationId xmlns:p14="http://schemas.microsoft.com/office/powerpoint/2010/main" val="34657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/>
              </a:rPr>
              <a:t>Научно-практические конференции</a:t>
            </a:r>
            <a:r>
              <a:rPr lang="ru-RU" sz="3200" b="1" dirty="0" smtClean="0">
                <a:effectLst/>
              </a:rPr>
              <a:t> </a:t>
            </a:r>
            <a:endParaRPr lang="ru-RU" sz="3200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2017 году проведено 4 конференции: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«Экономика сельскохозяйственного производства сегодня и завтра»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Гусмановские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чтения).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Научно-практическая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конференция, посвященная 90-летию известного ученого, педагога и общественного деятеля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Бахтизина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Назифа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Раяновича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«Экологические проблемы Южного Урала и пути их решения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 (Сибай)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Всероссийский научно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-практический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 «CROP TOUR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2017»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организованный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совместно с AGCO-RM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(США)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поддержке Минсельхоза и Академии наук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РБ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9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052736"/>
          </a:xfrm>
        </p:spPr>
        <p:txBody>
          <a:bodyPr/>
          <a:lstStyle/>
          <a:p>
            <a:pPr marL="457200">
              <a:lnSpc>
                <a:spcPct val="100000"/>
              </a:lnSpc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>ГРАНТЫ 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>РБ 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МОЛОДЫМ 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>УЧЕНЫМ И МОЛОДЕЖНЫМ КОЛЛЕКТИВАМ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50405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«Использование дефицитного по АБК мутанта ячменя для выявления участия гормонов в адаптации растений к дефициту фосфора» (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Исполнитель: А.В. Феоктистова УИБ РАН)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«Роль анионной 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пероксидазы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картофеля в функционировании сигнальных систем при развитии устойчивости к фитофторозу»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Исполнители: 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А.В.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Сорокань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С.Д. Румянцев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«Производительность труда в сельском хозяйстве для обеспечения продовольственной безопасности Республики Башкортостан» (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Исполнител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Г.Р. Валиева, Л.Р. 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Мамбетова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А.И. 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Ахметьянова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288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9522"/>
            <a:ext cx="9036496" cy="6858000"/>
          </a:xfrm>
        </p:spPr>
        <p:txBody>
          <a:bodyPr rtlCol="0">
            <a:normAutofit fontScale="85000" lnSpcReduction="20000"/>
          </a:bodyPr>
          <a:lstStyle/>
          <a:p>
            <a:pPr marL="985838" indent="-609600" algn="ct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 smtClean="0">
              <a:solidFill>
                <a:srgbClr val="0F04E6"/>
              </a:solidFill>
              <a:latin typeface="+mj-lt"/>
            </a:endParaRPr>
          </a:p>
          <a:p>
            <a:pPr marL="0" indent="-609600"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800" b="1" dirty="0">
                <a:solidFill>
                  <a:srgbClr val="C00000"/>
                </a:solidFill>
                <a:latin typeface="+mn-lt"/>
                <a:ea typeface="+mj-ea"/>
                <a:cs typeface="+mj-cs"/>
              </a:rPr>
              <a:t>Международное сотрудничество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Проводились исследования, финансируемые седьмой рамочной программой Евросоюза MEDIGENE, куда вошли научно-исследовательские институты из 20 стран мира. Проводились научные исследования в сотрудничестве с Ганноверской медицинской школы (Германия), с Эстонским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биоцентром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(Тарту), Институтом молекулярной биологии им.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М.Планка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Германии (Геттинген) и Институтом молекулярной генетики во Франции (акад. АН РБ Э.К.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контакты с ведущими учеными Института биологии гена РАН, Института молекулярной генетики РАН, Института фармакологии им. В.В.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Закусова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РАН по профилю своих научных интересов (акад. АН РБ В.А.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Вахитов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работа по научному сопровождению сберегающих (биологических) технологий земледелия на территории Республики Башкортостан. Проведение научно-практического семинара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CropTOUR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совместно с фирмой AGCO-RM (США, Дания, Великобритания) (акад. АН РБ Х.М. Сафин).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Осуществлялась совместная работа с фирмой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Sengenta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(Швейцария) по изучению эффективности пестицидов и продуктивности гибридов сахарной свеклы, с Институтом селекции Лохов (Германия) по созданию гибридной ржи в рамках Европейского проекта «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Rye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belt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с Международным институтом питания растений (Канада) по разработке системы удобрения ярового рапса, с Всероссийским НИИ кукурузы (г. Пятигорск). (чл.-корр. АН РБ Р.Р. Исмагилов).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Продолжены совместные  исследования по изучению эффективности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липосомальных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методов доставки биологически активных веществ в организм с.-х. животных и птицы с Отделением с.-х. наук Академии наук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РТ.,издана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брошюра. Сотрудничество по экспертным вопросам с ВНИРГЖ и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ВНИИплем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РАН. (чл.-корр. АН РБ И.А.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Ахатова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/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работа с ведущими учеными Института биологии гена РАН, Института молекулярной генетики РАН, Института фармакологии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им.В.В.Закусова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РАН (акад. Я.Т. </a:t>
            </a:r>
            <a:r>
              <a:rPr lang="ru-RU" sz="21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Суюндуков</a:t>
            </a:r>
            <a:r>
              <a:rPr lang="ru-RU" sz="2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0538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21" y="304800"/>
            <a:ext cx="8713787" cy="6248400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3000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Планы по научно-исследовательским работам и организационным работам на 2018 г.</a:t>
            </a:r>
          </a:p>
          <a:p>
            <a:pPr marL="0" indent="0"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3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Проведение научно-исследовательских работ по тематике ПННИ, РФФИ.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Запланировано проведение 3 конференций: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Международная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</a:rPr>
              <a:t>конференция </a:t>
            </a:r>
            <a:r>
              <a:rPr lang="en-US" sz="2800" dirty="0">
                <a:solidFill>
                  <a:schemeClr val="tx1"/>
                </a:solidFill>
                <a:latin typeface="Times New Roman"/>
                <a:ea typeface="Calibri"/>
              </a:rPr>
              <a:t>PLAMIC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</a:rPr>
              <a:t> 2018 «Растения и микроорганизмы: биотехнология будущего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» (ИБГ УНЦ РАН, 14-16 июня 2017 г.)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    3. Международная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</a:rPr>
              <a:t>конференция «Актуальные проблемы генетики человека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» (</a:t>
            </a:r>
            <a:r>
              <a:rPr lang="ru-RU" sz="2800" dirty="0" err="1" smtClean="0">
                <a:solidFill>
                  <a:schemeClr val="tx1"/>
                </a:solidFill>
                <a:latin typeface="Times New Roman"/>
                <a:ea typeface="Calibri"/>
              </a:rPr>
              <a:t>БашГУ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, 25-26 сентября 2017 г.)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 4.  Молодежная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школа-конференция «Достижения химии 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агропромышленном </a:t>
            </a:r>
            <a:r>
              <a:rPr lang="ru-RU" sz="2800" dirty="0">
                <a:solidFill>
                  <a:schemeClr val="tx1"/>
                </a:solidFill>
                <a:latin typeface="Times New Roman"/>
                <a:ea typeface="Calibri"/>
              </a:rPr>
              <a:t>комплексе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» (</a:t>
            </a:r>
            <a:r>
              <a:rPr lang="ru-RU" sz="2800" dirty="0" err="1" smtClean="0">
                <a:solidFill>
                  <a:schemeClr val="tx1"/>
                </a:solidFill>
                <a:latin typeface="Times New Roman"/>
                <a:ea typeface="Calibri"/>
              </a:rPr>
              <a:t>БашГАУ</a:t>
            </a:r>
            <a:r>
              <a:rPr lang="ru-RU" sz="2800" dirty="0" smtClean="0">
                <a:solidFill>
                  <a:schemeClr val="tx1"/>
                </a:solidFill>
                <a:latin typeface="Times New Roman"/>
                <a:ea typeface="Calibri"/>
              </a:rPr>
              <a:t>, 3 декада мая 2017 г.).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7337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18"/>
          <p:cNvSpPr>
            <a:spLocks noChangeArrowheads="1"/>
          </p:cNvSpPr>
          <p:nvPr/>
        </p:nvSpPr>
        <p:spPr bwMode="auto">
          <a:xfrm>
            <a:off x="228600" y="-111622"/>
            <a:ext cx="8763000" cy="174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200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ПЛАН</a:t>
            </a:r>
          </a:p>
          <a:p>
            <a:pPr algn="ctr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200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мероприятий АН РБ по выполнению Поручений Главы РБ по реализации Послания </a:t>
            </a:r>
            <a:r>
              <a:rPr lang="ru-RU" altLang="ru-RU" sz="2200" dirty="0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Главы </a:t>
            </a:r>
            <a:r>
              <a:rPr lang="ru-RU" altLang="ru-RU" sz="2200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РБ Государственному собранию – Курултаю РБ 30 ноября 2017 </a:t>
            </a:r>
            <a:r>
              <a:rPr lang="ru-RU" altLang="ru-RU" sz="2200" dirty="0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года</a:t>
            </a:r>
            <a:endParaRPr lang="ru-RU" altLang="ru-RU" sz="2200" dirty="0">
              <a:solidFill>
                <a:srgbClr val="C0000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983" name="Group 15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275818"/>
              </p:ext>
            </p:extLst>
          </p:nvPr>
        </p:nvGraphicFramePr>
        <p:xfrm>
          <a:off x="242918" y="1632445"/>
          <a:ext cx="8839200" cy="3108864"/>
        </p:xfrm>
        <a:graphic>
          <a:graphicData uri="http://schemas.openxmlformats.org/drawingml/2006/table">
            <a:tbl>
              <a:tblPr/>
              <a:tblGrid>
                <a:gridCol w="382588"/>
                <a:gridCol w="2970212"/>
                <a:gridCol w="1066800"/>
                <a:gridCol w="2286000"/>
                <a:gridCol w="2133600"/>
              </a:tblGrid>
              <a:tr h="6340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стратегического направления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задачи/основного мероприятия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-нения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Исполнитель по поручению Премьер-министра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Правительства РБ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АН РБ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18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Принять программу по развитию растениеводства на основе инновационных технологий в селекции и семеноводстве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марта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2018 г.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Фазрахманов</a:t>
                      </a: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И.И.;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АПК и потребительского рынка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 РБ;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Гаязов</a:t>
                      </a: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А.С.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Вице-президент АН РБ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Кунакова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Р.В.;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Отделение </a:t>
                      </a:r>
                      <a:r>
                        <a:rPr kumimoji="0" lang="ru-RU" alt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 биотехнологий АН РБ (Сафин Х.М.)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18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комплексную программу по научно-инновационному развитию животноводства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августа 2018 г.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Фазрахманов</a:t>
                      </a: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И.И.;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АПК и потребительского рынка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 РБ;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Гаязов</a:t>
                      </a: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А.С.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Вице-президент АН РБ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Кунакова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Р.В.;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Отделение </a:t>
                      </a:r>
                      <a:r>
                        <a:rPr kumimoji="0" lang="ru-RU" alt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 биотехнологий АН РБ (Сафин Х.М.)</a:t>
                      </a:r>
                    </a:p>
                  </a:txBody>
                  <a:tcPr marT="45704" marB="457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4" y="764704"/>
            <a:ext cx="8064896" cy="5650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ФИНАНСИРОВАНИЕ </a:t>
            </a:r>
            <a:r>
              <a:rPr lang="ru-RU" altLang="ru-RU" sz="48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lang="ru-RU" altLang="ru-RU" sz="4800" b="1" i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1000" b="1" i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0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Региональный конкурс РФФИ </a:t>
            </a:r>
            <a:r>
              <a:rPr lang="ru-RU" altLang="ru-RU" sz="3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altLang="ru-RU" sz="30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«Поволжье» - </a:t>
            </a:r>
            <a:r>
              <a:rPr lang="ru-RU" altLang="ru-RU" sz="30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19 </a:t>
            </a:r>
            <a:r>
              <a:rPr lang="ru-RU" altLang="ru-RU" sz="3000" b="1" i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грантов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0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Финансирование </a:t>
            </a:r>
            <a:r>
              <a:rPr lang="ru-RU" altLang="ru-RU" sz="3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АН РБ – </a:t>
            </a:r>
            <a:r>
              <a:rPr lang="ru-RU" altLang="ru-RU" sz="30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4 000 тыс. руб.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3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РФФИ –</a:t>
            </a:r>
            <a:r>
              <a:rPr lang="ru-RU" altLang="ru-RU" sz="30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3 600 тыс. руб.</a:t>
            </a:r>
            <a:endParaRPr lang="ru-RU" altLang="ru-RU" sz="3000" b="1" i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1000" b="1" i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ИБГ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УНЦ РАН – </a:t>
            </a: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12</a:t>
            </a: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i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БашГУ</a:t>
            </a: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4, УИБ – 2, БСИ УНЦ РАН – 1</a:t>
            </a: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ru-RU" sz="3200" b="1" i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909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5131" name="Picture 11" descr="112701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2" name="WordArt 12"/>
          <p:cNvSpPr>
            <a:spLocks noChangeArrowheads="1" noChangeShapeType="1" noTextEdit="1"/>
          </p:cNvSpPr>
          <p:nvPr/>
        </p:nvSpPr>
        <p:spPr bwMode="auto">
          <a:xfrm>
            <a:off x="228600" y="381000"/>
            <a:ext cx="8686800" cy="990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96743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effectLst/>
              </a:rPr>
              <a:t>Гранты РФФИ,</a:t>
            </a:r>
            <a:r>
              <a:rPr lang="en-US" sz="3600" dirty="0" smtClean="0">
                <a:solidFill>
                  <a:srgbClr val="C00000"/>
                </a:solidFill>
                <a:effectLst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effectLst/>
              </a:rPr>
              <a:t>выполненные в 2017 г.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060294"/>
              </p:ext>
            </p:extLst>
          </p:nvPr>
        </p:nvGraphicFramePr>
        <p:xfrm>
          <a:off x="179514" y="908720"/>
          <a:ext cx="8784976" cy="5568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015"/>
                <a:gridCol w="1849014"/>
                <a:gridCol w="5827947"/>
              </a:tblGrid>
              <a:tr h="2721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17-44-020050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Гилязова</a:t>
                      </a:r>
                      <a:r>
                        <a:rPr lang="ru-RU" sz="1400" u="none" strike="noStrike" dirty="0">
                          <a:effectLst/>
                        </a:rPr>
                        <a:t> Ирина </a:t>
                      </a:r>
                      <a:r>
                        <a:rPr lang="ru-RU" sz="1400" u="none" strike="noStrike" dirty="0" err="1">
                          <a:effectLst/>
                        </a:rPr>
                        <a:t>Ришатовна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Идентификация генетических маркеров инвазивного роста и метастазирования при злокачественных новообразованиях почки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2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17-44-020091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Галимзянова</a:t>
                      </a:r>
                      <a:r>
                        <a:rPr lang="ru-RU" sz="1400" u="none" strike="noStrike" dirty="0">
                          <a:effectLst/>
                        </a:rPr>
                        <a:t>  Наиля </a:t>
                      </a:r>
                      <a:r>
                        <a:rPr lang="ru-RU" sz="1400" u="none" strike="noStrike" dirty="0" err="1">
                          <a:effectLst/>
                        </a:rPr>
                        <a:t>Фуатовна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Абиотические и биотические факторы, формирующие микробиоту пещеры Шульган-Таш и их влияние на роль микроорганизмов в разрушении палеолитической живописи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4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17-44-020115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Гималова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Галия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Фуатовна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Исследование молекулярно-генетических основ мелкоклеточного рака легкого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75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17-44-020120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Чемерис</a:t>
                      </a:r>
                      <a:r>
                        <a:rPr lang="ru-RU" sz="1400" u="none" strike="noStrike" dirty="0">
                          <a:effectLst/>
                        </a:rPr>
                        <a:t> Алексей Викторович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Новый способ однозначной цифровой ДНК-паспортизации (каталогизации) / ДНК-идентификации сортов сельскохозяйственных растений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68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17-44-020201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Баймиев</a:t>
                      </a:r>
                      <a:r>
                        <a:rPr lang="ru-RU" sz="1400" u="none" strike="noStrike" dirty="0">
                          <a:effectLst/>
                        </a:rPr>
                        <a:t> Андрей </a:t>
                      </a:r>
                      <a:r>
                        <a:rPr lang="ru-RU" sz="1400" u="none" strike="noStrike" dirty="0" err="1">
                          <a:effectLst/>
                        </a:rPr>
                        <a:t>Ханифович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Влияние микробиома почв на ареал распространения эндемичных бобовых растений Республики Башкортостан.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09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17-44-020347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Беньковская</a:t>
                      </a:r>
                      <a:r>
                        <a:rPr lang="ru-RU" sz="1400" u="none" strike="noStrike" dirty="0">
                          <a:effectLst/>
                        </a:rPr>
                        <a:t> Галина Васильевна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Анализ взаимодействий в системе «растение – фитофаг» и оценка перспектив их направленного изменения в агробиоценозе картофеля при использовании различных путей повышения устойчивости растений к повреждению колорадским жуком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75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17-44-020402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Ямалов</a:t>
                      </a:r>
                      <a:r>
                        <a:rPr lang="ru-RU" sz="1400" u="none" strike="noStrike" dirty="0">
                          <a:effectLst/>
                        </a:rPr>
                        <a:t> Сергей Маратович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Разработка системы мониторинга сегетальных сообществ как критерия оценки экологической устойчивости агроэкосистем Республики Башкортостан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75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17-44-020497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Нургалиева </a:t>
                      </a:r>
                      <a:r>
                        <a:rPr lang="ru-RU" sz="1400" u="none" strike="noStrike" dirty="0" err="1">
                          <a:effectLst/>
                        </a:rPr>
                        <a:t>Альфия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Хаматъяновна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Комплексное молекулярно-генетическое и эпигенетическое исследование заболеваний желудочно-кишечного тракта: рака желудка и язвенной болезни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60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17-44-020498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Бермишева</a:t>
                      </a:r>
                      <a:r>
                        <a:rPr lang="ru-RU" sz="1400" u="none" strike="noStrike" dirty="0">
                          <a:effectLst/>
                        </a:rPr>
                        <a:t> Марина Алексеевна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Генетические факторы предрасположенности к раку молочной железы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21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17-44-020506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Мулдашев</a:t>
                      </a:r>
                      <a:r>
                        <a:rPr lang="ru-RU" sz="1400" u="none" strike="noStrike" dirty="0">
                          <a:effectLst/>
                        </a:rPr>
                        <a:t> Альберт </a:t>
                      </a:r>
                      <a:r>
                        <a:rPr lang="ru-RU" sz="1400" u="none" strike="noStrike" dirty="0" err="1">
                          <a:effectLst/>
                        </a:rPr>
                        <a:t>Акрамович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Современное состояние популяций редких видов сем. </a:t>
                      </a:r>
                      <a:r>
                        <a:rPr lang="ru-RU" sz="1400" u="none" strike="noStrike" dirty="0" err="1">
                          <a:effectLst/>
                        </a:rPr>
                        <a:t>Fabaceae</a:t>
                      </a:r>
                      <a:r>
                        <a:rPr lang="ru-RU" sz="1400" u="none" strike="noStrike" dirty="0">
                          <a:effectLst/>
                        </a:rPr>
                        <a:t> в Башкирском Предуралье и разработка способов их </a:t>
                      </a:r>
                      <a:r>
                        <a:rPr lang="ru-RU" sz="1400" u="none" strike="noStrike" dirty="0" err="1">
                          <a:effectLst/>
                        </a:rPr>
                        <a:t>реинтродукции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186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61566"/>
              </p:ext>
            </p:extLst>
          </p:nvPr>
        </p:nvGraphicFramePr>
        <p:xfrm>
          <a:off x="179514" y="980728"/>
          <a:ext cx="8784976" cy="5566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015"/>
                <a:gridCol w="1849014"/>
                <a:gridCol w="5827947"/>
              </a:tblGrid>
              <a:tr h="1814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17-44-020541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Хуснутдинова</a:t>
                      </a:r>
                      <a:r>
                        <a:rPr lang="ru-RU" sz="1400" u="none" strike="noStrike" dirty="0">
                          <a:effectLst/>
                        </a:rPr>
                        <a:t> Эльза </a:t>
                      </a:r>
                      <a:r>
                        <a:rPr lang="ru-RU" sz="1400" u="none" strike="noStrike" dirty="0" err="1">
                          <a:effectLst/>
                        </a:rPr>
                        <a:t>Камилевна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Изучение молекулярно-генетических основ кардиомиопатий в Республике Башкортостан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082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17-44-020648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Николенко Алексей Геннадьевич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Создание методологической основы для ускоренной селекция новых породных линий медоносной пчелы на основе молекулярно-генетической системы контроля их племенной ценности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4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17-44-020697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Юнусбаева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Миляуша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Мусиевна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Комплексное </a:t>
                      </a:r>
                      <a:r>
                        <a:rPr lang="ru-RU" sz="1400" u="none" strike="noStrike" dirty="0" err="1">
                          <a:effectLst/>
                        </a:rPr>
                        <a:t>фармакогенетическое</a:t>
                      </a:r>
                      <a:r>
                        <a:rPr lang="ru-RU" sz="1400" u="none" strike="noStrike" dirty="0">
                          <a:effectLst/>
                        </a:rPr>
                        <a:t> исследование туберкулеза легких в Башкортостане.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35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17-44-020735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Мустафина Ольга Евгеньевна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Анализ достижений молекулярно-генетических исследований рассеянного склероза и </a:t>
                      </a:r>
                      <a:r>
                        <a:rPr lang="ru-RU" sz="1400" u="none" strike="noStrike" dirty="0" err="1">
                          <a:effectLst/>
                        </a:rPr>
                        <a:t>валидация</a:t>
                      </a:r>
                      <a:r>
                        <a:rPr lang="ru-RU" sz="1400" u="none" strike="noStrike" dirty="0">
                          <a:effectLst/>
                        </a:rPr>
                        <a:t> ассоциаций с заболеванием SNP-маркеров в разных этнических группах населения Республики Башкортостан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21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17-44-020748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Екомасова</a:t>
                      </a:r>
                      <a:r>
                        <a:rPr lang="ru-RU" sz="1400" u="none" strike="noStrike" dirty="0">
                          <a:effectLst/>
                        </a:rPr>
                        <a:t> Наталья Владимировна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Изучение генетической структуры </a:t>
                      </a:r>
                      <a:r>
                        <a:rPr lang="ru-RU" sz="1400" u="none" strike="noStrike" dirty="0" err="1">
                          <a:effectLst/>
                        </a:rPr>
                        <a:t>тюркоязычных</a:t>
                      </a:r>
                      <a:r>
                        <a:rPr lang="ru-RU" sz="1400" u="none" strike="noStrike" dirty="0">
                          <a:effectLst/>
                        </a:rPr>
                        <a:t> народов Северной Евразии по данным об </a:t>
                      </a:r>
                      <a:r>
                        <a:rPr lang="ru-RU" sz="1400" u="none" strike="noStrike" dirty="0" err="1">
                          <a:effectLst/>
                        </a:rPr>
                        <a:t>однородительских</a:t>
                      </a:r>
                      <a:r>
                        <a:rPr lang="ru-RU" sz="1400" u="none" strike="noStrike" dirty="0">
                          <a:effectLst/>
                        </a:rPr>
                        <a:t> маркерах.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21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17-44-020908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Литвинов С. С.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Изучение генетических основ предрасположенности к развитию расстройств аутистического спектра в Республике Башкортостан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28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17-44-020951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Хидиятова</a:t>
                      </a:r>
                      <a:r>
                        <a:rPr lang="ru-RU" sz="1400" u="none" strike="noStrike" dirty="0">
                          <a:effectLst/>
                        </a:rPr>
                        <a:t> И. М.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Молекулярно-генетическое исследование наследственных спастических параплегий в Республике Башкортостан на основе таргетного секвенирования экзома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10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17-45-020546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err="1">
                          <a:effectLst/>
                        </a:rPr>
                        <a:t>Япаров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Инбер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Мухаметович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Изучение и научно-практическое обоснование основных направлений динамики ландшафтов, выведенных из сельскохозяйственного оборота на рубеже XX и XXI столетий на Южном Предуралье и перспективные пути их оптимального использования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36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17-44-020574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Янбаев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Юлай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Аглямович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Исследования физиологических, биохимических и молекулярно-биологических механизмов устойчивости растений семейства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Brassicaceae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к повышенным концентрациям тяжелых металлов в корнеобитаемой среде.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50" marR="2150" marT="21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Заголовок 3"/>
          <p:cNvSpPr txBox="1">
            <a:spLocks/>
          </p:cNvSpPr>
          <p:nvPr/>
        </p:nvSpPr>
        <p:spPr>
          <a:xfrm>
            <a:off x="457200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C00000"/>
                </a:solidFill>
              </a:rPr>
              <a:t>Гранты РФФИ,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</a:rPr>
              <a:t>выполненные в 2017 г.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20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17-44-020050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Идентификация генетических маркеров инвазивного роста и метастазирования при злокачественных новообразованиях почки</a:t>
            </a:r>
            <a:r>
              <a:rPr lang="ru-RU" sz="2000" b="1" i="1" dirty="0" smtClean="0">
                <a:solidFill>
                  <a:srgbClr val="0000FF"/>
                </a:solidFill>
                <a:latin typeface="Arial" pitchFamily="34" charset="0"/>
              </a:rPr>
              <a:t> (к.б.н. </a:t>
            </a:r>
            <a:r>
              <a:rPr lang="ru-RU" sz="2000" b="1" i="1" dirty="0" err="1" smtClean="0">
                <a:solidFill>
                  <a:srgbClr val="0000FF"/>
                </a:solidFill>
                <a:latin typeface="Arial" pitchFamily="34" charset="0"/>
              </a:rPr>
              <a:t>Гилязова</a:t>
            </a:r>
            <a:r>
              <a:rPr lang="ru-RU" sz="2000" b="1" i="1" dirty="0" smtClean="0">
                <a:solidFill>
                  <a:srgbClr val="0000FF"/>
                </a:solidFill>
                <a:latin typeface="Arial" pitchFamily="34" charset="0"/>
              </a:rPr>
              <a:t> И.Р., ИБГ УНЦ РАН).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9" name="Picture 2" descr="G:\Volcano Plot (P-Value vs Fold Change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1" t="2972" r="4388" b="13908"/>
          <a:stretch>
            <a:fillRect/>
          </a:stretch>
        </p:blipFill>
        <p:spPr>
          <a:xfrm>
            <a:off x="1115616" y="1196975"/>
            <a:ext cx="7088981" cy="4103688"/>
          </a:xfrm>
        </p:spPr>
      </p:pic>
      <p:sp>
        <p:nvSpPr>
          <p:cNvPr id="60420" name="Стрелка вниз 7"/>
          <p:cNvSpPr>
            <a:spLocks noChangeArrowheads="1"/>
          </p:cNvSpPr>
          <p:nvPr/>
        </p:nvSpPr>
        <p:spPr bwMode="auto">
          <a:xfrm>
            <a:off x="1980010" y="2060578"/>
            <a:ext cx="223838" cy="447675"/>
          </a:xfrm>
          <a:prstGeom prst="downArrow">
            <a:avLst>
              <a:gd name="adj1" fmla="val 50000"/>
              <a:gd name="adj2" fmla="val 50035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0421" name="Стрелка вверх 4"/>
          <p:cNvSpPr>
            <a:spLocks noChangeArrowheads="1"/>
          </p:cNvSpPr>
          <p:nvPr/>
        </p:nvSpPr>
        <p:spPr bwMode="auto">
          <a:xfrm flipH="1">
            <a:off x="7092554" y="2133600"/>
            <a:ext cx="266700" cy="406400"/>
          </a:xfrm>
          <a:prstGeom prst="upArrow">
            <a:avLst>
              <a:gd name="adj1" fmla="val 50000"/>
              <a:gd name="adj2" fmla="val 4995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60422" name="TextBox 8"/>
          <p:cNvSpPr txBox="1">
            <a:spLocks noChangeArrowheads="1"/>
          </p:cNvSpPr>
          <p:nvPr/>
        </p:nvSpPr>
        <p:spPr bwMode="auto">
          <a:xfrm>
            <a:off x="1691879" y="1700213"/>
            <a:ext cx="1266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  <a:latin typeface="Calibri" pitchFamily="34" charset="0"/>
              </a:rPr>
              <a:t>экспрессия</a:t>
            </a:r>
          </a:p>
        </p:txBody>
      </p:sp>
      <p:sp>
        <p:nvSpPr>
          <p:cNvPr id="60423" name="TextBox 8"/>
          <p:cNvSpPr txBox="1">
            <a:spLocks noChangeArrowheads="1"/>
          </p:cNvSpPr>
          <p:nvPr/>
        </p:nvSpPr>
        <p:spPr bwMode="auto">
          <a:xfrm>
            <a:off x="6875877" y="1844676"/>
            <a:ext cx="126801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  <a:latin typeface="Calibri" pitchFamily="34" charset="0"/>
              </a:rPr>
              <a:t>экспрессия</a:t>
            </a:r>
          </a:p>
        </p:txBody>
      </p:sp>
      <p:sp>
        <p:nvSpPr>
          <p:cNvPr id="60424" name="TextBox 9"/>
          <p:cNvSpPr txBox="1">
            <a:spLocks noChangeArrowheads="1"/>
          </p:cNvSpPr>
          <p:nvPr/>
        </p:nvSpPr>
        <p:spPr bwMode="auto">
          <a:xfrm>
            <a:off x="2556290" y="1628775"/>
            <a:ext cx="165496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prstClr val="black"/>
                </a:solidFill>
                <a:latin typeface="Calibri" pitchFamily="34" charset="0"/>
              </a:rPr>
              <a:t>микроРНК-582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smtClean="0">
                <a:solidFill>
                  <a:prstClr val="black"/>
                </a:solidFill>
                <a:latin typeface="Calibri" pitchFamily="34" charset="0"/>
              </a:rPr>
              <a:t>F=0,036</a:t>
            </a:r>
            <a:endParaRPr lang="ru-RU" sz="1600" b="1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229207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charset="0"/>
              </a:rPr>
              <a:t>В результате анализа экспрессии 758 </a:t>
            </a:r>
            <a:r>
              <a:rPr lang="ru-RU" b="1" kern="0" dirty="0" err="1">
                <a:solidFill>
                  <a:srgbClr val="002060"/>
                </a:solidFill>
                <a:latin typeface="Arial" charset="0"/>
              </a:rPr>
              <a:t>микроРНК</a:t>
            </a:r>
            <a:r>
              <a:rPr lang="en-US" b="1" kern="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b="1" kern="0" dirty="0">
                <a:solidFill>
                  <a:srgbClr val="002060"/>
                </a:solidFill>
                <a:latin typeface="Arial" charset="0"/>
              </a:rPr>
              <a:t>в образцах нормальной почечной паренхимы и опухолей почки пациентов со светлоклеточным раком почки (СРП) </a:t>
            </a:r>
            <a:r>
              <a:rPr lang="ru-RU" b="1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с использованием </a:t>
            </a:r>
            <a:r>
              <a:rPr lang="ru-RU" b="1" dirty="0" err="1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QuantStudio</a:t>
            </a:r>
            <a:r>
              <a:rPr lang="ru-RU" b="1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 12K </a:t>
            </a:r>
            <a:r>
              <a:rPr lang="en-US" b="1" kern="0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b="1" kern="0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получены новые данные о роли </a:t>
            </a:r>
            <a:r>
              <a:rPr lang="ru-RU" b="1" kern="0" dirty="0" err="1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микроРНК</a:t>
            </a:r>
            <a:r>
              <a:rPr lang="ru-RU" b="1" kern="0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 в развитии метастатического рака почки.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</a:rPr>
              <a:t>МикроРНК-199 и микроРНК-582 ингибируют клеточную пролиферацию, миграцию, инвазию злокачественных клеток. </a:t>
            </a:r>
          </a:p>
        </p:txBody>
      </p:sp>
      <p:sp>
        <p:nvSpPr>
          <p:cNvPr id="60426" name="TextBox 11"/>
          <p:cNvSpPr txBox="1">
            <a:spLocks noChangeArrowheads="1"/>
          </p:cNvSpPr>
          <p:nvPr/>
        </p:nvSpPr>
        <p:spPr bwMode="auto">
          <a:xfrm>
            <a:off x="4211253" y="1628776"/>
            <a:ext cx="12977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prstClr val="black"/>
                </a:solidFill>
                <a:latin typeface="Calibri" pitchFamily="34" charset="0"/>
              </a:rPr>
              <a:t>микроРНК-</a:t>
            </a:r>
            <a:r>
              <a:rPr lang="en-US" sz="1600" b="1" smtClean="0">
                <a:solidFill>
                  <a:prstClr val="black"/>
                </a:solidFill>
                <a:latin typeface="Calibri" pitchFamily="34" charset="0"/>
              </a:rPr>
              <a:t>199b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smtClean="0">
                <a:solidFill>
                  <a:prstClr val="black"/>
                </a:solidFill>
                <a:latin typeface="Calibri" pitchFamily="34" charset="0"/>
              </a:rPr>
              <a:t>F=0,042</a:t>
            </a:r>
            <a:endParaRPr lang="ru-RU" sz="1600" b="1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 txBox="1">
            <a:spLocks/>
          </p:cNvSpPr>
          <p:nvPr/>
        </p:nvSpPr>
        <p:spPr bwMode="auto">
          <a:xfrm>
            <a:off x="108348" y="-26988"/>
            <a:ext cx="8892778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FF0000"/>
                </a:solidFill>
              </a:rPr>
              <a:t>17-44-020115</a:t>
            </a:r>
            <a:r>
              <a:rPr lang="en-US" altLang="ru-RU" smtClean="0">
                <a:solidFill>
                  <a:srgbClr val="FF0000"/>
                </a:solidFill>
              </a:rPr>
              <a:t> </a:t>
            </a:r>
            <a:r>
              <a:rPr lang="ru-RU" altLang="ru-RU" sz="2000" b="1" smtClean="0">
                <a:solidFill>
                  <a:srgbClr val="0000FF"/>
                </a:solidFill>
              </a:rPr>
              <a:t>Исследование молекулярно-генетических основ мелкоклеточного рака легкого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smtClean="0">
                <a:solidFill>
                  <a:srgbClr val="0000FF"/>
                </a:solidFill>
              </a:rPr>
              <a:t> </a:t>
            </a:r>
            <a:r>
              <a:rPr lang="ru-RU" altLang="ru-RU" sz="2000" b="1" i="1" smtClean="0">
                <a:solidFill>
                  <a:srgbClr val="0000FF"/>
                </a:solidFill>
              </a:rPr>
              <a:t>(к.б.н. Гималова Г.Ф., ИБГ УНЦ РАН) – 200,0 тыс. руб.</a:t>
            </a:r>
            <a:endParaRPr lang="ru-RU" altLang="ru-RU" sz="2000" smtClean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349" y="5268970"/>
            <a:ext cx="8927306" cy="16619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Проведен поиск изменений нуклеотидной последовательности в генах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супрессорах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опухолевого роста TP53 и RB1 в группе больных мелкоклеточным раком легкого. Выявлены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делеции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в генах </a:t>
            </a:r>
            <a:r>
              <a:rPr lang="en-US" sz="1700" b="1" i="1" spc="-30" dirty="0">
                <a:solidFill>
                  <a:srgbClr val="0000FF"/>
                </a:solidFill>
                <a:latin typeface="Arial" charset="0"/>
              </a:rPr>
              <a:t>TP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53 и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чекпойнт-киназы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700" b="1" i="1" spc="-30" dirty="0">
                <a:solidFill>
                  <a:srgbClr val="0000FF"/>
                </a:solidFill>
                <a:latin typeface="Arial" charset="0"/>
              </a:rPr>
              <a:t>CHEK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2 и дупликации в генах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синтазы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MPDU1,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эфрина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EFNB3, </a:t>
            </a:r>
            <a:r>
              <a:rPr lang="en-US" sz="1700" b="1" i="1" spc="-30" dirty="0">
                <a:solidFill>
                  <a:srgbClr val="0000FF"/>
                </a:solidFill>
                <a:latin typeface="Arial" charset="0"/>
              </a:rPr>
              <a:t>TP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53 и </a:t>
            </a:r>
            <a:r>
              <a:rPr lang="en-US" sz="1700" b="1" i="1" spc="-30" dirty="0">
                <a:solidFill>
                  <a:srgbClr val="0000FF"/>
                </a:solidFill>
                <a:latin typeface="Arial" charset="0"/>
              </a:rPr>
              <a:t>CHEK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2.</a:t>
            </a:r>
          </a:p>
          <a:p>
            <a:pPr algn="just">
              <a:defRPr/>
            </a:pP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Кроме того, обнаружены изменения в кривой плавления в 5, 7 и 19-м </a:t>
            </a:r>
            <a:r>
              <a:rPr lang="ru-RU" sz="1700" b="1" i="1" spc="-30" dirty="0" err="1">
                <a:solidFill>
                  <a:srgbClr val="0000FF"/>
                </a:solidFill>
                <a:latin typeface="Arial" charset="0"/>
              </a:rPr>
              <a:t>экзонах</a:t>
            </a:r>
            <a:r>
              <a:rPr lang="ru-RU" sz="1700" b="1" i="1" spc="-30" dirty="0">
                <a:solidFill>
                  <a:srgbClr val="0000FF"/>
                </a:solidFill>
                <a:latin typeface="Arial" charset="0"/>
              </a:rPr>
              <a:t> гена RB1.</a:t>
            </a:r>
          </a:p>
        </p:txBody>
      </p:sp>
      <p:grpSp>
        <p:nvGrpSpPr>
          <p:cNvPr id="53252" name="Группа 1"/>
          <p:cNvGrpSpPr>
            <a:grpSpLocks/>
          </p:cNvGrpSpPr>
          <p:nvPr/>
        </p:nvGrpSpPr>
        <p:grpSpPr bwMode="auto">
          <a:xfrm>
            <a:off x="265515" y="1116013"/>
            <a:ext cx="8193881" cy="4038600"/>
            <a:chOff x="265233" y="1115616"/>
            <a:chExt cx="8195199" cy="4038815"/>
          </a:xfrm>
        </p:grpSpPr>
        <p:grpSp>
          <p:nvGrpSpPr>
            <p:cNvPr id="53256" name="Группа 8"/>
            <p:cNvGrpSpPr>
              <a:grpSpLocks/>
            </p:cNvGrpSpPr>
            <p:nvPr/>
          </p:nvGrpSpPr>
          <p:grpSpPr bwMode="auto">
            <a:xfrm>
              <a:off x="265233" y="1115616"/>
              <a:ext cx="6250983" cy="4038815"/>
              <a:chOff x="265233" y="974361"/>
              <a:chExt cx="6250983" cy="4038815"/>
            </a:xfrm>
          </p:grpSpPr>
          <p:pic>
            <p:nvPicPr>
              <p:cNvPr id="53260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30" t="722" b="-2"/>
              <a:stretch>
                <a:fillRect/>
              </a:stretch>
            </p:blipFill>
            <p:spPr bwMode="auto">
              <a:xfrm>
                <a:off x="265233" y="1340768"/>
                <a:ext cx="6244059" cy="367240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261" name="TextBox 7"/>
              <p:cNvSpPr txBox="1">
                <a:spLocks noChangeArrowheads="1"/>
              </p:cNvSpPr>
              <p:nvPr/>
            </p:nvSpPr>
            <p:spPr bwMode="auto">
              <a:xfrm>
                <a:off x="272157" y="974361"/>
                <a:ext cx="6244059" cy="64633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36000" rIns="3600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b="1" smtClean="0">
                    <a:solidFill>
                      <a:prstClr val="black"/>
                    </a:solidFill>
                    <a:latin typeface="Calibri" pitchFamily="34" charset="0"/>
                  </a:rPr>
                  <a:t>Анализ гена </a:t>
                </a:r>
                <a:r>
                  <a:rPr lang="en-US" b="1" i="1" smtClean="0">
                    <a:solidFill>
                      <a:prstClr val="black"/>
                    </a:solidFill>
                    <a:latin typeface="Calibri" pitchFamily="34" charset="0"/>
                  </a:rPr>
                  <a:t>TP53</a:t>
                </a:r>
                <a:r>
                  <a:rPr lang="ru-RU" b="1" i="1" smtClean="0">
                    <a:solidFill>
                      <a:prstClr val="black"/>
                    </a:solidFill>
                    <a:latin typeface="Calibri" pitchFamily="34" charset="0"/>
                  </a:rPr>
                  <a:t> </a:t>
                </a:r>
                <a:r>
                  <a:rPr lang="ru-RU" b="1" smtClean="0">
                    <a:solidFill>
                      <a:prstClr val="black"/>
                    </a:solidFill>
                    <a:latin typeface="Calibri" pitchFamily="34" charset="0"/>
                  </a:rPr>
                  <a:t>методом </a:t>
                </a:r>
              </a:p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b="1" smtClean="0">
                    <a:solidFill>
                      <a:prstClr val="black"/>
                    </a:solidFill>
                    <a:latin typeface="Calibri" pitchFamily="34" charset="0"/>
                  </a:rPr>
                  <a:t>мультиплексной лигазозависимой амплификации (</a:t>
                </a:r>
                <a:r>
                  <a:rPr lang="en-US" b="1" smtClean="0">
                    <a:solidFill>
                      <a:prstClr val="black"/>
                    </a:solidFill>
                    <a:latin typeface="Calibri" pitchFamily="34" charset="0"/>
                  </a:rPr>
                  <a:t>MLPA</a:t>
                </a:r>
                <a:r>
                  <a:rPr lang="ru-RU" b="1" smtClean="0">
                    <a:solidFill>
                      <a:prstClr val="black"/>
                    </a:solidFill>
                    <a:latin typeface="Calibri" pitchFamily="34" charset="0"/>
                  </a:rPr>
                  <a:t>)</a:t>
                </a:r>
                <a:endParaRPr lang="ru-RU" b="1" i="1" smtClean="0">
                  <a:solidFill>
                    <a:prstClr val="black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53257" name="TextBox 9"/>
            <p:cNvSpPr txBox="1">
              <a:spLocks noChangeArrowheads="1"/>
            </p:cNvSpPr>
            <p:nvPr/>
          </p:nvSpPr>
          <p:spPr bwMode="auto">
            <a:xfrm>
              <a:off x="6948264" y="2060848"/>
              <a:ext cx="15121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600" i="1" smtClean="0">
                  <a:solidFill>
                    <a:prstClr val="black"/>
                  </a:solidFill>
                  <a:latin typeface="Calibri" pitchFamily="34" charset="0"/>
                </a:rPr>
                <a:t>делеции</a:t>
              </a:r>
            </a:p>
          </p:txBody>
        </p:sp>
        <p:cxnSp>
          <p:nvCxnSpPr>
            <p:cNvPr id="14" name="Прямая со стрелкой 13"/>
            <p:cNvCxnSpPr>
              <a:stCxn id="53257" idx="1"/>
            </p:cNvCxnSpPr>
            <p:nvPr/>
          </p:nvCxnSpPr>
          <p:spPr>
            <a:xfrm flipH="1" flipV="1">
              <a:off x="6508683" y="2163422"/>
              <a:ext cx="440602" cy="666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H="1">
              <a:off x="6527736" y="2285665"/>
              <a:ext cx="423931" cy="1079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253" name="Группа 5"/>
          <p:cNvGrpSpPr>
            <a:grpSpLocks/>
          </p:cNvGrpSpPr>
          <p:nvPr/>
        </p:nvGrpSpPr>
        <p:grpSpPr bwMode="auto">
          <a:xfrm>
            <a:off x="4901803" y="2492383"/>
            <a:ext cx="4099322" cy="2790825"/>
            <a:chOff x="4902414" y="2420888"/>
            <a:chExt cx="4098265" cy="2790870"/>
          </a:xfrm>
        </p:grpSpPr>
        <p:pic>
          <p:nvPicPr>
            <p:cNvPr id="53254" name="Рисунок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414" y="2693983"/>
              <a:ext cx="4098265" cy="251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902414" y="2420888"/>
              <a:ext cx="4098265" cy="369894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Анализ кривой плавления гена </a:t>
              </a:r>
              <a:r>
                <a:rPr lang="en-US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RB1</a:t>
              </a:r>
              <a:endParaRPr lang="ru-RU" i="1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40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108349" y="39858"/>
            <a:ext cx="89273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</a:rPr>
              <a:t>17-44-020120</a:t>
            </a:r>
            <a:r>
              <a:rPr lang="ru-RU" smtClean="0">
                <a:solidFill>
                  <a:srgbClr val="000000"/>
                </a:solidFill>
              </a:rPr>
              <a:t> </a:t>
            </a:r>
            <a:r>
              <a:rPr lang="ru-RU" sz="2000" b="1" smtClean="0">
                <a:solidFill>
                  <a:srgbClr val="000000"/>
                </a:solidFill>
                <a:latin typeface="Times New Roman" pitchFamily="18" charset="0"/>
              </a:rPr>
              <a:t>Новый способ однозначной цифровой ДНК-паспортизации / ДНК-идентификации сортов сельскохозяйственных растений</a:t>
            </a:r>
            <a:r>
              <a:rPr lang="ru-RU" smtClean="0">
                <a:solidFill>
                  <a:srgbClr val="000000"/>
                </a:solidFill>
              </a:rPr>
              <a:t> </a:t>
            </a:r>
            <a:r>
              <a:rPr lang="ru-RU" sz="2000" b="1" smtClean="0">
                <a:solidFill>
                  <a:srgbClr val="3333CC"/>
                </a:solidFill>
                <a:latin typeface="Times New Roman" pitchFamily="18" charset="0"/>
              </a:rPr>
              <a:t>(д.б.н., проф. Чемерис А.В., ИБГ УНЦ РАН) – 200,0 тыс. руб.</a:t>
            </a:r>
            <a:r>
              <a:rPr lang="ru-RU" sz="2000" smtClean="0">
                <a:solidFill>
                  <a:srgbClr val="3333CC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02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40" y="1125539"/>
            <a:ext cx="2326481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72628" y="797036"/>
            <a:ext cx="2986088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000000"/>
                </a:solidFill>
                <a:latin typeface="Times New Roman" pitchFamily="18" charset="0"/>
              </a:rPr>
              <a:t>Разработан универсальный принцип формирования генетического штрих-кода для однозначной цифровой ДНК-паспортизации / ДНК-идентификации сортов сельскохозяйственных растений на основе гель-электрофоретического разделения случайным образом </a:t>
            </a:r>
            <a:r>
              <a:rPr lang="en-US" sz="1600" b="1" smtClean="0">
                <a:solidFill>
                  <a:srgbClr val="000000"/>
                </a:solidFill>
                <a:latin typeface="Times New Roman" pitchFamily="18" charset="0"/>
              </a:rPr>
              <a:t>c </a:t>
            </a:r>
            <a:r>
              <a:rPr lang="ru-RU" sz="1600" b="1" smtClean="0">
                <a:solidFill>
                  <a:srgbClr val="000000"/>
                </a:solidFill>
                <a:latin typeface="Times New Roman" pitchFamily="18" charset="0"/>
              </a:rPr>
              <a:t>использованием коротких модифицированных праймеров амплифицированных фрагментов ДНК, размеры которых устанавливаются  с точностью до нуклеотида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940029" y="2046288"/>
          <a:ext cx="19431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Формула" r:id="rId4" imgW="1054080" imgH="444240" progId="Equation.3">
                  <p:embed/>
                </p:oleObj>
              </mc:Choice>
              <mc:Fallback>
                <p:oleObj name="Формула" r:id="rId4" imgW="10540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029" y="2046288"/>
                        <a:ext cx="1943100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4787504" y="1125538"/>
            <a:ext cx="424815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Число комбинаций встречаемости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в ДНК-ячейках фрагментов ДНК разного размера рассчитывается как количество сочетаний из </a:t>
            </a:r>
            <a:r>
              <a:rPr lang="ru-RU" sz="1500" b="1" i="1" smtClean="0">
                <a:solidFill>
                  <a:srgbClr val="000000"/>
                </a:solidFill>
                <a:latin typeface="Times New Roman" pitchFamily="18" charset="0"/>
              </a:rPr>
              <a:t>m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по </a:t>
            </a:r>
            <a:r>
              <a:rPr lang="ru-RU" sz="1500" b="1" i="1" smtClean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согласно формулы</a:t>
            </a: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4572001" y="2451400"/>
            <a:ext cx="4499372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                                             ,  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где </a:t>
            </a:r>
            <a:r>
              <a:rPr lang="en-US" sz="1500" b="1" i="1" smtClean="0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- в данном случае общее число вероятностных комбинаций встречаемости фрагментов ДНК в ДНК-ячейках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определенного размерного диапазона, </a:t>
            </a:r>
            <a:endParaRPr lang="en-US" sz="1500" b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i="1" smtClean="0">
                <a:solidFill>
                  <a:srgbClr val="000000"/>
                </a:solidFill>
                <a:latin typeface="Times New Roman" pitchFamily="18" charset="0"/>
              </a:rPr>
              <a:t>m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- число всех анализируемых в выбранном диапазоне ДНК-ячеек, </a:t>
            </a:r>
            <a:r>
              <a:rPr lang="en-US" sz="1500" b="1" i="1" smtClean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 - число ДНК</a:t>
            </a:r>
            <a:r>
              <a:rPr lang="ru-RU" sz="1500" b="1" baseline="30000" smtClean="0">
                <a:solidFill>
                  <a:srgbClr val="000000"/>
                </a:solidFill>
                <a:latin typeface="Times New Roman" pitchFamily="18" charset="0"/>
              </a:rPr>
              <a:t>+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‑ячеек, (</a:t>
            </a:r>
            <a:r>
              <a:rPr lang="en-US" sz="1500" b="1" i="1" smtClean="0">
                <a:solidFill>
                  <a:srgbClr val="000000"/>
                </a:solidFill>
                <a:latin typeface="Times New Roman" pitchFamily="18" charset="0"/>
              </a:rPr>
              <a:t>m</a:t>
            </a:r>
            <a:r>
              <a:rPr lang="ru-RU" sz="1500" b="1" i="1" smtClean="0">
                <a:solidFill>
                  <a:srgbClr val="000000"/>
                </a:solidFill>
                <a:latin typeface="Times New Roman" pitchFamily="18" charset="0"/>
              </a:rPr>
              <a:t>‑</a:t>
            </a:r>
            <a:r>
              <a:rPr lang="en-US" sz="1500" b="1" i="1" smtClean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) - число ДНК</a:t>
            </a:r>
            <a:r>
              <a:rPr lang="ru-RU" sz="1500" b="1" baseline="30000" smtClean="0">
                <a:solidFill>
                  <a:srgbClr val="000000"/>
                </a:solidFill>
                <a:latin typeface="Times New Roman" pitchFamily="18" charset="0"/>
              </a:rPr>
              <a:t>‑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-ячеек.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Для выбранного диапазона фрагментов ДНК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от 51 до 450 нуклеотидов число комбинаций может превысить гугол (10</a:t>
            </a:r>
            <a:r>
              <a:rPr lang="ru-RU" sz="1500" b="1" baseline="30000" smtClean="0">
                <a:solidFill>
                  <a:srgbClr val="000000"/>
                </a:solidFill>
                <a:latin typeface="Times New Roman" pitchFamily="18" charset="0"/>
              </a:rPr>
              <a:t>100</a:t>
            </a:r>
            <a:r>
              <a:rPr lang="ru-RU" sz="1500" b="1" smtClean="0">
                <a:solidFill>
                  <a:srgbClr val="000000"/>
                </a:solidFill>
                <a:latin typeface="Times New Roman" pitchFamily="18" charset="0"/>
              </a:rPr>
              <a:t>) </a:t>
            </a: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72630" y="5177822"/>
            <a:ext cx="903684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333399"/>
                </a:solidFill>
                <a:latin typeface="Times New Roman" pitchFamily="18" charset="0"/>
              </a:rPr>
              <a:t>Проведена оптимизация комплекта коротких в том числе вырожденных модифицированных праймеров, содержащих такие основания как инозин, </a:t>
            </a:r>
            <a:r>
              <a:rPr lang="en-US" sz="1600" b="1" smtClean="0">
                <a:solidFill>
                  <a:srgbClr val="333399"/>
                </a:solidFill>
                <a:latin typeface="Times New Roman" pitchFamily="18" charset="0"/>
              </a:rPr>
              <a:t>LNA</a:t>
            </a:r>
            <a:r>
              <a:rPr lang="ru-RU" sz="1600" b="1" smtClean="0">
                <a:solidFill>
                  <a:srgbClr val="333399"/>
                </a:solidFill>
                <a:latin typeface="Times New Roman" pitchFamily="18" charset="0"/>
              </a:rPr>
              <a:t>-производные ряда нуклеотидов с главной целью увеличить число амплифицируемых фрагментов ДНК с сохранением воспроизводимости результатов вкупе с анализом </a:t>
            </a:r>
            <a:r>
              <a:rPr lang="en-US" sz="1600" b="1" i="1" smtClean="0">
                <a:solidFill>
                  <a:srgbClr val="333399"/>
                </a:solidFill>
                <a:latin typeface="Times New Roman" pitchFamily="18" charset="0"/>
              </a:rPr>
              <a:t>in silico</a:t>
            </a:r>
            <a:r>
              <a:rPr lang="en-US" sz="1600" b="1" smtClean="0">
                <a:solidFill>
                  <a:srgbClr val="333399"/>
                </a:solidFill>
                <a:latin typeface="Times New Roman" pitchFamily="18" charset="0"/>
              </a:rPr>
              <a:t> </a:t>
            </a:r>
            <a:r>
              <a:rPr lang="ru-RU" sz="1600" b="1" smtClean="0">
                <a:solidFill>
                  <a:srgbClr val="333399"/>
                </a:solidFill>
                <a:latin typeface="Times New Roman" pitchFamily="18" charset="0"/>
              </a:rPr>
              <a:t>полностью секвенированного генома модельного растения арабидопсиса и соотнесения экспериментальных результатов с теоретически ожидаемыми.</a:t>
            </a:r>
            <a:r>
              <a:rPr lang="ru-RU" sz="1600" b="1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endParaRPr lang="ru-RU" sz="1600" b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23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White">
  <a:themeElements>
    <a:clrScheme name="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FFFFFF"/>
      </a:accent3>
      <a:accent4>
        <a:srgbClr val="000000"/>
      </a:accent4>
      <a:accent5>
        <a:srgbClr val="AACEFF"/>
      </a:accent5>
      <a:accent6>
        <a:srgbClr val="13D1BB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"/>
        <a:ea typeface="Helvetica Neue"/>
        <a:cs typeface="Helvetica Neu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Neue" charset="0"/>
            <a:ea typeface="Helvetica Neue" charset="0"/>
            <a:cs typeface="Helvetica Neue" charset="0"/>
            <a:sym typeface="Helvetica Neu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Neue" charset="0"/>
            <a:ea typeface="Helvetica Neue" charset="0"/>
            <a:cs typeface="Helvetica Neue" charset="0"/>
            <a:sym typeface="Helvetica Neue" charset="0"/>
          </a:defRPr>
        </a:defPPr>
      </a:lstStyle>
    </a:lnDef>
  </a:objectDefaults>
  <a:extraClrSchemeLst/>
</a:theme>
</file>

<file path=ppt/theme/theme1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13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14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5E5E5E"/>
    </a:dk2>
    <a:lt2>
      <a:srgbClr val="D6D5D5"/>
    </a:lt2>
    <a:accent1>
      <a:srgbClr val="00A2FF"/>
    </a:accent1>
    <a:accent2>
      <a:srgbClr val="16E7CF"/>
    </a:accent2>
    <a:accent3>
      <a:srgbClr val="FFFFFF"/>
    </a:accent3>
    <a:accent4>
      <a:srgbClr val="000000"/>
    </a:accent4>
    <a:accent5>
      <a:srgbClr val="AACEFF"/>
    </a:accent5>
    <a:accent6>
      <a:srgbClr val="13D1BB"/>
    </a:accent6>
    <a:hlink>
      <a:srgbClr val="0000FF"/>
    </a:hlink>
    <a:folHlink>
      <a:srgbClr val="FF00FF"/>
    </a:folHlink>
  </a:clrScheme>
  <a:fontScheme name="White">
    <a:majorFont>
      <a:latin typeface="Helvetica Neue Medium"/>
      <a:ea typeface="Helvetica Neue Medium"/>
      <a:cs typeface="Helvetica Neue Medium"/>
    </a:majorFont>
    <a:minorFont>
      <a:latin typeface="Helvetica Neue"/>
      <a:ea typeface="Helvetica Neue"/>
      <a:cs typeface="Helvetica Neue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5E5E5E"/>
    </a:dk2>
    <a:lt2>
      <a:srgbClr val="D6D5D5"/>
    </a:lt2>
    <a:accent1>
      <a:srgbClr val="00A2FF"/>
    </a:accent1>
    <a:accent2>
      <a:srgbClr val="16E7CF"/>
    </a:accent2>
    <a:accent3>
      <a:srgbClr val="FFFFFF"/>
    </a:accent3>
    <a:accent4>
      <a:srgbClr val="000000"/>
    </a:accent4>
    <a:accent5>
      <a:srgbClr val="AACEFF"/>
    </a:accent5>
    <a:accent6>
      <a:srgbClr val="13D1BB"/>
    </a:accent6>
    <a:hlink>
      <a:srgbClr val="0000FF"/>
    </a:hlink>
    <a:folHlink>
      <a:srgbClr val="FF00FF"/>
    </a:folHlink>
  </a:clrScheme>
  <a:fontScheme name="White">
    <a:majorFont>
      <a:latin typeface="Helvetica Neue Medium"/>
      <a:ea typeface="Helvetica Neue Medium"/>
      <a:cs typeface="Helvetica Neue Medium"/>
    </a:majorFont>
    <a:minorFont>
      <a:latin typeface="Helvetica Neue"/>
      <a:ea typeface="Helvetica Neue"/>
      <a:cs typeface="Helvetica Neue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5E5E5E"/>
    </a:dk2>
    <a:lt2>
      <a:srgbClr val="D6D5D5"/>
    </a:lt2>
    <a:accent1>
      <a:srgbClr val="00A2FF"/>
    </a:accent1>
    <a:accent2>
      <a:srgbClr val="16E7CF"/>
    </a:accent2>
    <a:accent3>
      <a:srgbClr val="FFFFFF"/>
    </a:accent3>
    <a:accent4>
      <a:srgbClr val="000000"/>
    </a:accent4>
    <a:accent5>
      <a:srgbClr val="AACEFF"/>
    </a:accent5>
    <a:accent6>
      <a:srgbClr val="13D1BB"/>
    </a:accent6>
    <a:hlink>
      <a:srgbClr val="0000FF"/>
    </a:hlink>
    <a:folHlink>
      <a:srgbClr val="FF00FF"/>
    </a:folHlink>
  </a:clrScheme>
  <a:fontScheme name="White">
    <a:majorFont>
      <a:latin typeface="Helvetica Neue Medium"/>
      <a:ea typeface="Helvetica Neue Medium"/>
      <a:cs typeface="Helvetica Neue Medium"/>
    </a:majorFont>
    <a:minorFont>
      <a:latin typeface="Helvetica Neue"/>
      <a:ea typeface="Helvetica Neue"/>
      <a:cs typeface="Helvetica Neue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5E5E5E"/>
    </a:dk2>
    <a:lt2>
      <a:srgbClr val="D6D5D5"/>
    </a:lt2>
    <a:accent1>
      <a:srgbClr val="00A2FF"/>
    </a:accent1>
    <a:accent2>
      <a:srgbClr val="16E7CF"/>
    </a:accent2>
    <a:accent3>
      <a:srgbClr val="FFFFFF"/>
    </a:accent3>
    <a:accent4>
      <a:srgbClr val="000000"/>
    </a:accent4>
    <a:accent5>
      <a:srgbClr val="AACEFF"/>
    </a:accent5>
    <a:accent6>
      <a:srgbClr val="13D1BB"/>
    </a:accent6>
    <a:hlink>
      <a:srgbClr val="0000FF"/>
    </a:hlink>
    <a:folHlink>
      <a:srgbClr val="FF00FF"/>
    </a:folHlink>
  </a:clrScheme>
  <a:fontScheme name="White">
    <a:majorFont>
      <a:latin typeface="Helvetica Neue Medium"/>
      <a:ea typeface="Helvetica Neue Medium"/>
      <a:cs typeface="Helvetica Neue Medium"/>
    </a:majorFont>
    <a:minorFont>
      <a:latin typeface="Helvetica Neue"/>
      <a:ea typeface="Helvetica Neue"/>
      <a:cs typeface="Helvetica Neue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9769</TotalTime>
  <Words>4981</Words>
  <Application>Microsoft Office PowerPoint</Application>
  <PresentationFormat>Экран (4:3)</PresentationFormat>
  <Paragraphs>452</Paragraphs>
  <Slides>40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16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40</vt:i4>
      </vt:variant>
    </vt:vector>
  </HeadingPairs>
  <TitlesOfParts>
    <vt:vector size="59" baseType="lpstr">
      <vt:lpstr>2_Исполнительная</vt:lpstr>
      <vt:lpstr>Оформление по умолчанию</vt:lpstr>
      <vt:lpstr>4_Тема Office</vt:lpstr>
      <vt:lpstr>3_Исполнительная</vt:lpstr>
      <vt:lpstr>1_Тема Office</vt:lpstr>
      <vt:lpstr>2_Оформление по умолчанию</vt:lpstr>
      <vt:lpstr>6_Тема Office</vt:lpstr>
      <vt:lpstr>Тема Office</vt:lpstr>
      <vt:lpstr>14_Тема Office</vt:lpstr>
      <vt:lpstr>4_Оформление по умолчанию</vt:lpstr>
      <vt:lpstr>13_Тема Office</vt:lpstr>
      <vt:lpstr>2_Тема Office</vt:lpstr>
      <vt:lpstr>White</vt:lpstr>
      <vt:lpstr>3_Тема Office</vt:lpstr>
      <vt:lpstr>8_Тема Office</vt:lpstr>
      <vt:lpstr>Поток</vt:lpstr>
      <vt:lpstr>Формула</vt:lpstr>
      <vt:lpstr>Диаграмма</vt:lpstr>
      <vt:lpstr>Лист Microsoft Excel 97-2003</vt:lpstr>
      <vt:lpstr>Отчет  Отделения агро- и биотехнологий Академии наук РБ за 2017 год</vt:lpstr>
      <vt:lpstr>Состав Отделения агро- и биотехнологий АН РБ</vt:lpstr>
      <vt:lpstr>Презентация PowerPoint</vt:lpstr>
      <vt:lpstr>Презентация PowerPoint</vt:lpstr>
      <vt:lpstr>Гранты РФФИ, выполненные в 2017 г. </vt:lpstr>
      <vt:lpstr>Презентация PowerPoint</vt:lpstr>
      <vt:lpstr>17-44-020050 Идентификация генетических маркеров инвазивного роста и метастазирования при злокачественных новообразованиях почки (к.б.н. Гилязова И.Р., ИБГ УНЦ РАН).</vt:lpstr>
      <vt:lpstr>Презентация PowerPoint</vt:lpstr>
      <vt:lpstr>Презентация PowerPoint</vt:lpstr>
      <vt:lpstr>Презентация PowerPoint</vt:lpstr>
      <vt:lpstr>Презентация PowerPoint</vt:lpstr>
      <vt:lpstr>РФФИ и РБ Поволжье17-45-020546-р_а  Изучение и научно-практическое обоснование основных направлений динамики ландшафтов, выведенных из сельскохозяйственного оборота на рубеже XX и XXI столетий на Южном Предуралье и перспективные пути их оптимального использования  руководитель: Япаров И.М. (БГУ)</vt:lpstr>
      <vt:lpstr>Презентация PowerPoint</vt:lpstr>
      <vt:lpstr>Грант РФФИ  17-44-020951  «Исследования физиологических, биохимических и молекулярно-биологических механизмов устойчивости растений семейства Brassicaceae к повышенным концентрациям тяжелых металлов в корнеобитаемой среде»  Науч. руководитель – д.б.н., проф. Янбаев Ю. А.,  ФГБОУ ВО БашГУ, </vt:lpstr>
      <vt:lpstr>Презентация PowerPoint</vt:lpstr>
      <vt:lpstr>Презентация PowerPoint</vt:lpstr>
      <vt:lpstr>  17-44-020908 р_а. Изучение генетических основ предрасположенности к развитию расстройств аутистического спектра в Республике Башкортостан (к.б.н. Литвинов С.С., ИБГ УНЦ РАН) – 200,0 тыс. руб.</vt:lpstr>
      <vt:lpstr>Презентация PowerPoint</vt:lpstr>
      <vt:lpstr>Комплексное молекулярно-генетическое и эпигенетическое исследование заболеваний желудочно-кишечного тракта: рака желудка и язвенной болезни  Руководитель: к.б.н., доц. А.Х. Нургалиева, Башкирский государственный университет </vt:lpstr>
      <vt:lpstr>№ 17-44-020541 р_а. Изучение молекулярно-генетических основ кардиомиопатий в Республике Башкортостан  Руководитель:  акад.АН РБ Хуснутдинова Э.К. </vt:lpstr>
      <vt:lpstr> 17-44-020951 (Договор с АН РБ № 40/46 от 05.06.2017)  «Молекулярно-генетическое исследование наследственных спастических параплегий в Республике Башкортостан на основе анализа таргетного секвенирования экзома»  Науч. руководитель – д.б.н., проф. Хидиятова И.М.,  ИБГ УНЦ РАН, 200 тыс. руб.</vt:lpstr>
      <vt:lpstr>Грант РФФИ-поволжье № 40/41 от 05.06.17 (17-44-020697 р_а)  « Комплексное фармакогенетическое исследование туберкулеза легких в Башкортостане». Руководитель: к.б.н. Юнусбаева М.М. (ИБГ УНЦ РАН) </vt:lpstr>
      <vt:lpstr>Презентация PowerPoint</vt:lpstr>
      <vt:lpstr>Изучение генетической структуры тюркоязычных народов Северной Евразии по данным об однородительских маркерах  Руководитель: к.б.н., доц. Н.В. Екомасова Башкирский государственный университет </vt:lpstr>
      <vt:lpstr>Презентация PowerPoint</vt:lpstr>
      <vt:lpstr>Презентация PowerPoint</vt:lpstr>
      <vt:lpstr>1. Оценка наносимого сельскохозяйственному производству ущерба от распространения инвазивных растений на посевах сельскохозяйственных культур по природно-климатическим зонам Башкортостана и разработка мер борьбы с ними (исп.: чл-корр. АН РБ Исмагилов Р.Р., д.б.н. Абрамова Л.М.)  2. Разработка ресурсосберегающей технологии Strip-till, почвообрабатывающего орудия для возделывания подсолнечника и кукурузы в условиях РБ (исп.: акад. АН РБ Сафин Х.М.,                  д.т.н. Мударисов С.Г.)  3. Совершенствование технологии производства говядины на открытых площадках (фидлотах) круглогодичного действия (исп.: д.с.-х.н. Гизатуллин Р.С.)  4. Разработка технологии использования природных цеолитов для повышения плодородия почв и урожайности сельскохозяйственных культур (исп.: акад. АН РБ Суюндуков Я.Т.) </vt:lpstr>
      <vt:lpstr>Оценка наносимого сельскохозяйственному производству ущерба от распространения инвазивных растений на посевах сельскохозяйственных культур по природно-климатическим зонам Башкортостана и разработка мер борьбы с ними. Научные руководители: член-корреспондент АН РБ Исмагилов Р.Р.,  д.б.н. Абрамова Л.М. </vt:lpstr>
      <vt:lpstr>Совершенствование технологии производства говядины на открытых площадках (фидлотах) круглогодичного действия Научный руководитель: д.с.-х.н. Гизатуллин Р.С. </vt:lpstr>
      <vt:lpstr>Разработка технологии использования природных цеолитов для повышения плодородия почв и урожайности сельскохозяйственных культур Научный руководитель: академик АН РБ Суюндуков Я.Т. </vt:lpstr>
      <vt:lpstr>Разработка ресурсосберегающей технологии Strip-till, почвообрабатывающего орудия для возделывания подсолнечника и кукурузы в условиях РБ.  Научный руководитель: академик АН РБ Сафин Х.М.</vt:lpstr>
      <vt:lpstr>Рабочая секция для полосовой обработки почвы  с разноуровневым внесением удобрений</vt:lpstr>
      <vt:lpstr>Всероссийский научно-практический семинар  «CROP TOUR 2017» совместно с учеными США, Дании Август 2017 г., Абзелиловский район</vt:lpstr>
      <vt:lpstr>Подготовленные рекомендации производству за 2017 год</vt:lpstr>
      <vt:lpstr>Научно-практические конференции </vt:lpstr>
      <vt:lpstr>ГРАНТЫ РБ МОЛОДЫМ УЧЕНЫМ И МОЛОДЕЖНЫМ КОЛЛЕКТИВАМ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отделения биологических и сельскохозяйственных наук Академии наук РБ за 2017 год</dc:title>
  <dc:creator>Arthur</dc:creator>
  <cp:lastModifiedBy>1</cp:lastModifiedBy>
  <cp:revision>106</cp:revision>
  <cp:lastPrinted>2018-01-23T06:39:18Z</cp:lastPrinted>
  <dcterms:created xsi:type="dcterms:W3CDTF">2016-02-08T08:18:55Z</dcterms:created>
  <dcterms:modified xsi:type="dcterms:W3CDTF">2018-01-24T07:06:45Z</dcterms:modified>
</cp:coreProperties>
</file>