
<file path=[Content_Types].xml><?xml version="1.0" encoding="utf-8"?>
<Types xmlns="http://schemas.openxmlformats.org/package/2006/content-types">
  <Default Extension="png" ContentType="image/png"/>
  <Default Extension="jfif" ContentType="image/jpe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drawings/drawing2.xml" ContentType="application/vnd.openxmlformats-officedocument.drawingml.chartshapes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60" r:id="rId1"/>
  </p:sldMasterIdLst>
  <p:notesMasterIdLst>
    <p:notesMasterId r:id="rId64"/>
  </p:notesMasterIdLst>
  <p:sldIdLst>
    <p:sldId id="278" r:id="rId2"/>
    <p:sldId id="257" r:id="rId3"/>
    <p:sldId id="494" r:id="rId4"/>
    <p:sldId id="495" r:id="rId5"/>
    <p:sldId id="496" r:id="rId6"/>
    <p:sldId id="497" r:id="rId7"/>
    <p:sldId id="498" r:id="rId8"/>
    <p:sldId id="499" r:id="rId9"/>
    <p:sldId id="500" r:id="rId10"/>
    <p:sldId id="501" r:id="rId11"/>
    <p:sldId id="502" r:id="rId12"/>
    <p:sldId id="372" r:id="rId13"/>
    <p:sldId id="361" r:id="rId14"/>
    <p:sldId id="588" r:id="rId15"/>
    <p:sldId id="519" r:id="rId16"/>
    <p:sldId id="520" r:id="rId17"/>
    <p:sldId id="521" r:id="rId18"/>
    <p:sldId id="522" r:id="rId19"/>
    <p:sldId id="523" r:id="rId20"/>
    <p:sldId id="524" r:id="rId21"/>
    <p:sldId id="525" r:id="rId22"/>
    <p:sldId id="526" r:id="rId23"/>
    <p:sldId id="527" r:id="rId24"/>
    <p:sldId id="444" r:id="rId25"/>
    <p:sldId id="286" r:id="rId26"/>
    <p:sldId id="503" r:id="rId27"/>
    <p:sldId id="582" r:id="rId28"/>
    <p:sldId id="583" r:id="rId29"/>
    <p:sldId id="584" r:id="rId30"/>
    <p:sldId id="585" r:id="rId31"/>
    <p:sldId id="586" r:id="rId32"/>
    <p:sldId id="587" r:id="rId33"/>
    <p:sldId id="510" r:id="rId34"/>
    <p:sldId id="511" r:id="rId35"/>
    <p:sldId id="512" r:id="rId36"/>
    <p:sldId id="513" r:id="rId37"/>
    <p:sldId id="514" r:id="rId38"/>
    <p:sldId id="515" r:id="rId39"/>
    <p:sldId id="516" r:id="rId40"/>
    <p:sldId id="517" r:id="rId41"/>
    <p:sldId id="373" r:id="rId42"/>
    <p:sldId id="390" r:id="rId43"/>
    <p:sldId id="564" r:id="rId44"/>
    <p:sldId id="528" r:id="rId45"/>
    <p:sldId id="565" r:id="rId46"/>
    <p:sldId id="566" r:id="rId47"/>
    <p:sldId id="567" r:id="rId48"/>
    <p:sldId id="568" r:id="rId49"/>
    <p:sldId id="569" r:id="rId50"/>
    <p:sldId id="570" r:id="rId51"/>
    <p:sldId id="571" r:id="rId52"/>
    <p:sldId id="572" r:id="rId53"/>
    <p:sldId id="573" r:id="rId54"/>
    <p:sldId id="574" r:id="rId55"/>
    <p:sldId id="575" r:id="rId56"/>
    <p:sldId id="576" r:id="rId57"/>
    <p:sldId id="577" r:id="rId58"/>
    <p:sldId id="578" r:id="rId59"/>
    <p:sldId id="579" r:id="rId60"/>
    <p:sldId id="580" r:id="rId61"/>
    <p:sldId id="581" r:id="rId62"/>
    <p:sldId id="292" r:id="rId63"/>
  </p:sldIdLst>
  <p:sldSz cx="12192000" cy="6858000"/>
  <p:notesSz cx="6858000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435" autoAdjust="0"/>
    <p:restoredTop sz="98737" autoAdjust="0"/>
  </p:normalViewPr>
  <p:slideViewPr>
    <p:cSldViewPr snapToGrid="0">
      <p:cViewPr>
        <p:scale>
          <a:sx n="115" d="100"/>
          <a:sy n="115" d="100"/>
        </p:scale>
        <p:origin x="-498" y="30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package" Target="../embeddings/Microsoft_Excel_Worksheet3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none" strike="noStrike" kern="1200" baseline="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r>
              <a:rPr lang="ru-RU"/>
              <a:t>Индексы цен производителей по отраслям, %</a:t>
            </a:r>
          </a:p>
        </c:rich>
      </c:tx>
      <c:layout>
        <c:manualLayout>
          <c:xMode val="edge"/>
          <c:yMode val="edge"/>
          <c:x val="0.15296501955623165"/>
          <c:y val="1.8535999607547215E-2"/>
        </c:manualLayout>
      </c:layout>
      <c:overlay val="1"/>
      <c:spPr>
        <a:noFill/>
        <a:ln>
          <a:noFill/>
        </a:ln>
        <a:effectLst/>
      </c:spPr>
    </c:title>
    <c:autoTitleDeleted val="0"/>
    <c:plotArea>
      <c:layout>
        <c:manualLayout>
          <c:layoutTarget val="inner"/>
          <c:xMode val="edge"/>
          <c:yMode val="edge"/>
          <c:x val="0.11046063468942409"/>
          <c:y val="0.16975801390033143"/>
          <c:w val="0.80138009356985029"/>
          <c:h val="0.661470334465001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продукция растениеводства</c:v>
                </c:pt>
              </c:strCache>
            </c:strRef>
          </c:tx>
          <c:spPr>
            <a:solidFill>
              <a:schemeClr val="accent1">
                <a:lumMod val="75000"/>
              </a:schemeClr>
            </a:soli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000" b="1" i="0" u="none" strike="noStrike" kern="1200" baseline="0">
                    <a:solidFill>
                      <a:schemeClr val="bg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ru-RU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Sheet1!$B$1:$C$1</c:f>
              <c:strCache>
                <c:ptCount val="2"/>
                <c:pt idx="0">
                  <c:v>2020 г к 2019 г</c:v>
                </c:pt>
                <c:pt idx="1">
                  <c:v>11 мес 2021 г к 11 мес 2020 года</c:v>
                </c:pt>
              </c:strCache>
            </c:strRef>
          </c:cat>
          <c:val>
            <c:numRef>
              <c:f>Sheet1!$B$2:$C$2</c:f>
              <c:numCache>
                <c:formatCode>0.0</c:formatCode>
                <c:ptCount val="2"/>
                <c:pt idx="0" formatCode="General">
                  <c:v>133.30000000000001</c:v>
                </c:pt>
                <c:pt idx="1">
                  <c:v>138.4</c:v>
                </c:pt>
              </c:numCache>
            </c:numRef>
          </c:val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продукция животноводства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000" b="1" i="0" u="none" strike="noStrike" kern="1200" baseline="0">
                    <a:solidFill>
                      <a:schemeClr val="bg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ru-RU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Sheet1!$B$1:$C$1</c:f>
              <c:strCache>
                <c:ptCount val="2"/>
                <c:pt idx="0">
                  <c:v>2020 г к 2019 г</c:v>
                </c:pt>
                <c:pt idx="1">
                  <c:v>11 мес 2021 г к 11 мес 2020 года</c:v>
                </c:pt>
              </c:strCache>
            </c:strRef>
          </c:cat>
          <c:val>
            <c:numRef>
              <c:f>Sheet1!$B$3:$C$3</c:f>
              <c:numCache>
                <c:formatCode>0.0</c:formatCode>
                <c:ptCount val="2"/>
                <c:pt idx="0" formatCode="General">
                  <c:v>107.9</c:v>
                </c:pt>
                <c:pt idx="1">
                  <c:v>110.9</c:v>
                </c:pt>
              </c:numCache>
            </c:numRef>
          </c:val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overlap val="-24"/>
        <c:axId val="86958464"/>
        <c:axId val="87901312"/>
      </c:barChart>
      <c:catAx>
        <c:axId val="86958464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low"/>
        <c:crossAx val="87901312"/>
        <c:crossesAt val="100"/>
        <c:auto val="0"/>
        <c:lblAlgn val="ctr"/>
        <c:lblOffset val="100"/>
        <c:tickLblSkip val="1"/>
        <c:tickMarkSkip val="1"/>
        <c:noMultiLvlLbl val="0"/>
      </c:catAx>
      <c:valAx>
        <c:axId val="87901312"/>
        <c:scaling>
          <c:orientation val="minMax"/>
          <c:max val="140"/>
          <c:min val="90"/>
        </c:scaling>
        <c:delete val="0"/>
        <c:axPos val="l"/>
        <c:numFmt formatCode="General" sourceLinked="1"/>
        <c:majorTickMark val="none"/>
        <c:minorTickMark val="none"/>
        <c:tickLblPos val="none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ru-RU"/>
          </a:p>
        </c:txPr>
        <c:crossAx val="86958464"/>
        <c:crosses val="autoZero"/>
        <c:crossBetween val="between"/>
        <c:majorUnit val="5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3.8759067922494214E-2"/>
          <c:y val="0.87249558851325326"/>
          <c:w val="0.92282410216528665"/>
          <c:h val="0.10230879830091029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bg2">
                  <a:lumMod val="10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latin typeface="Arial" panose="020B0604020202020204" pitchFamily="34" charset="0"/>
          <a:cs typeface="Arial" panose="020B0604020202020204" pitchFamily="34" charset="0"/>
        </a:defRPr>
      </a:pPr>
      <a:endParaRPr lang="ru-RU"/>
    </a:p>
  </c:txPr>
  <c:externalData r:id="rId1">
    <c:autoUpdate val="0"/>
  </c:externalData>
  <c:userShapes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3646038385826775E-2"/>
          <c:y val="2.4735011990407674E-2"/>
          <c:w val="0.93635396161417328"/>
          <c:h val="0.76158749005982462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rgbClr val="953735"/>
            </a:soli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c:spPr>
          <c:invertIfNegative val="0"/>
          <c:dPt>
            <c:idx val="0"/>
            <c:invertIfNegative val="0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c:spPr>
          </c:dPt>
          <c:dPt>
            <c:idx val="1"/>
            <c:invertIfNegative val="0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c:spPr>
          </c:dPt>
          <c:dPt>
            <c:idx val="2"/>
            <c:invertIfNegative val="0"/>
            <c:bubble3D val="0"/>
            <c:spPr>
              <a:solidFill>
                <a:srgbClr val="9BBB59"/>
              </a:soli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c:spPr>
          </c:dPt>
          <c:dPt>
            <c:idx val="3"/>
            <c:invertIfNegative val="0"/>
            <c:bubble3D val="0"/>
            <c:spPr>
              <a:solidFill>
                <a:srgbClr val="9BBB59"/>
              </a:soli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c:spPr>
          </c:dPt>
          <c:dPt>
            <c:idx val="4"/>
            <c:invertIfNegative val="0"/>
            <c:bubble3D val="0"/>
            <c:spPr>
              <a:solidFill>
                <a:srgbClr val="9BBB59"/>
              </a:soli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c:spPr>
          </c:dPt>
          <c:dPt>
            <c:idx val="5"/>
            <c:invertIfNegative val="0"/>
            <c:bubble3D val="0"/>
          </c:dPt>
          <c:dPt>
            <c:idx val="6"/>
            <c:invertIfNegative val="0"/>
            <c:bubble3D val="0"/>
          </c:dPt>
          <c:dPt>
            <c:idx val="7"/>
            <c:invertIfNegative val="0"/>
            <c:bubble3D val="0"/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Лист1!$A$2:$A$11</c:f>
              <c:strCache>
                <c:ptCount val="10"/>
                <c:pt idx="0">
                  <c:v>Давлекановский</c:v>
                </c:pt>
                <c:pt idx="1">
                  <c:v>Уфимский </c:v>
                </c:pt>
                <c:pt idx="2">
                  <c:v>Аургазинский </c:v>
                </c:pt>
                <c:pt idx="3">
                  <c:v>Стерлитамакский</c:v>
                </c:pt>
                <c:pt idx="4">
                  <c:v>Чишминский</c:v>
                </c:pt>
                <c:pt idx="5">
                  <c:v>Кармаскалинский</c:v>
                </c:pt>
                <c:pt idx="6">
                  <c:v>Миякинсий</c:v>
                </c:pt>
                <c:pt idx="7">
                  <c:v>Гафурийский</c:v>
                </c:pt>
                <c:pt idx="8">
                  <c:v>Альшеевский</c:v>
                </c:pt>
                <c:pt idx="9">
                  <c:v>Бижбулякский</c:v>
                </c:pt>
              </c:strCache>
            </c:strRef>
          </c:cat>
          <c:val>
            <c:numRef>
              <c:f>Лист1!$B$2:$B$12</c:f>
              <c:numCache>
                <c:formatCode>General</c:formatCode>
                <c:ptCount val="11"/>
                <c:pt idx="0">
                  <c:v>89</c:v>
                </c:pt>
                <c:pt idx="1">
                  <c:v>70.2</c:v>
                </c:pt>
                <c:pt idx="2">
                  <c:v>70.099999999999994</c:v>
                </c:pt>
                <c:pt idx="3">
                  <c:v>68.5</c:v>
                </c:pt>
                <c:pt idx="4">
                  <c:v>68.3</c:v>
                </c:pt>
                <c:pt idx="5">
                  <c:v>64.3</c:v>
                </c:pt>
                <c:pt idx="6">
                  <c:v>60.3</c:v>
                </c:pt>
                <c:pt idx="7">
                  <c:v>55.1</c:v>
                </c:pt>
                <c:pt idx="8">
                  <c:v>54.3</c:v>
                </c:pt>
                <c:pt idx="9">
                  <c:v>30.7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5"/>
        <c:overlap val="100"/>
        <c:axId val="180558848"/>
        <c:axId val="180584448"/>
      </c:barChart>
      <c:catAx>
        <c:axId val="18055884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80584448"/>
        <c:crosses val="autoZero"/>
        <c:auto val="1"/>
        <c:lblAlgn val="ctr"/>
        <c:lblOffset val="100"/>
        <c:noMultiLvlLbl val="0"/>
      </c:catAx>
      <c:valAx>
        <c:axId val="180584448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18055884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r>
              <a:rPr lang="ru-RU" sz="1800" b="1" i="1" dirty="0" smtClean="0">
                <a:solidFill>
                  <a:srgbClr val="CC3C39"/>
                </a:solidFill>
                <a:effectLst/>
              </a:rPr>
              <a:t>Районы, нарушающие сроки сдачи </a:t>
            </a:r>
            <a:r>
              <a:rPr lang="ru-RU" sz="1800" b="1" i="1" dirty="0" smtClean="0">
                <a:solidFill>
                  <a:srgbClr val="C0504D"/>
                </a:solidFill>
                <a:effectLst/>
              </a:rPr>
              <a:t>отчетов:</a:t>
            </a:r>
            <a:endParaRPr lang="ru-RU" dirty="0">
              <a:solidFill>
                <a:srgbClr val="C0504D"/>
              </a:solidFill>
              <a:effectLst/>
            </a:endParaRPr>
          </a:p>
        </c:rich>
      </c:tx>
      <c:layout>
        <c:manualLayout>
          <c:xMode val="edge"/>
          <c:yMode val="edge"/>
          <c:x val="0.11106787809613695"/>
          <c:y val="5.3161834093741159E-2"/>
        </c:manualLayout>
      </c:layout>
      <c:overlay val="0"/>
      <c:spPr>
        <a:noFill/>
        <a:ln>
          <a:noFill/>
        </a:ln>
        <a:effectLst/>
      </c:spPr>
    </c:title>
    <c:autoTitleDeleted val="0"/>
    <c:plotArea>
      <c:layout>
        <c:manualLayout>
          <c:layoutTarget val="inner"/>
          <c:xMode val="edge"/>
          <c:yMode val="edge"/>
          <c:x val="2.1373415274856231E-2"/>
          <c:y val="0.15948550228122349"/>
          <c:w val="0.95297848639531635"/>
          <c:h val="0.7517784491029071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shade val="76000"/>
                    <a:shade val="51000"/>
                    <a:satMod val="130000"/>
                  </a:schemeClr>
                </a:gs>
                <a:gs pos="80000">
                  <a:schemeClr val="accent2">
                    <a:shade val="76000"/>
                    <a:shade val="93000"/>
                    <a:satMod val="130000"/>
                  </a:schemeClr>
                </a:gs>
                <a:gs pos="100000">
                  <a:schemeClr val="accent2">
                    <a:shade val="76000"/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c:spPr>
          <c:invertIfNegative val="0"/>
          <c:cat>
            <c:strRef>
              <c:f>Лист1!$A$2:$A$3</c:f>
              <c:strCache>
                <c:ptCount val="2"/>
                <c:pt idx="0">
                  <c:v>Животноводство</c:v>
                </c:pt>
                <c:pt idx="1">
                  <c:v>Племенное животноводство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5</c:v>
                </c:pt>
                <c:pt idx="1">
                  <c:v>5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Ряд 2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tint val="77000"/>
                    <a:shade val="51000"/>
                    <a:satMod val="130000"/>
                  </a:schemeClr>
                </a:gs>
                <a:gs pos="80000">
                  <a:schemeClr val="accent2">
                    <a:tint val="77000"/>
                    <a:shade val="93000"/>
                    <a:satMod val="130000"/>
                  </a:schemeClr>
                </a:gs>
                <a:gs pos="100000">
                  <a:schemeClr val="accent2">
                    <a:tint val="77000"/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c:spPr>
          <c:invertIfNegative val="0"/>
          <c:cat>
            <c:strRef>
              <c:f>Лист1!$A$2:$A$3</c:f>
              <c:strCache>
                <c:ptCount val="2"/>
                <c:pt idx="0">
                  <c:v>Животноводство</c:v>
                </c:pt>
                <c:pt idx="1">
                  <c:v>Племенное животноводство</c:v>
                </c:pt>
              </c:strCache>
            </c:strRef>
          </c:cat>
          <c:val>
            <c:numRef>
              <c:f>Лист1!$C$2:$C$3</c:f>
              <c:numCache>
                <c:formatCode>General</c:formatCode>
                <c:ptCount val="2"/>
                <c:pt idx="1">
                  <c:v>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-24"/>
        <c:axId val="218313856"/>
        <c:axId val="218315392"/>
      </c:barChart>
      <c:catAx>
        <c:axId val="2183138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0"/>
          <a:lstStyle/>
          <a:p>
            <a:pPr indent="457200">
              <a:defRPr sz="1197" b="0" i="0" u="none" strike="noStrike" kern="1200" baseline="0">
                <a:solidFill>
                  <a:schemeClr val="tx2"/>
                </a:solidFill>
                <a:effectLst>
                  <a:glow rad="12700">
                    <a:schemeClr val="accent1">
                      <a:alpha val="40000"/>
                    </a:schemeClr>
                  </a:glow>
                </a:effectLst>
                <a:latin typeface="+mn-lt"/>
                <a:ea typeface="+mn-ea"/>
                <a:cs typeface="+mn-cs"/>
              </a:defRPr>
            </a:pPr>
            <a:endParaRPr lang="ru-RU"/>
          </a:p>
        </c:txPr>
        <c:crossAx val="218315392"/>
        <c:crosses val="autoZero"/>
        <c:auto val="1"/>
        <c:lblAlgn val="l"/>
        <c:lblOffset val="100"/>
        <c:noMultiLvlLbl val="0"/>
      </c:catAx>
      <c:valAx>
        <c:axId val="218315392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2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2183138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  <c:userShapes r:id="rId2"/>
</c:chartSpace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image" Target="../media/image20.png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image" Target="../media/image20.png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3_1">
  <dgm:title val=""/>
  <dgm:desc val=""/>
  <dgm:catLst>
    <dgm:cat type="accent3" pri="11100"/>
  </dgm:catLst>
  <dgm:styleLbl name="node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3">
        <a:alpha val="4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5A6005E-C2EC-44BB-947B-78B204ECB165}" type="doc">
      <dgm:prSet loTypeId="urn:microsoft.com/office/officeart/2005/8/layout/lProcess2" loCatId="list" qsTypeId="urn:microsoft.com/office/officeart/2005/8/quickstyle/simple3" qsCatId="simple" csTypeId="urn:microsoft.com/office/officeart/2005/8/colors/accent3_1" csCatId="accent3" phldr="1"/>
      <dgm:spPr/>
      <dgm:t>
        <a:bodyPr/>
        <a:lstStyle/>
        <a:p>
          <a:endParaRPr lang="ru-RU"/>
        </a:p>
      </dgm:t>
    </dgm:pt>
    <dgm:pt modelId="{2FFA898A-C60A-406B-81DA-4967EAB39350}">
      <dgm:prSet custT="1"/>
      <dgm:spPr>
        <a:solidFill>
          <a:srgbClr val="F9F9F9"/>
        </a:solidFill>
        <a:ln>
          <a:noFill/>
        </a:ln>
        <a:effectLst>
          <a:outerShdw blurRad="190500" dist="228600" dir="2700000" algn="ctr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gm:spPr>
      <dgm:t>
        <a:bodyPr/>
        <a:lstStyle/>
        <a:p>
          <a:pPr rtl="0"/>
          <a:endParaRPr lang="ru-RU" sz="1400" b="1" dirty="0" smtClean="0">
            <a:solidFill>
              <a:schemeClr val="accent1"/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pPr rtl="0"/>
          <a:r>
            <a:rPr lang="ru-RU" sz="1400" b="1" dirty="0" smtClean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rPr>
            <a:t>ПРОИЗВОДСТВО</a:t>
          </a:r>
          <a:endParaRPr lang="en-US" sz="1400" b="1" dirty="0" smtClean="0">
            <a:solidFill>
              <a:schemeClr val="accent1"/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pPr rtl="0"/>
          <a:r>
            <a:rPr lang="ru-RU" sz="1400" b="1" dirty="0" smtClean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rPr>
            <a:t>СКОТА И ПТИЦЫ </a:t>
          </a:r>
        </a:p>
        <a:p>
          <a:pPr rtl="0"/>
          <a:r>
            <a:rPr lang="ru-RU" sz="1400" b="1" i="1" dirty="0" smtClean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rPr>
            <a:t>на</a:t>
          </a:r>
          <a:r>
            <a:rPr lang="ru-RU" sz="1400" b="1" dirty="0" smtClean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b="1" i="1" dirty="0" smtClean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rPr>
            <a:t>убой в живом весе</a:t>
          </a:r>
        </a:p>
        <a:p>
          <a:pPr rtl="0"/>
          <a:r>
            <a:rPr lang="ru-RU" sz="2400" b="1" dirty="0" smtClean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431,5</a:t>
          </a:r>
          <a:r>
            <a:rPr lang="ru-RU" sz="1800" b="1" dirty="0" smtClean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1" dirty="0" smtClean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rPr>
            <a:t>тыс. тонн</a:t>
          </a:r>
          <a:endParaRPr lang="ru-RU" sz="1800" b="1" dirty="0">
            <a:solidFill>
              <a:schemeClr val="accent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454C63D-E5BC-4E40-8A72-C8F69EDB9F0A}" type="parTrans" cxnId="{EED53AC0-30E7-4678-BFDC-CF8808D7D954}">
      <dgm:prSet/>
      <dgm:spPr/>
      <dgm:t>
        <a:bodyPr/>
        <a:lstStyle/>
        <a:p>
          <a:endParaRPr lang="ru-RU" sz="1400" b="1">
            <a:solidFill>
              <a:schemeClr val="tx2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7576EC9-F8B9-4BB8-A194-4A969D03BC90}" type="sibTrans" cxnId="{EED53AC0-30E7-4678-BFDC-CF8808D7D954}">
      <dgm:prSet/>
      <dgm:spPr/>
      <dgm:t>
        <a:bodyPr/>
        <a:lstStyle/>
        <a:p>
          <a:endParaRPr lang="ru-RU" sz="1400" b="1">
            <a:solidFill>
              <a:schemeClr val="tx2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DF6C980-22CF-4F47-BC67-52A02B34CD86}">
      <dgm:prSet custT="1"/>
      <dgm:spPr>
        <a:solidFill>
          <a:schemeClr val="bg2"/>
        </a:solidFill>
        <a:ln>
          <a:noFill/>
        </a:ln>
        <a:effectLst/>
        <a:scene3d>
          <a:camera prst="orthographicFront">
            <a:rot lat="0" lon="0" rev="0"/>
          </a:camera>
          <a:lightRig rig="chilly" dir="t">
            <a:rot lat="0" lon="0" rev="18480000"/>
          </a:lightRig>
        </a:scene3d>
        <a:sp3d prstMaterial="clear">
          <a:bevelT h="63500"/>
        </a:sp3d>
      </dgm:spPr>
      <dgm:t>
        <a:bodyPr/>
        <a:lstStyle/>
        <a:p>
          <a:pPr rtl="0"/>
          <a:r>
            <a:rPr lang="ru-RU" sz="1200" b="1" i="1" dirty="0" smtClean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rPr>
            <a:t>Приобретение </a:t>
          </a:r>
          <a:br>
            <a:rPr lang="ru-RU" sz="1200" b="1" i="1" dirty="0" smtClean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1600" b="1" i="1" dirty="0" smtClean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5</a:t>
          </a:r>
          <a:r>
            <a:rPr lang="ru-RU" sz="1200" b="1" i="1" dirty="0" smtClean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rPr>
            <a:t> тыс. голов племенного скота молочного направления</a:t>
          </a:r>
          <a:endParaRPr lang="ru-RU" sz="1200" b="1" i="1" dirty="0">
            <a:solidFill>
              <a:schemeClr val="accent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DEF7E12-20A7-4175-8FFE-8ED8B3DF06B8}" type="parTrans" cxnId="{606BF735-E739-468D-9DAE-5B7A0979F33B}">
      <dgm:prSet/>
      <dgm:spPr/>
      <dgm:t>
        <a:bodyPr/>
        <a:lstStyle/>
        <a:p>
          <a:endParaRPr lang="ru-RU"/>
        </a:p>
      </dgm:t>
    </dgm:pt>
    <dgm:pt modelId="{B0DE599F-EDFB-4504-A33E-13A3E4C96BA2}" type="sibTrans" cxnId="{606BF735-E739-468D-9DAE-5B7A0979F33B}">
      <dgm:prSet/>
      <dgm:spPr/>
      <dgm:t>
        <a:bodyPr/>
        <a:lstStyle/>
        <a:p>
          <a:endParaRPr lang="ru-RU"/>
        </a:p>
      </dgm:t>
    </dgm:pt>
    <dgm:pt modelId="{DD6C6273-F7BB-4823-85EB-4CB441A12703}">
      <dgm:prSet custT="1"/>
      <dgm:spPr>
        <a:solidFill>
          <a:schemeClr val="bg2"/>
        </a:solidFill>
        <a:ln>
          <a:noFill/>
        </a:ln>
        <a:effectLst/>
        <a:scene3d>
          <a:camera prst="orthographicFront">
            <a:rot lat="0" lon="0" rev="0"/>
          </a:camera>
          <a:lightRig rig="chilly" dir="t">
            <a:rot lat="0" lon="0" rev="18480000"/>
          </a:lightRig>
        </a:scene3d>
        <a:sp3d prstMaterial="clear">
          <a:bevelT h="63500"/>
        </a:sp3d>
      </dgm:spPr>
      <dgm:t>
        <a:bodyPr/>
        <a:lstStyle/>
        <a:p>
          <a:pPr rtl="0">
            <a:lnSpc>
              <a:spcPct val="100000"/>
            </a:lnSpc>
          </a:pPr>
          <a:r>
            <a:rPr lang="ru-RU" sz="1200" b="1" i="1" dirty="0" smtClean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rPr>
            <a:t>Приобретение </a:t>
          </a:r>
          <a:br>
            <a:rPr lang="ru-RU" sz="1200" b="1" i="1" dirty="0" smtClean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1600" b="1" i="1" dirty="0" smtClean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1,5 </a:t>
          </a:r>
          <a:r>
            <a:rPr lang="ru-RU" sz="1200" b="1" i="1" dirty="0" smtClean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rPr>
            <a:t>тыс. голов племенного скота мясного  направления</a:t>
          </a:r>
          <a:endParaRPr lang="ru-RU" sz="1200" b="1" i="1" dirty="0">
            <a:solidFill>
              <a:schemeClr val="accent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64F227E-478B-4157-B03B-02A3C3FA87E4}" type="parTrans" cxnId="{8D916330-775A-4E71-9203-4ABB9A406FF5}">
      <dgm:prSet/>
      <dgm:spPr/>
      <dgm:t>
        <a:bodyPr/>
        <a:lstStyle/>
        <a:p>
          <a:endParaRPr lang="ru-RU"/>
        </a:p>
      </dgm:t>
    </dgm:pt>
    <dgm:pt modelId="{E8E2F000-EBE3-4617-A057-C545F35ADAF5}" type="sibTrans" cxnId="{8D916330-775A-4E71-9203-4ABB9A406FF5}">
      <dgm:prSet/>
      <dgm:spPr/>
      <dgm:t>
        <a:bodyPr/>
        <a:lstStyle/>
        <a:p>
          <a:endParaRPr lang="ru-RU"/>
        </a:p>
      </dgm:t>
    </dgm:pt>
    <dgm:pt modelId="{39D46A24-968F-402C-BB29-03B14AD71BD3}">
      <dgm:prSet custT="1"/>
      <dgm:spPr>
        <a:solidFill>
          <a:schemeClr val="bg2"/>
        </a:solidFill>
        <a:ln>
          <a:noFill/>
        </a:ln>
        <a:effectLst/>
        <a:scene3d>
          <a:camera prst="orthographicFront">
            <a:rot lat="0" lon="0" rev="0"/>
          </a:camera>
          <a:lightRig rig="chilly" dir="t">
            <a:rot lat="0" lon="0" rev="18480000"/>
          </a:lightRig>
        </a:scene3d>
        <a:sp3d prstMaterial="clear">
          <a:bevelT h="63500"/>
        </a:sp3d>
      </dgm:spPr>
      <dgm:t>
        <a:bodyPr/>
        <a:lstStyle/>
        <a:p>
          <a:pPr rtl="0">
            <a:lnSpc>
              <a:spcPts val="1700"/>
            </a:lnSpc>
          </a:pPr>
          <a:r>
            <a:rPr lang="ru-RU" sz="1200" b="1" i="1" dirty="0" smtClean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rPr>
            <a:t>Строительство откормочных площадок (фидлотов) на </a:t>
          </a:r>
          <a:br>
            <a:rPr lang="ru-RU" sz="1200" b="1" i="1" dirty="0" smtClean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1600" b="1" i="1" dirty="0" smtClean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12 </a:t>
          </a:r>
          <a:r>
            <a:rPr lang="ru-RU" sz="1200" b="1" i="1" dirty="0" smtClean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rPr>
            <a:t>тыс. голов</a:t>
          </a:r>
          <a:endParaRPr lang="ru-RU" sz="1200" b="1" i="1" dirty="0">
            <a:solidFill>
              <a:schemeClr val="accent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46A3DB8-C071-432C-8D1B-9B74BFD086E9}" type="parTrans" cxnId="{37C64801-180A-46C9-8F7B-964CF0B4CD3F}">
      <dgm:prSet/>
      <dgm:spPr/>
      <dgm:t>
        <a:bodyPr/>
        <a:lstStyle/>
        <a:p>
          <a:endParaRPr lang="ru-RU"/>
        </a:p>
      </dgm:t>
    </dgm:pt>
    <dgm:pt modelId="{3C06C445-CB45-4D58-BAD3-7FF8589156D2}" type="sibTrans" cxnId="{37C64801-180A-46C9-8F7B-964CF0B4CD3F}">
      <dgm:prSet/>
      <dgm:spPr/>
      <dgm:t>
        <a:bodyPr/>
        <a:lstStyle/>
        <a:p>
          <a:endParaRPr lang="ru-RU"/>
        </a:p>
      </dgm:t>
    </dgm:pt>
    <dgm:pt modelId="{B99DED8C-9FFC-4506-AD76-2936F932E773}">
      <dgm:prSet custT="1"/>
      <dgm:spPr>
        <a:solidFill>
          <a:schemeClr val="bg2"/>
        </a:solidFill>
        <a:ln>
          <a:noFill/>
        </a:ln>
        <a:effectLst/>
        <a:scene3d>
          <a:camera prst="orthographicFront">
            <a:rot lat="0" lon="0" rev="0"/>
          </a:camera>
          <a:lightRig rig="chilly" dir="t">
            <a:rot lat="0" lon="0" rev="18480000"/>
          </a:lightRig>
        </a:scene3d>
        <a:sp3d prstMaterial="clear">
          <a:bevelT h="63500"/>
          <a:bevelB w="127000" h="273050"/>
        </a:sp3d>
      </dgm:spPr>
      <dgm:t>
        <a:bodyPr/>
        <a:lstStyle/>
        <a:p>
          <a:pPr rtl="0">
            <a:lnSpc>
              <a:spcPct val="100000"/>
            </a:lnSpc>
          </a:pPr>
          <a:r>
            <a:rPr lang="ru-RU" sz="1200" b="1" i="1" dirty="0" smtClean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rPr>
            <a:t>Строительство </a:t>
          </a:r>
        </a:p>
        <a:p>
          <a:pPr rtl="0">
            <a:lnSpc>
              <a:spcPct val="100000"/>
            </a:lnSpc>
          </a:pPr>
          <a:r>
            <a:rPr lang="ru-RU" sz="1600" b="1" i="1" dirty="0" smtClean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8 </a:t>
          </a:r>
          <a:r>
            <a:rPr lang="ru-RU" sz="1200" b="1" i="1" dirty="0" smtClean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rPr>
            <a:t>молочно-товарных ферм индустриального типа</a:t>
          </a:r>
          <a:endParaRPr lang="ru-RU" sz="1200" b="1" i="1" dirty="0">
            <a:solidFill>
              <a:schemeClr val="accent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99BB6DA-82AB-4DD0-9DCA-D7A1B761EB65}" type="sibTrans" cxnId="{A0B041E0-E846-494B-A772-53F6BB6E5E48}">
      <dgm:prSet/>
      <dgm:spPr/>
      <dgm:t>
        <a:bodyPr/>
        <a:lstStyle/>
        <a:p>
          <a:endParaRPr lang="ru-RU" sz="1400" b="1">
            <a:solidFill>
              <a:schemeClr val="tx2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86A9E9F-9610-4FBE-AFAE-067F8674D1EC}" type="parTrans" cxnId="{A0B041E0-E846-494B-A772-53F6BB6E5E48}">
      <dgm:prSet/>
      <dgm:spPr/>
      <dgm:t>
        <a:bodyPr/>
        <a:lstStyle/>
        <a:p>
          <a:endParaRPr lang="ru-RU" sz="1400" b="1">
            <a:solidFill>
              <a:schemeClr val="tx2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32FE77B-ED81-4EFE-8DA7-E210B80EE00F}">
      <dgm:prSet custT="1"/>
      <dgm:spPr>
        <a:solidFill>
          <a:srgbClr val="F9F9F9"/>
        </a:solidFill>
        <a:ln>
          <a:noFill/>
        </a:ln>
        <a:effectLst>
          <a:outerShdw blurRad="190500" dist="228600" dir="2700000" algn="ctr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gm:spPr>
      <dgm:t>
        <a:bodyPr/>
        <a:lstStyle/>
        <a:p>
          <a:pPr rtl="0"/>
          <a:endParaRPr lang="ru-RU" sz="1400" b="1" dirty="0" smtClean="0">
            <a:solidFill>
              <a:schemeClr val="accent1"/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pPr rtl="0"/>
          <a:r>
            <a:rPr lang="ru-RU" sz="1400" b="1" dirty="0" smtClean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rPr>
            <a:t>ВАЛОВЫЙ СБОР ЗЕРНА</a:t>
          </a:r>
          <a:r>
            <a:rPr lang="ru-RU" sz="1400" b="1" dirty="0" smtClean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b="1" dirty="0" smtClean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/>
          </a:r>
          <a:br>
            <a:rPr lang="ru-RU" sz="1800" b="1" dirty="0" smtClean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</a:br>
          <a:endParaRPr lang="ru-RU" sz="500" b="1" dirty="0" smtClean="0">
            <a:solidFill>
              <a:schemeClr val="accent5">
                <a:lumMod val="75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pPr rtl="0"/>
          <a:r>
            <a:rPr lang="ru-RU" sz="2400" b="1" dirty="0" smtClean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3875 </a:t>
          </a:r>
          <a:r>
            <a:rPr lang="ru-RU" sz="1600" b="1" dirty="0" smtClean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rPr>
            <a:t>тыс. тонн  </a:t>
          </a:r>
          <a:r>
            <a:rPr lang="ru-RU" sz="1600" b="1" dirty="0" smtClean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/>
          </a:r>
          <a:br>
            <a:rPr lang="ru-RU" sz="1600" b="1" dirty="0" smtClean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1600" b="1" dirty="0" smtClean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/>
          </a:r>
          <a:br>
            <a:rPr lang="ru-RU" sz="1600" b="1" dirty="0" smtClean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1600" b="1" dirty="0" smtClean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                           </a:t>
          </a:r>
          <a:endParaRPr lang="ru-RU" sz="1600" b="1" dirty="0">
            <a:solidFill>
              <a:schemeClr val="accent5">
                <a:lumMod val="75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C2F3C0B-5F27-400E-960E-86DDDFFDE3D3}" type="parTrans" cxnId="{04834E2F-5194-43D4-A248-291DBCBA74BB}">
      <dgm:prSet/>
      <dgm:spPr/>
      <dgm:t>
        <a:bodyPr/>
        <a:lstStyle/>
        <a:p>
          <a:endParaRPr lang="ru-RU"/>
        </a:p>
      </dgm:t>
    </dgm:pt>
    <dgm:pt modelId="{A5929299-C3AE-49CF-97E6-85A1F130E387}" type="sibTrans" cxnId="{04834E2F-5194-43D4-A248-291DBCBA74BB}">
      <dgm:prSet/>
      <dgm:spPr/>
      <dgm:t>
        <a:bodyPr/>
        <a:lstStyle/>
        <a:p>
          <a:endParaRPr lang="ru-RU"/>
        </a:p>
      </dgm:t>
    </dgm:pt>
    <dgm:pt modelId="{6451D6B4-4C35-473C-A443-389E8DAC8D25}">
      <dgm:prSet custT="1"/>
      <dgm:spPr>
        <a:solidFill>
          <a:schemeClr val="bg2"/>
        </a:solidFill>
        <a:ln>
          <a:noFill/>
        </a:ln>
        <a:effectLst/>
        <a:scene3d>
          <a:camera prst="orthographicFront">
            <a:rot lat="0" lon="0" rev="0"/>
          </a:camera>
          <a:lightRig rig="chilly" dir="t">
            <a:rot lat="0" lon="0" rev="18480000"/>
          </a:lightRig>
        </a:scene3d>
        <a:sp3d prstMaterial="clear">
          <a:bevelT h="63500"/>
          <a:bevelB w="127000" h="273050"/>
        </a:sp3d>
      </dgm:spPr>
      <dgm:t>
        <a:bodyPr lIns="0" rIns="0"/>
        <a:lstStyle/>
        <a:p>
          <a:pPr rtl="0"/>
          <a:r>
            <a:rPr lang="ru-RU" sz="1200" b="1" i="1" dirty="0" smtClean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rPr>
            <a:t>Приобретение  </a:t>
          </a:r>
          <a:br>
            <a:rPr lang="ru-RU" sz="1200" b="1" i="1" dirty="0" smtClean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1400" b="1" i="1" dirty="0" smtClean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840</a:t>
          </a:r>
          <a:r>
            <a:rPr lang="ru-RU" sz="1200" b="1" i="1" dirty="0" smtClean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rPr>
            <a:t> единиц техники:</a:t>
          </a:r>
          <a:br>
            <a:rPr lang="ru-RU" sz="1200" b="1" i="1" dirty="0" smtClean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1400" b="1" i="1" dirty="0" smtClean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240 </a:t>
          </a:r>
          <a:r>
            <a:rPr lang="ru-RU" sz="1200" b="1" i="1" dirty="0" smtClean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rPr>
            <a:t>зерноуборочных комбайнов;</a:t>
          </a:r>
          <a:br>
            <a:rPr lang="ru-RU" sz="1200" b="1" i="1" dirty="0" smtClean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1600" b="1" i="1" dirty="0" smtClean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600</a:t>
          </a:r>
          <a:r>
            <a:rPr lang="ru-RU" sz="1200" b="1" i="1" dirty="0" smtClean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rPr>
            <a:t> тракторов</a:t>
          </a:r>
          <a:endParaRPr lang="ru-RU" sz="1200" b="1" i="1" dirty="0">
            <a:solidFill>
              <a:schemeClr val="accent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0B766F1-B12E-4AEA-A206-C31CD538CE92}" type="parTrans" cxnId="{A0974366-5537-4CC8-9C6B-956960B77968}">
      <dgm:prSet/>
      <dgm:spPr/>
      <dgm:t>
        <a:bodyPr/>
        <a:lstStyle/>
        <a:p>
          <a:endParaRPr lang="ru-RU"/>
        </a:p>
      </dgm:t>
    </dgm:pt>
    <dgm:pt modelId="{1A3BDCAA-0CF7-4FAF-9D78-215865D3592F}" type="sibTrans" cxnId="{A0974366-5537-4CC8-9C6B-956960B77968}">
      <dgm:prSet/>
      <dgm:spPr/>
      <dgm:t>
        <a:bodyPr/>
        <a:lstStyle/>
        <a:p>
          <a:endParaRPr lang="ru-RU"/>
        </a:p>
      </dgm:t>
    </dgm:pt>
    <dgm:pt modelId="{DA5CE4BE-67D3-47A0-8F9A-B30A32643D8F}">
      <dgm:prSet custT="1"/>
      <dgm:spPr>
        <a:solidFill>
          <a:srgbClr val="F9F9F9"/>
        </a:solidFill>
        <a:ln>
          <a:noFill/>
        </a:ln>
        <a:effectLst>
          <a:outerShdw blurRad="190500" dist="228600" dir="2700000" algn="ctr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gm:spPr>
      <dgm:t>
        <a:bodyPr/>
        <a:lstStyle/>
        <a:p>
          <a:pPr rtl="0"/>
          <a:endParaRPr lang="ru-RU" sz="1400" b="1" dirty="0" smtClean="0">
            <a:solidFill>
              <a:schemeClr val="accent1"/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pPr rtl="0"/>
          <a:r>
            <a:rPr lang="ru-RU" sz="1400" b="1" dirty="0" smtClean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rPr>
            <a:t>ПРОИЗВОДСТВО И</a:t>
          </a:r>
        </a:p>
        <a:p>
          <a:pPr rtl="0"/>
          <a:r>
            <a:rPr lang="ru-RU" sz="1400" b="1" dirty="0" smtClean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rPr>
            <a:t> ПЕРЕРАБОТКА </a:t>
          </a:r>
        </a:p>
        <a:p>
          <a:pPr rtl="0"/>
          <a:r>
            <a:rPr lang="ru-RU" sz="1400" b="1" dirty="0" smtClean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rPr>
            <a:t>ТОВАРНОГО МОЛОКА </a:t>
          </a:r>
        </a:p>
        <a:p>
          <a:pPr rtl="0"/>
          <a:r>
            <a:rPr lang="ru-RU" sz="2400" b="1" dirty="0" smtClean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825</a:t>
          </a:r>
          <a:r>
            <a:rPr lang="ru-RU" sz="1800" b="1" dirty="0" smtClean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1" dirty="0" smtClean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rPr>
            <a:t>тыс. тонн  </a:t>
          </a:r>
          <a:endParaRPr lang="ru-RU" sz="1800" b="1" dirty="0">
            <a:solidFill>
              <a:schemeClr val="accent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4DE8278-4A5A-441F-B6D3-A436796058F3}" type="sibTrans" cxnId="{22C72390-15AF-4F2C-9BA9-75AF9B064FD7}">
      <dgm:prSet/>
      <dgm:spPr/>
      <dgm:t>
        <a:bodyPr/>
        <a:lstStyle/>
        <a:p>
          <a:endParaRPr lang="ru-RU" sz="1400" b="1">
            <a:solidFill>
              <a:schemeClr val="tx2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F9D121F-95A7-42A9-8D74-D15BB3EBCBC0}" type="parTrans" cxnId="{22C72390-15AF-4F2C-9BA9-75AF9B064FD7}">
      <dgm:prSet/>
      <dgm:spPr/>
      <dgm:t>
        <a:bodyPr/>
        <a:lstStyle/>
        <a:p>
          <a:endParaRPr lang="ru-RU" sz="1400" b="1">
            <a:solidFill>
              <a:schemeClr val="tx2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E4214E4-911B-45A2-BC83-29970C781611}">
      <dgm:prSet custT="1"/>
      <dgm:spPr>
        <a:solidFill>
          <a:schemeClr val="bg2"/>
        </a:solidFill>
        <a:ln>
          <a:noFill/>
        </a:ln>
        <a:effectLst/>
        <a:scene3d>
          <a:camera prst="orthographicFront">
            <a:rot lat="0" lon="0" rev="0"/>
          </a:camera>
          <a:lightRig rig="chilly" dir="t">
            <a:rot lat="0" lon="0" rev="18480000"/>
          </a:lightRig>
        </a:scene3d>
        <a:sp3d prstMaterial="clear">
          <a:bevelT h="63500"/>
          <a:bevelB w="127000" h="273050"/>
        </a:sp3d>
      </dgm:spPr>
      <dgm:t>
        <a:bodyPr lIns="0" rIns="0"/>
        <a:lstStyle/>
        <a:p>
          <a:pPr rtl="0"/>
          <a:r>
            <a:rPr lang="ru-RU" sz="1200" b="1" i="1" dirty="0" smtClean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rPr>
            <a:t>Внесение не менее </a:t>
          </a:r>
          <a:r>
            <a:rPr lang="ru-RU" sz="1200" b="1" i="1" dirty="0" smtClean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94,5</a:t>
          </a:r>
          <a:r>
            <a:rPr lang="ru-RU" sz="1200" b="1" i="1" dirty="0" smtClean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rPr>
            <a:t> тысяч тонн действующего вещества минеральных удобрений</a:t>
          </a:r>
          <a:endParaRPr lang="ru-RU" sz="1200" b="1" i="1" dirty="0">
            <a:solidFill>
              <a:schemeClr val="accent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3036BDA-09EF-4470-A79B-830CABB08A1F}" type="parTrans" cxnId="{A0C1DA5A-838D-4DF5-976E-D6B9DF202A71}">
      <dgm:prSet/>
      <dgm:spPr/>
      <dgm:t>
        <a:bodyPr/>
        <a:lstStyle/>
        <a:p>
          <a:endParaRPr lang="ru-RU"/>
        </a:p>
      </dgm:t>
    </dgm:pt>
    <dgm:pt modelId="{13BA0AB5-B381-4513-8804-F058061780A9}" type="sibTrans" cxnId="{A0C1DA5A-838D-4DF5-976E-D6B9DF202A71}">
      <dgm:prSet/>
      <dgm:spPr/>
      <dgm:t>
        <a:bodyPr/>
        <a:lstStyle/>
        <a:p>
          <a:endParaRPr lang="ru-RU"/>
        </a:p>
      </dgm:t>
    </dgm:pt>
    <dgm:pt modelId="{B29D99CF-BE17-4DFA-B494-5FA988F41483}">
      <dgm:prSet custT="1"/>
      <dgm:spPr>
        <a:solidFill>
          <a:schemeClr val="bg2"/>
        </a:solidFill>
        <a:ln>
          <a:noFill/>
        </a:ln>
        <a:effectLst/>
        <a:scene3d>
          <a:camera prst="orthographicFront">
            <a:rot lat="0" lon="0" rev="0"/>
          </a:camera>
          <a:lightRig rig="chilly" dir="t">
            <a:rot lat="0" lon="0" rev="18480000"/>
          </a:lightRig>
        </a:scene3d>
        <a:sp3d prstMaterial="clear">
          <a:bevelT h="63500"/>
          <a:bevelB w="127000" h="273050"/>
        </a:sp3d>
      </dgm:spPr>
      <dgm:t>
        <a:bodyPr lIns="0" rIns="0"/>
        <a:lstStyle/>
        <a:p>
          <a:pPr rtl="0"/>
          <a:r>
            <a:rPr lang="ru-RU" sz="1200" b="1" i="1" dirty="0" smtClean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rPr>
            <a:t>Ввод в оборот не менее </a:t>
          </a:r>
          <a:r>
            <a:rPr lang="ru-RU" sz="1600" b="1" i="1" dirty="0" smtClean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18,7 </a:t>
          </a:r>
          <a:r>
            <a:rPr lang="ru-RU" sz="1200" b="1" i="1" dirty="0" smtClean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rPr>
            <a:t>тысяч гектар пашни</a:t>
          </a:r>
          <a:endParaRPr lang="ru-RU" sz="1200" b="1" i="1" dirty="0">
            <a:solidFill>
              <a:schemeClr val="accent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FFA0054-D99B-4EB5-8F86-B1E3E0FF1F50}" type="parTrans" cxnId="{DEC3EF4B-5FE1-4029-AAFA-F1F9BD29F918}">
      <dgm:prSet/>
      <dgm:spPr/>
      <dgm:t>
        <a:bodyPr/>
        <a:lstStyle/>
        <a:p>
          <a:endParaRPr lang="ru-RU"/>
        </a:p>
      </dgm:t>
    </dgm:pt>
    <dgm:pt modelId="{D58FB4CE-9D48-4040-BAA2-B865AFD80280}" type="sibTrans" cxnId="{DEC3EF4B-5FE1-4029-AAFA-F1F9BD29F918}">
      <dgm:prSet/>
      <dgm:spPr/>
      <dgm:t>
        <a:bodyPr/>
        <a:lstStyle/>
        <a:p>
          <a:endParaRPr lang="ru-RU"/>
        </a:p>
      </dgm:t>
    </dgm:pt>
    <dgm:pt modelId="{361B560C-A076-4410-844D-0896AF6D1CE0}" type="pres">
      <dgm:prSet presAssocID="{F5A6005E-C2EC-44BB-947B-78B204ECB165}" presName="theList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BFA07316-CD43-42CC-B059-EAE6DBD677BA}" type="pres">
      <dgm:prSet presAssocID="{332FE77B-ED81-4EFE-8DA7-E210B80EE00F}" presName="compNode" presStyleCnt="0"/>
      <dgm:spPr/>
    </dgm:pt>
    <dgm:pt modelId="{14ECE9A5-4A30-45B3-B98F-A73DB5C47F7F}" type="pres">
      <dgm:prSet presAssocID="{332FE77B-ED81-4EFE-8DA7-E210B80EE00F}" presName="aNode" presStyleLbl="bgShp" presStyleIdx="0" presStyleCnt="3" custScaleX="114977" custLinFactNeighborX="-104"/>
      <dgm:spPr>
        <a:prstGeom prst="rect">
          <a:avLst/>
        </a:prstGeom>
      </dgm:spPr>
      <dgm:t>
        <a:bodyPr/>
        <a:lstStyle/>
        <a:p>
          <a:endParaRPr lang="ru-RU"/>
        </a:p>
      </dgm:t>
    </dgm:pt>
    <dgm:pt modelId="{CBB6DFB7-BB2E-4312-8CB0-44E3E37E3764}" type="pres">
      <dgm:prSet presAssocID="{332FE77B-ED81-4EFE-8DA7-E210B80EE00F}" presName="textNode" presStyleLbl="bgShp" presStyleIdx="0" presStyleCnt="3"/>
      <dgm:spPr/>
      <dgm:t>
        <a:bodyPr/>
        <a:lstStyle/>
        <a:p>
          <a:endParaRPr lang="ru-RU"/>
        </a:p>
      </dgm:t>
    </dgm:pt>
    <dgm:pt modelId="{174ECED8-501C-4BB8-99BF-415C691A33C7}" type="pres">
      <dgm:prSet presAssocID="{332FE77B-ED81-4EFE-8DA7-E210B80EE00F}" presName="compChildNode" presStyleCnt="0"/>
      <dgm:spPr/>
    </dgm:pt>
    <dgm:pt modelId="{F271DFBA-0B6C-4FB3-8D57-E3655EBE0DA3}" type="pres">
      <dgm:prSet presAssocID="{332FE77B-ED81-4EFE-8DA7-E210B80EE00F}" presName="theInnerList" presStyleCnt="0"/>
      <dgm:spPr/>
    </dgm:pt>
    <dgm:pt modelId="{D4BAAB70-032F-4DB5-9016-584B65DBE7F4}" type="pres">
      <dgm:prSet presAssocID="{6451D6B4-4C35-473C-A443-389E8DAC8D25}" presName="childNode" presStyleLbl="node1" presStyleIdx="0" presStyleCnt="7" custScaleX="130284" custScaleY="2000000" custLinFactY="-184073" custLinFactNeighborX="-1443" custLinFactNeighborY="-2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DF1EBE9-9050-442B-902E-76282108C6D3}" type="pres">
      <dgm:prSet presAssocID="{6451D6B4-4C35-473C-A443-389E8DAC8D25}" presName="aSpace2" presStyleCnt="0"/>
      <dgm:spPr/>
    </dgm:pt>
    <dgm:pt modelId="{4BC054DA-0F52-4878-AA5E-9B71A5DDE667}" type="pres">
      <dgm:prSet presAssocID="{B29D99CF-BE17-4DFA-B494-5FA988F41483}" presName="childNode" presStyleLbl="node1" presStyleIdx="1" presStyleCnt="7" custScaleX="127762" custScaleY="1234704" custLinFactY="-93242" custLinFactNeighborX="-1500" custLinFactNeighborY="-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343A7EC-E471-4F38-9639-B5D7CCE1E2F2}" type="pres">
      <dgm:prSet presAssocID="{B29D99CF-BE17-4DFA-B494-5FA988F41483}" presName="aSpace2" presStyleCnt="0"/>
      <dgm:spPr/>
    </dgm:pt>
    <dgm:pt modelId="{29DD0877-35D5-45B1-8819-07491C771EDB}" type="pres">
      <dgm:prSet presAssocID="{DE4214E4-911B-45A2-BC83-29970C781611}" presName="childNode" presStyleLbl="node1" presStyleIdx="2" presStyleCnt="7" custScaleX="131278" custScaleY="2000000" custLinFactY="1805" custLinFactNeighborX="-691" custLinFactNeighborY="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F052B7A-ECF9-4DF9-8B4C-1FBD2CAE31BF}" type="pres">
      <dgm:prSet presAssocID="{332FE77B-ED81-4EFE-8DA7-E210B80EE00F}" presName="aSpace" presStyleCnt="0"/>
      <dgm:spPr/>
    </dgm:pt>
    <dgm:pt modelId="{73777879-75DA-4FB0-9D72-DF1E0DBFCF43}" type="pres">
      <dgm:prSet presAssocID="{DA5CE4BE-67D3-47A0-8F9A-B30A32643D8F}" presName="compNode" presStyleCnt="0"/>
      <dgm:spPr/>
    </dgm:pt>
    <dgm:pt modelId="{48FF6719-3CE6-45AA-84FB-A56B741D6CC7}" type="pres">
      <dgm:prSet presAssocID="{DA5CE4BE-67D3-47A0-8F9A-B30A32643D8F}" presName="aNode" presStyleLbl="bgShp" presStyleIdx="1" presStyleCnt="3" custScaleX="115206" custLinFactNeighborX="-808" custLinFactNeighborY="17"/>
      <dgm:spPr>
        <a:prstGeom prst="rect">
          <a:avLst/>
        </a:prstGeom>
      </dgm:spPr>
      <dgm:t>
        <a:bodyPr/>
        <a:lstStyle/>
        <a:p>
          <a:endParaRPr lang="ru-RU"/>
        </a:p>
      </dgm:t>
    </dgm:pt>
    <dgm:pt modelId="{84AFCE4B-58DF-4917-8640-BAAC0FF35E92}" type="pres">
      <dgm:prSet presAssocID="{DA5CE4BE-67D3-47A0-8F9A-B30A32643D8F}" presName="textNode" presStyleLbl="bgShp" presStyleIdx="1" presStyleCnt="3"/>
      <dgm:spPr/>
      <dgm:t>
        <a:bodyPr/>
        <a:lstStyle/>
        <a:p>
          <a:endParaRPr lang="ru-RU"/>
        </a:p>
      </dgm:t>
    </dgm:pt>
    <dgm:pt modelId="{DED63F8B-9582-4B47-B790-14E3DFC82526}" type="pres">
      <dgm:prSet presAssocID="{DA5CE4BE-67D3-47A0-8F9A-B30A32643D8F}" presName="compChildNode" presStyleCnt="0"/>
      <dgm:spPr/>
    </dgm:pt>
    <dgm:pt modelId="{74573819-6FBE-48BE-9DD5-6C956EFEE7BA}" type="pres">
      <dgm:prSet presAssocID="{DA5CE4BE-67D3-47A0-8F9A-B30A32643D8F}" presName="theInnerList" presStyleCnt="0"/>
      <dgm:spPr/>
    </dgm:pt>
    <dgm:pt modelId="{A42B204C-161F-4F06-8C45-BFECA80C317F}" type="pres">
      <dgm:prSet presAssocID="{B99DED8C-9FFC-4506-AD76-2936F932E773}" presName="childNode" presStyleLbl="node1" presStyleIdx="3" presStyleCnt="7" custScaleX="114742" custScaleY="65170" custLinFactNeighborX="358" custLinFactNeighborY="5281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AFF221E-46EE-482B-AE4D-2FDDAE55396E}" type="pres">
      <dgm:prSet presAssocID="{B99DED8C-9FFC-4506-AD76-2936F932E773}" presName="aSpace2" presStyleCnt="0"/>
      <dgm:spPr/>
    </dgm:pt>
    <dgm:pt modelId="{A29801FD-F04C-452B-912C-FBC748E8E9CD}" type="pres">
      <dgm:prSet presAssocID="{EDF6C980-22CF-4F47-BC67-52A02B34CD86}" presName="childNode" presStyleLbl="node1" presStyleIdx="4" presStyleCnt="7" custScaleX="116101" custScaleY="60387" custLinFactNeighborX="57" custLinFactNeighborY="-163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56CC932-29CC-4585-9D53-44AEFE1A34BC}" type="pres">
      <dgm:prSet presAssocID="{DA5CE4BE-67D3-47A0-8F9A-B30A32643D8F}" presName="aSpace" presStyleCnt="0"/>
      <dgm:spPr/>
    </dgm:pt>
    <dgm:pt modelId="{53CB29EB-490C-4222-ACF4-D7DC3D419596}" type="pres">
      <dgm:prSet presAssocID="{2FFA898A-C60A-406B-81DA-4967EAB39350}" presName="compNode" presStyleCnt="0"/>
      <dgm:spPr/>
    </dgm:pt>
    <dgm:pt modelId="{1519BCFA-D5B6-48F1-9C8D-9AB843C3929C}" type="pres">
      <dgm:prSet presAssocID="{2FFA898A-C60A-406B-81DA-4967EAB39350}" presName="aNode" presStyleLbl="bgShp" presStyleIdx="2" presStyleCnt="3" custScaleX="116447" custLinFactNeighborX="-1807"/>
      <dgm:spPr>
        <a:prstGeom prst="rect">
          <a:avLst/>
        </a:prstGeom>
      </dgm:spPr>
      <dgm:t>
        <a:bodyPr/>
        <a:lstStyle/>
        <a:p>
          <a:endParaRPr lang="ru-RU"/>
        </a:p>
      </dgm:t>
    </dgm:pt>
    <dgm:pt modelId="{F4EDB77B-A147-4DFF-A465-B902D61B255F}" type="pres">
      <dgm:prSet presAssocID="{2FFA898A-C60A-406B-81DA-4967EAB39350}" presName="textNode" presStyleLbl="bgShp" presStyleIdx="2" presStyleCnt="3"/>
      <dgm:spPr/>
      <dgm:t>
        <a:bodyPr/>
        <a:lstStyle/>
        <a:p>
          <a:endParaRPr lang="ru-RU"/>
        </a:p>
      </dgm:t>
    </dgm:pt>
    <dgm:pt modelId="{FEFF811C-7D7E-4C72-A87B-606D9279E69C}" type="pres">
      <dgm:prSet presAssocID="{2FFA898A-C60A-406B-81DA-4967EAB39350}" presName="compChildNode" presStyleCnt="0"/>
      <dgm:spPr/>
    </dgm:pt>
    <dgm:pt modelId="{A387A660-2F50-43BC-8D68-6188CBDBF5D9}" type="pres">
      <dgm:prSet presAssocID="{2FFA898A-C60A-406B-81DA-4967EAB39350}" presName="theInnerList" presStyleCnt="0"/>
      <dgm:spPr/>
    </dgm:pt>
    <dgm:pt modelId="{BA14049D-EBF5-4E91-A103-45EAA0FA0132}" type="pres">
      <dgm:prSet presAssocID="{39D46A24-968F-402C-BB29-03B14AD71BD3}" presName="childNode" presStyleLbl="node1" presStyleIdx="5" presStyleCnt="7" custScaleX="119825" custScaleY="50053" custLinFactNeighborX="-77" custLinFactNeighborY="5180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BCDD9F7-38C8-4AF6-8A68-A7D21DE5C69D}" type="pres">
      <dgm:prSet presAssocID="{39D46A24-968F-402C-BB29-03B14AD71BD3}" presName="aSpace2" presStyleCnt="0"/>
      <dgm:spPr/>
    </dgm:pt>
    <dgm:pt modelId="{5C104615-B305-4402-BFDC-931C8EBA0E1C}" type="pres">
      <dgm:prSet presAssocID="{DD6C6273-F7BB-4823-85EB-4CB441A12703}" presName="childNode" presStyleLbl="node1" presStyleIdx="6" presStyleCnt="7" custScaleX="117336" custScaleY="6155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80A16F5-6CF6-4981-ABA7-9C55E05DCA48}" type="presOf" srcId="{332FE77B-ED81-4EFE-8DA7-E210B80EE00F}" destId="{CBB6DFB7-BB2E-4312-8CB0-44E3E37E3764}" srcOrd="1" destOrd="0" presId="urn:microsoft.com/office/officeart/2005/8/layout/lProcess2"/>
    <dgm:cxn modelId="{67B3AC9B-A2F5-4068-9615-451DE1FCC2DE}" type="presOf" srcId="{DA5CE4BE-67D3-47A0-8F9A-B30A32643D8F}" destId="{48FF6719-3CE6-45AA-84FB-A56B741D6CC7}" srcOrd="0" destOrd="0" presId="urn:microsoft.com/office/officeart/2005/8/layout/lProcess2"/>
    <dgm:cxn modelId="{A0974366-5537-4CC8-9C6B-956960B77968}" srcId="{332FE77B-ED81-4EFE-8DA7-E210B80EE00F}" destId="{6451D6B4-4C35-473C-A443-389E8DAC8D25}" srcOrd="0" destOrd="0" parTransId="{90B766F1-B12E-4AEA-A206-C31CD538CE92}" sibTransId="{1A3BDCAA-0CF7-4FAF-9D78-215865D3592F}"/>
    <dgm:cxn modelId="{EB3252A8-ADE7-4ECE-B3D4-AFE6CF07385E}" type="presOf" srcId="{39D46A24-968F-402C-BB29-03B14AD71BD3}" destId="{BA14049D-EBF5-4E91-A103-45EAA0FA0132}" srcOrd="0" destOrd="0" presId="urn:microsoft.com/office/officeart/2005/8/layout/lProcess2"/>
    <dgm:cxn modelId="{A0C1DA5A-838D-4DF5-976E-D6B9DF202A71}" srcId="{332FE77B-ED81-4EFE-8DA7-E210B80EE00F}" destId="{DE4214E4-911B-45A2-BC83-29970C781611}" srcOrd="2" destOrd="0" parTransId="{B3036BDA-09EF-4470-A79B-830CABB08A1F}" sibTransId="{13BA0AB5-B381-4513-8804-F058061780A9}"/>
    <dgm:cxn modelId="{56AEF2D5-E0F6-4180-AF94-90DAE5D4511F}" type="presOf" srcId="{EDF6C980-22CF-4F47-BC67-52A02B34CD86}" destId="{A29801FD-F04C-452B-912C-FBC748E8E9CD}" srcOrd="0" destOrd="0" presId="urn:microsoft.com/office/officeart/2005/8/layout/lProcess2"/>
    <dgm:cxn modelId="{EED53AC0-30E7-4678-BFDC-CF8808D7D954}" srcId="{F5A6005E-C2EC-44BB-947B-78B204ECB165}" destId="{2FFA898A-C60A-406B-81DA-4967EAB39350}" srcOrd="2" destOrd="0" parTransId="{7454C63D-E5BC-4E40-8A72-C8F69EDB9F0A}" sibTransId="{07576EC9-F8B9-4BB8-A194-4A969D03BC90}"/>
    <dgm:cxn modelId="{721A39FB-1A19-45C7-A492-B616B878644D}" type="presOf" srcId="{F5A6005E-C2EC-44BB-947B-78B204ECB165}" destId="{361B560C-A076-4410-844D-0896AF6D1CE0}" srcOrd="0" destOrd="0" presId="urn:microsoft.com/office/officeart/2005/8/layout/lProcess2"/>
    <dgm:cxn modelId="{606BF735-E739-468D-9DAE-5B7A0979F33B}" srcId="{DA5CE4BE-67D3-47A0-8F9A-B30A32643D8F}" destId="{EDF6C980-22CF-4F47-BC67-52A02B34CD86}" srcOrd="1" destOrd="0" parTransId="{EDEF7E12-20A7-4175-8FFE-8ED8B3DF06B8}" sibTransId="{B0DE599F-EDFB-4504-A33E-13A3E4C96BA2}"/>
    <dgm:cxn modelId="{81814107-D046-4F7B-9ABC-98E105AAE36D}" type="presOf" srcId="{DA5CE4BE-67D3-47A0-8F9A-B30A32643D8F}" destId="{84AFCE4B-58DF-4917-8640-BAAC0FF35E92}" srcOrd="1" destOrd="0" presId="urn:microsoft.com/office/officeart/2005/8/layout/lProcess2"/>
    <dgm:cxn modelId="{ABCCD2CA-3583-4E08-9B63-A92466C64A1F}" type="presOf" srcId="{B29D99CF-BE17-4DFA-B494-5FA988F41483}" destId="{4BC054DA-0F52-4878-AA5E-9B71A5DDE667}" srcOrd="0" destOrd="0" presId="urn:microsoft.com/office/officeart/2005/8/layout/lProcess2"/>
    <dgm:cxn modelId="{097DFB79-C587-485B-9128-BECC7D1C6E79}" type="presOf" srcId="{6451D6B4-4C35-473C-A443-389E8DAC8D25}" destId="{D4BAAB70-032F-4DB5-9016-584B65DBE7F4}" srcOrd="0" destOrd="0" presId="urn:microsoft.com/office/officeart/2005/8/layout/lProcess2"/>
    <dgm:cxn modelId="{DEC3EF4B-5FE1-4029-AAFA-F1F9BD29F918}" srcId="{332FE77B-ED81-4EFE-8DA7-E210B80EE00F}" destId="{B29D99CF-BE17-4DFA-B494-5FA988F41483}" srcOrd="1" destOrd="0" parTransId="{FFFA0054-D99B-4EB5-8F86-B1E3E0FF1F50}" sibTransId="{D58FB4CE-9D48-4040-BAA2-B865AFD80280}"/>
    <dgm:cxn modelId="{22C72390-15AF-4F2C-9BA9-75AF9B064FD7}" srcId="{F5A6005E-C2EC-44BB-947B-78B204ECB165}" destId="{DA5CE4BE-67D3-47A0-8F9A-B30A32643D8F}" srcOrd="1" destOrd="0" parTransId="{8F9D121F-95A7-42A9-8D74-D15BB3EBCBC0}" sibTransId="{E4DE8278-4A5A-441F-B6D3-A436796058F3}"/>
    <dgm:cxn modelId="{1BFD81C3-B15B-4671-AD97-1FDC8939E635}" type="presOf" srcId="{332FE77B-ED81-4EFE-8DA7-E210B80EE00F}" destId="{14ECE9A5-4A30-45B3-B98F-A73DB5C47F7F}" srcOrd="0" destOrd="0" presId="urn:microsoft.com/office/officeart/2005/8/layout/lProcess2"/>
    <dgm:cxn modelId="{0A7D7750-D0FC-4040-941F-A26D217E54BF}" type="presOf" srcId="{2FFA898A-C60A-406B-81DA-4967EAB39350}" destId="{1519BCFA-D5B6-48F1-9C8D-9AB843C3929C}" srcOrd="0" destOrd="0" presId="urn:microsoft.com/office/officeart/2005/8/layout/lProcess2"/>
    <dgm:cxn modelId="{A0B041E0-E846-494B-A772-53F6BB6E5E48}" srcId="{DA5CE4BE-67D3-47A0-8F9A-B30A32643D8F}" destId="{B99DED8C-9FFC-4506-AD76-2936F932E773}" srcOrd="0" destOrd="0" parTransId="{C86A9E9F-9610-4FBE-AFAE-067F8674D1EC}" sibTransId="{C99BB6DA-82AB-4DD0-9DCA-D7A1B761EB65}"/>
    <dgm:cxn modelId="{04834E2F-5194-43D4-A248-291DBCBA74BB}" srcId="{F5A6005E-C2EC-44BB-947B-78B204ECB165}" destId="{332FE77B-ED81-4EFE-8DA7-E210B80EE00F}" srcOrd="0" destOrd="0" parTransId="{7C2F3C0B-5F27-400E-960E-86DDDFFDE3D3}" sibTransId="{A5929299-C3AE-49CF-97E6-85A1F130E387}"/>
    <dgm:cxn modelId="{62C19FA3-3163-4DB3-BC00-D78D2083B861}" type="presOf" srcId="{DD6C6273-F7BB-4823-85EB-4CB441A12703}" destId="{5C104615-B305-4402-BFDC-931C8EBA0E1C}" srcOrd="0" destOrd="0" presId="urn:microsoft.com/office/officeart/2005/8/layout/lProcess2"/>
    <dgm:cxn modelId="{11D5F7F2-98FF-42B3-B82D-EEB4075080F4}" type="presOf" srcId="{B99DED8C-9FFC-4506-AD76-2936F932E773}" destId="{A42B204C-161F-4F06-8C45-BFECA80C317F}" srcOrd="0" destOrd="0" presId="urn:microsoft.com/office/officeart/2005/8/layout/lProcess2"/>
    <dgm:cxn modelId="{4A45B425-85F2-4ED8-B06D-0142FD9E9607}" type="presOf" srcId="{2FFA898A-C60A-406B-81DA-4967EAB39350}" destId="{F4EDB77B-A147-4DFF-A465-B902D61B255F}" srcOrd="1" destOrd="0" presId="urn:microsoft.com/office/officeart/2005/8/layout/lProcess2"/>
    <dgm:cxn modelId="{37C64801-180A-46C9-8F7B-964CF0B4CD3F}" srcId="{2FFA898A-C60A-406B-81DA-4967EAB39350}" destId="{39D46A24-968F-402C-BB29-03B14AD71BD3}" srcOrd="0" destOrd="0" parTransId="{546A3DB8-C071-432C-8D1B-9B74BFD086E9}" sibTransId="{3C06C445-CB45-4D58-BAD3-7FF8589156D2}"/>
    <dgm:cxn modelId="{37C8E2BF-0F12-4E5F-8408-BF46BB8C687F}" type="presOf" srcId="{DE4214E4-911B-45A2-BC83-29970C781611}" destId="{29DD0877-35D5-45B1-8819-07491C771EDB}" srcOrd="0" destOrd="0" presId="urn:microsoft.com/office/officeart/2005/8/layout/lProcess2"/>
    <dgm:cxn modelId="{8D916330-775A-4E71-9203-4ABB9A406FF5}" srcId="{2FFA898A-C60A-406B-81DA-4967EAB39350}" destId="{DD6C6273-F7BB-4823-85EB-4CB441A12703}" srcOrd="1" destOrd="0" parTransId="{164F227E-478B-4157-B03B-02A3C3FA87E4}" sibTransId="{E8E2F000-EBE3-4617-A057-C545F35ADAF5}"/>
    <dgm:cxn modelId="{979F3971-D4EE-497B-9FCD-5CC715C8AF78}" type="presParOf" srcId="{361B560C-A076-4410-844D-0896AF6D1CE0}" destId="{BFA07316-CD43-42CC-B059-EAE6DBD677BA}" srcOrd="0" destOrd="0" presId="urn:microsoft.com/office/officeart/2005/8/layout/lProcess2"/>
    <dgm:cxn modelId="{7B7DEBC1-F4CA-49B0-B0AB-55BAADB7FAD0}" type="presParOf" srcId="{BFA07316-CD43-42CC-B059-EAE6DBD677BA}" destId="{14ECE9A5-4A30-45B3-B98F-A73DB5C47F7F}" srcOrd="0" destOrd="0" presId="urn:microsoft.com/office/officeart/2005/8/layout/lProcess2"/>
    <dgm:cxn modelId="{8A83CA76-4222-45BC-A38C-0E9D06179D3D}" type="presParOf" srcId="{BFA07316-CD43-42CC-B059-EAE6DBD677BA}" destId="{CBB6DFB7-BB2E-4312-8CB0-44E3E37E3764}" srcOrd="1" destOrd="0" presId="urn:microsoft.com/office/officeart/2005/8/layout/lProcess2"/>
    <dgm:cxn modelId="{5926F1E7-D63E-4F38-8CC3-9CB769CF822F}" type="presParOf" srcId="{BFA07316-CD43-42CC-B059-EAE6DBD677BA}" destId="{174ECED8-501C-4BB8-99BF-415C691A33C7}" srcOrd="2" destOrd="0" presId="urn:microsoft.com/office/officeart/2005/8/layout/lProcess2"/>
    <dgm:cxn modelId="{C38F77DF-4A9C-4A78-8996-0786ED57980E}" type="presParOf" srcId="{174ECED8-501C-4BB8-99BF-415C691A33C7}" destId="{F271DFBA-0B6C-4FB3-8D57-E3655EBE0DA3}" srcOrd="0" destOrd="0" presId="urn:microsoft.com/office/officeart/2005/8/layout/lProcess2"/>
    <dgm:cxn modelId="{FA6797A5-F445-425D-B602-7D37818D3FA7}" type="presParOf" srcId="{F271DFBA-0B6C-4FB3-8D57-E3655EBE0DA3}" destId="{D4BAAB70-032F-4DB5-9016-584B65DBE7F4}" srcOrd="0" destOrd="0" presId="urn:microsoft.com/office/officeart/2005/8/layout/lProcess2"/>
    <dgm:cxn modelId="{2939C667-ADAA-4BFD-BB06-0953A1A3F684}" type="presParOf" srcId="{F271DFBA-0B6C-4FB3-8D57-E3655EBE0DA3}" destId="{BDF1EBE9-9050-442B-902E-76282108C6D3}" srcOrd="1" destOrd="0" presId="urn:microsoft.com/office/officeart/2005/8/layout/lProcess2"/>
    <dgm:cxn modelId="{014DB29D-3FD5-4C22-A9BD-B6FBA0E2922D}" type="presParOf" srcId="{F271DFBA-0B6C-4FB3-8D57-E3655EBE0DA3}" destId="{4BC054DA-0F52-4878-AA5E-9B71A5DDE667}" srcOrd="2" destOrd="0" presId="urn:microsoft.com/office/officeart/2005/8/layout/lProcess2"/>
    <dgm:cxn modelId="{685C58BD-E637-436F-ABF4-6965C900ABFD}" type="presParOf" srcId="{F271DFBA-0B6C-4FB3-8D57-E3655EBE0DA3}" destId="{2343A7EC-E471-4F38-9639-B5D7CCE1E2F2}" srcOrd="3" destOrd="0" presId="urn:microsoft.com/office/officeart/2005/8/layout/lProcess2"/>
    <dgm:cxn modelId="{4121EB75-98CC-4E0B-B8FF-CAFB68B069D2}" type="presParOf" srcId="{F271DFBA-0B6C-4FB3-8D57-E3655EBE0DA3}" destId="{29DD0877-35D5-45B1-8819-07491C771EDB}" srcOrd="4" destOrd="0" presId="urn:microsoft.com/office/officeart/2005/8/layout/lProcess2"/>
    <dgm:cxn modelId="{F8FE725A-32B4-46BD-B1F2-D8C2CEC00ED8}" type="presParOf" srcId="{361B560C-A076-4410-844D-0896AF6D1CE0}" destId="{2F052B7A-ECF9-4DF9-8B4C-1FBD2CAE31BF}" srcOrd="1" destOrd="0" presId="urn:microsoft.com/office/officeart/2005/8/layout/lProcess2"/>
    <dgm:cxn modelId="{32DE3598-9906-48B1-A574-AEDD46382D88}" type="presParOf" srcId="{361B560C-A076-4410-844D-0896AF6D1CE0}" destId="{73777879-75DA-4FB0-9D72-DF1E0DBFCF43}" srcOrd="2" destOrd="0" presId="urn:microsoft.com/office/officeart/2005/8/layout/lProcess2"/>
    <dgm:cxn modelId="{71FC2C4D-A724-4231-9DB6-69EBF2DEED75}" type="presParOf" srcId="{73777879-75DA-4FB0-9D72-DF1E0DBFCF43}" destId="{48FF6719-3CE6-45AA-84FB-A56B741D6CC7}" srcOrd="0" destOrd="0" presId="urn:microsoft.com/office/officeart/2005/8/layout/lProcess2"/>
    <dgm:cxn modelId="{7BDF4C09-19C0-4171-AA97-C1E8F0FAE40E}" type="presParOf" srcId="{73777879-75DA-4FB0-9D72-DF1E0DBFCF43}" destId="{84AFCE4B-58DF-4917-8640-BAAC0FF35E92}" srcOrd="1" destOrd="0" presId="urn:microsoft.com/office/officeart/2005/8/layout/lProcess2"/>
    <dgm:cxn modelId="{B3CD8991-8BB6-4CB3-A70B-F558DCFADA6B}" type="presParOf" srcId="{73777879-75DA-4FB0-9D72-DF1E0DBFCF43}" destId="{DED63F8B-9582-4B47-B790-14E3DFC82526}" srcOrd="2" destOrd="0" presId="urn:microsoft.com/office/officeart/2005/8/layout/lProcess2"/>
    <dgm:cxn modelId="{2E9CDAE3-8FE1-472C-B0F5-683579EC1BC6}" type="presParOf" srcId="{DED63F8B-9582-4B47-B790-14E3DFC82526}" destId="{74573819-6FBE-48BE-9DD5-6C956EFEE7BA}" srcOrd="0" destOrd="0" presId="urn:microsoft.com/office/officeart/2005/8/layout/lProcess2"/>
    <dgm:cxn modelId="{2AA8A7EE-BF6A-4CE0-92D6-83C3FC7D313E}" type="presParOf" srcId="{74573819-6FBE-48BE-9DD5-6C956EFEE7BA}" destId="{A42B204C-161F-4F06-8C45-BFECA80C317F}" srcOrd="0" destOrd="0" presId="urn:microsoft.com/office/officeart/2005/8/layout/lProcess2"/>
    <dgm:cxn modelId="{86FC1D6B-2D05-47B6-8856-C2AB7823D3F0}" type="presParOf" srcId="{74573819-6FBE-48BE-9DD5-6C956EFEE7BA}" destId="{AAFF221E-46EE-482B-AE4D-2FDDAE55396E}" srcOrd="1" destOrd="0" presId="urn:microsoft.com/office/officeart/2005/8/layout/lProcess2"/>
    <dgm:cxn modelId="{AC8E9DEE-56F5-4FD6-9131-AC79A65CDC8E}" type="presParOf" srcId="{74573819-6FBE-48BE-9DD5-6C956EFEE7BA}" destId="{A29801FD-F04C-452B-912C-FBC748E8E9CD}" srcOrd="2" destOrd="0" presId="urn:microsoft.com/office/officeart/2005/8/layout/lProcess2"/>
    <dgm:cxn modelId="{817B8909-D008-4378-9353-43BA4743AFD0}" type="presParOf" srcId="{361B560C-A076-4410-844D-0896AF6D1CE0}" destId="{556CC932-29CC-4585-9D53-44AEFE1A34BC}" srcOrd="3" destOrd="0" presId="urn:microsoft.com/office/officeart/2005/8/layout/lProcess2"/>
    <dgm:cxn modelId="{63DB4EF2-F822-4EC1-B9FC-009B45A348C8}" type="presParOf" srcId="{361B560C-A076-4410-844D-0896AF6D1CE0}" destId="{53CB29EB-490C-4222-ACF4-D7DC3D419596}" srcOrd="4" destOrd="0" presId="urn:microsoft.com/office/officeart/2005/8/layout/lProcess2"/>
    <dgm:cxn modelId="{781B269D-F92C-48A6-9507-59A20B8BB42B}" type="presParOf" srcId="{53CB29EB-490C-4222-ACF4-D7DC3D419596}" destId="{1519BCFA-D5B6-48F1-9C8D-9AB843C3929C}" srcOrd="0" destOrd="0" presId="urn:microsoft.com/office/officeart/2005/8/layout/lProcess2"/>
    <dgm:cxn modelId="{052F2D36-9790-4748-AADE-532A8EB8F5E9}" type="presParOf" srcId="{53CB29EB-490C-4222-ACF4-D7DC3D419596}" destId="{F4EDB77B-A147-4DFF-A465-B902D61B255F}" srcOrd="1" destOrd="0" presId="urn:microsoft.com/office/officeart/2005/8/layout/lProcess2"/>
    <dgm:cxn modelId="{AFFC3986-D29E-4C26-A1FA-807B72D9DA23}" type="presParOf" srcId="{53CB29EB-490C-4222-ACF4-D7DC3D419596}" destId="{FEFF811C-7D7E-4C72-A87B-606D9279E69C}" srcOrd="2" destOrd="0" presId="urn:microsoft.com/office/officeart/2005/8/layout/lProcess2"/>
    <dgm:cxn modelId="{E3650CAE-BFBE-4B68-BE3D-4863F7A6FD74}" type="presParOf" srcId="{FEFF811C-7D7E-4C72-A87B-606D9279E69C}" destId="{A387A660-2F50-43BC-8D68-6188CBDBF5D9}" srcOrd="0" destOrd="0" presId="urn:microsoft.com/office/officeart/2005/8/layout/lProcess2"/>
    <dgm:cxn modelId="{6752C4ED-FB1D-471A-92A0-E34100182B0E}" type="presParOf" srcId="{A387A660-2F50-43BC-8D68-6188CBDBF5D9}" destId="{BA14049D-EBF5-4E91-A103-45EAA0FA0132}" srcOrd="0" destOrd="0" presId="urn:microsoft.com/office/officeart/2005/8/layout/lProcess2"/>
    <dgm:cxn modelId="{0DF63786-A061-4543-A2B7-9FCF4AD4CF29}" type="presParOf" srcId="{A387A660-2F50-43BC-8D68-6188CBDBF5D9}" destId="{2BCDD9F7-38C8-4AF6-8A68-A7D21DE5C69D}" srcOrd="1" destOrd="0" presId="urn:microsoft.com/office/officeart/2005/8/layout/lProcess2"/>
    <dgm:cxn modelId="{7D7D8142-4B7A-4CA2-B17B-97405F2BD98E}" type="presParOf" srcId="{A387A660-2F50-43BC-8D68-6188CBDBF5D9}" destId="{5C104615-B305-4402-BFDC-931C8EBA0E1C}" srcOrd="2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3C71F36-1BD9-4671-BDBE-F9F2E48018E8}" type="doc">
      <dgm:prSet loTypeId="urn:microsoft.com/office/officeart/2008/layout/AlternatingHexagons" loCatId="list" qsTypeId="urn:microsoft.com/office/officeart/2005/8/quickstyle/simple2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F8A961C-CCAD-44E8-9189-EC2D5D125176}">
      <dgm:prSet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ru-RU" dirty="0"/>
        </a:p>
      </dgm:t>
    </dgm:pt>
    <dgm:pt modelId="{F6264E4F-2A45-4D1E-8AFE-F3DCB4BE8F08}" type="parTrans" cxnId="{C3EC9CD8-9A4D-49AF-828B-31C70B30B74B}">
      <dgm:prSet/>
      <dgm:spPr/>
      <dgm:t>
        <a:bodyPr/>
        <a:lstStyle/>
        <a:p>
          <a:endParaRPr lang="ru-RU"/>
        </a:p>
      </dgm:t>
    </dgm:pt>
    <dgm:pt modelId="{1890F439-AF0E-4E23-A13B-93435A59B89F}" type="sibTrans" cxnId="{C3EC9CD8-9A4D-49AF-828B-31C70B30B74B}">
      <dgm:prSet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endParaRPr lang="ru-RU" dirty="0"/>
        </a:p>
      </dgm:t>
    </dgm:pt>
    <dgm:pt modelId="{374E10E7-BE65-4086-BC3D-2EA530301505}">
      <dgm:prSet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0A2FAD03-0DB3-4C06-AFC9-F972617DEAB4}" type="parTrans" cxnId="{B3418E7C-FF4D-4AD9-9AC2-0D066FBEEA62}">
      <dgm:prSet/>
      <dgm:spPr/>
      <dgm:t>
        <a:bodyPr/>
        <a:lstStyle/>
        <a:p>
          <a:endParaRPr lang="ru-RU"/>
        </a:p>
      </dgm:t>
    </dgm:pt>
    <dgm:pt modelId="{E67D987C-CF4B-4F7B-9923-93FF41382757}" type="sibTrans" cxnId="{B3418E7C-FF4D-4AD9-9AC2-0D066FBEEA62}">
      <dgm:prSet/>
      <dgm:spPr>
        <a:blipFill rotWithShape="0">
          <a:blip xmlns:r="http://schemas.openxmlformats.org/officeDocument/2006/relationships" r:embed="rId4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4D9F3678-4706-482B-B640-2E1FC0C3B4C4}">
      <dgm:prSet/>
      <dgm:spPr>
        <a:blipFill rotWithShape="0">
          <a:blip xmlns:r="http://schemas.openxmlformats.org/officeDocument/2006/relationships" r:embed="rId5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556F8F81-D4A4-45C0-AF86-771E44927BC2}" type="sibTrans" cxnId="{A8C50D53-A88C-433B-8AAF-1A7237C6525A}">
      <dgm:prSet/>
      <dgm:spPr>
        <a:blipFill rotWithShape="0">
          <a:blip xmlns:r="http://schemas.openxmlformats.org/officeDocument/2006/relationships" r:embed="rId6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117638BC-834E-4471-910B-9533D697AC48}" type="parTrans" cxnId="{A8C50D53-A88C-433B-8AAF-1A7237C6525A}">
      <dgm:prSet/>
      <dgm:spPr/>
      <dgm:t>
        <a:bodyPr/>
        <a:lstStyle/>
        <a:p>
          <a:endParaRPr lang="ru-RU"/>
        </a:p>
      </dgm:t>
    </dgm:pt>
    <dgm:pt modelId="{FD02388D-8B10-44C5-B92C-D5F2B201FB52}" type="pres">
      <dgm:prSet presAssocID="{B3C71F36-1BD9-4671-BDBE-F9F2E48018E8}" presName="Name0" presStyleCnt="0">
        <dgm:presLayoutVars>
          <dgm:chMax/>
          <dgm:chPref/>
          <dgm:dir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02E058DB-E98D-4205-800F-CD9E0E238CF4}" type="pres">
      <dgm:prSet presAssocID="{AF8A961C-CCAD-44E8-9189-EC2D5D125176}" presName="composite" presStyleCnt="0"/>
      <dgm:spPr/>
      <dgm:t>
        <a:bodyPr/>
        <a:lstStyle/>
        <a:p>
          <a:endParaRPr lang="ru-RU"/>
        </a:p>
      </dgm:t>
    </dgm:pt>
    <dgm:pt modelId="{1EB552DC-B26F-443A-AF0B-A8CABF172522}" type="pres">
      <dgm:prSet presAssocID="{AF8A961C-CCAD-44E8-9189-EC2D5D125176}" presName="Parent1" presStyleLbl="node1" presStyleIdx="0" presStyleCnt="6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5EBC29E-20E8-45D5-B539-BB6E45992968}" type="pres">
      <dgm:prSet presAssocID="{AF8A961C-CCAD-44E8-9189-EC2D5D125176}" presName="Childtext1" presStyleLbl="revTx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A82C3EB-7F18-4C32-9DDC-DFFE9ACFF320}" type="pres">
      <dgm:prSet presAssocID="{AF8A961C-CCAD-44E8-9189-EC2D5D125176}" presName="BalanceSpacing" presStyleCnt="0"/>
      <dgm:spPr/>
      <dgm:t>
        <a:bodyPr/>
        <a:lstStyle/>
        <a:p>
          <a:endParaRPr lang="ru-RU"/>
        </a:p>
      </dgm:t>
    </dgm:pt>
    <dgm:pt modelId="{C138DF46-5EAE-408D-A041-3AF7AE1F2637}" type="pres">
      <dgm:prSet presAssocID="{AF8A961C-CCAD-44E8-9189-EC2D5D125176}" presName="BalanceSpacing1" presStyleCnt="0"/>
      <dgm:spPr/>
      <dgm:t>
        <a:bodyPr/>
        <a:lstStyle/>
        <a:p>
          <a:endParaRPr lang="ru-RU"/>
        </a:p>
      </dgm:t>
    </dgm:pt>
    <dgm:pt modelId="{2B03561B-1AEF-4402-B5C6-0A3A223151E8}" type="pres">
      <dgm:prSet presAssocID="{1890F439-AF0E-4E23-A13B-93435A59B89F}" presName="Accent1Text" presStyleLbl="node1" presStyleIdx="1" presStyleCnt="6"/>
      <dgm:spPr/>
      <dgm:t>
        <a:bodyPr/>
        <a:lstStyle/>
        <a:p>
          <a:endParaRPr lang="ru-RU"/>
        </a:p>
      </dgm:t>
    </dgm:pt>
    <dgm:pt modelId="{7DF62448-F9F6-43AF-B0C9-0C399BD5105B}" type="pres">
      <dgm:prSet presAssocID="{1890F439-AF0E-4E23-A13B-93435A59B89F}" presName="spaceBetweenRectangles" presStyleCnt="0"/>
      <dgm:spPr/>
      <dgm:t>
        <a:bodyPr/>
        <a:lstStyle/>
        <a:p>
          <a:endParaRPr lang="ru-RU"/>
        </a:p>
      </dgm:t>
    </dgm:pt>
    <dgm:pt modelId="{89C4859E-A729-4A78-94D8-6867BEE0F640}" type="pres">
      <dgm:prSet presAssocID="{374E10E7-BE65-4086-BC3D-2EA530301505}" presName="composite" presStyleCnt="0"/>
      <dgm:spPr/>
      <dgm:t>
        <a:bodyPr/>
        <a:lstStyle/>
        <a:p>
          <a:endParaRPr lang="ru-RU"/>
        </a:p>
      </dgm:t>
    </dgm:pt>
    <dgm:pt modelId="{666F0F5C-D639-49A0-9CCE-25B783761D70}" type="pres">
      <dgm:prSet presAssocID="{374E10E7-BE65-4086-BC3D-2EA530301505}" presName="Parent1" presStyleLbl="node1" presStyleIdx="2" presStyleCnt="6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FD9D9B7-F96C-4F13-B248-D210F7A357C0}" type="pres">
      <dgm:prSet presAssocID="{374E10E7-BE65-4086-BC3D-2EA530301505}" presName="Childtext1" presStyleLbl="revTx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0F368E5-A6F7-428B-BD5C-1989F76CA8EF}" type="pres">
      <dgm:prSet presAssocID="{374E10E7-BE65-4086-BC3D-2EA530301505}" presName="BalanceSpacing" presStyleCnt="0"/>
      <dgm:spPr/>
      <dgm:t>
        <a:bodyPr/>
        <a:lstStyle/>
        <a:p>
          <a:endParaRPr lang="ru-RU"/>
        </a:p>
      </dgm:t>
    </dgm:pt>
    <dgm:pt modelId="{3824B79E-0E04-47C0-A5FB-7CDB34284249}" type="pres">
      <dgm:prSet presAssocID="{374E10E7-BE65-4086-BC3D-2EA530301505}" presName="BalanceSpacing1" presStyleCnt="0"/>
      <dgm:spPr/>
      <dgm:t>
        <a:bodyPr/>
        <a:lstStyle/>
        <a:p>
          <a:endParaRPr lang="ru-RU"/>
        </a:p>
      </dgm:t>
    </dgm:pt>
    <dgm:pt modelId="{211B256C-A3C3-4C49-942C-01CD8C722FFF}" type="pres">
      <dgm:prSet presAssocID="{E67D987C-CF4B-4F7B-9923-93FF41382757}" presName="Accent1Text" presStyleLbl="node1" presStyleIdx="3" presStyleCnt="6"/>
      <dgm:spPr/>
      <dgm:t>
        <a:bodyPr/>
        <a:lstStyle/>
        <a:p>
          <a:endParaRPr lang="ru-RU"/>
        </a:p>
      </dgm:t>
    </dgm:pt>
    <dgm:pt modelId="{C677603A-A9F3-4FE2-939A-9B8ECC632601}" type="pres">
      <dgm:prSet presAssocID="{E67D987C-CF4B-4F7B-9923-93FF41382757}" presName="spaceBetweenRectangles" presStyleCnt="0"/>
      <dgm:spPr/>
      <dgm:t>
        <a:bodyPr/>
        <a:lstStyle/>
        <a:p>
          <a:endParaRPr lang="ru-RU"/>
        </a:p>
      </dgm:t>
    </dgm:pt>
    <dgm:pt modelId="{1DA2E19D-A2BF-4C80-AC9C-50081354E980}" type="pres">
      <dgm:prSet presAssocID="{4D9F3678-4706-482B-B640-2E1FC0C3B4C4}" presName="composite" presStyleCnt="0"/>
      <dgm:spPr/>
      <dgm:t>
        <a:bodyPr/>
        <a:lstStyle/>
        <a:p>
          <a:endParaRPr lang="ru-RU"/>
        </a:p>
      </dgm:t>
    </dgm:pt>
    <dgm:pt modelId="{79CB67FE-541D-495F-AD36-E294D6F2F0C6}" type="pres">
      <dgm:prSet presAssocID="{4D9F3678-4706-482B-B640-2E1FC0C3B4C4}" presName="Parent1" presStyleLbl="node1" presStyleIdx="4" presStyleCnt="6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2F2F3F6-85DF-415D-9913-71A75254D8E4}" type="pres">
      <dgm:prSet presAssocID="{4D9F3678-4706-482B-B640-2E1FC0C3B4C4}" presName="Childtext1" presStyleLbl="revTx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89E3A5E-8F9B-4FDF-91B5-E3604211DF35}" type="pres">
      <dgm:prSet presAssocID="{4D9F3678-4706-482B-B640-2E1FC0C3B4C4}" presName="BalanceSpacing" presStyleCnt="0"/>
      <dgm:spPr/>
      <dgm:t>
        <a:bodyPr/>
        <a:lstStyle/>
        <a:p>
          <a:endParaRPr lang="ru-RU"/>
        </a:p>
      </dgm:t>
    </dgm:pt>
    <dgm:pt modelId="{1D4D2489-E6D2-4E2F-BA37-34C9F6837EFA}" type="pres">
      <dgm:prSet presAssocID="{4D9F3678-4706-482B-B640-2E1FC0C3B4C4}" presName="BalanceSpacing1" presStyleCnt="0"/>
      <dgm:spPr/>
      <dgm:t>
        <a:bodyPr/>
        <a:lstStyle/>
        <a:p>
          <a:endParaRPr lang="ru-RU"/>
        </a:p>
      </dgm:t>
    </dgm:pt>
    <dgm:pt modelId="{3D398C2B-A639-44B7-83DB-004F2F8AE188}" type="pres">
      <dgm:prSet presAssocID="{556F8F81-D4A4-45C0-AF86-771E44927BC2}" presName="Accent1Text" presStyleLbl="node1" presStyleIdx="5" presStyleCnt="6"/>
      <dgm:spPr/>
      <dgm:t>
        <a:bodyPr/>
        <a:lstStyle/>
        <a:p>
          <a:endParaRPr lang="ru-RU"/>
        </a:p>
      </dgm:t>
    </dgm:pt>
  </dgm:ptLst>
  <dgm:cxnLst>
    <dgm:cxn modelId="{4DA730D8-6AB1-471B-B76B-33A6209E96A0}" type="presOf" srcId="{AF8A961C-CCAD-44E8-9189-EC2D5D125176}" destId="{1EB552DC-B26F-443A-AF0B-A8CABF172522}" srcOrd="0" destOrd="0" presId="urn:microsoft.com/office/officeart/2008/layout/AlternatingHexagons"/>
    <dgm:cxn modelId="{B3418E7C-FF4D-4AD9-9AC2-0D066FBEEA62}" srcId="{B3C71F36-1BD9-4671-BDBE-F9F2E48018E8}" destId="{374E10E7-BE65-4086-BC3D-2EA530301505}" srcOrd="1" destOrd="0" parTransId="{0A2FAD03-0DB3-4C06-AFC9-F972617DEAB4}" sibTransId="{E67D987C-CF4B-4F7B-9923-93FF41382757}"/>
    <dgm:cxn modelId="{5B6E9174-24F1-46B6-86A5-8302507B3B55}" type="presOf" srcId="{4D9F3678-4706-482B-B640-2E1FC0C3B4C4}" destId="{79CB67FE-541D-495F-AD36-E294D6F2F0C6}" srcOrd="0" destOrd="0" presId="urn:microsoft.com/office/officeart/2008/layout/AlternatingHexagons"/>
    <dgm:cxn modelId="{A8C50D53-A88C-433B-8AAF-1A7237C6525A}" srcId="{B3C71F36-1BD9-4671-BDBE-F9F2E48018E8}" destId="{4D9F3678-4706-482B-B640-2E1FC0C3B4C4}" srcOrd="2" destOrd="0" parTransId="{117638BC-834E-4471-910B-9533D697AC48}" sibTransId="{556F8F81-D4A4-45C0-AF86-771E44927BC2}"/>
    <dgm:cxn modelId="{C3EC9CD8-9A4D-49AF-828B-31C70B30B74B}" srcId="{B3C71F36-1BD9-4671-BDBE-F9F2E48018E8}" destId="{AF8A961C-CCAD-44E8-9189-EC2D5D125176}" srcOrd="0" destOrd="0" parTransId="{F6264E4F-2A45-4D1E-8AFE-F3DCB4BE8F08}" sibTransId="{1890F439-AF0E-4E23-A13B-93435A59B89F}"/>
    <dgm:cxn modelId="{F500C8E8-31CF-4AAF-8901-7E469FF7EF1E}" type="presOf" srcId="{374E10E7-BE65-4086-BC3D-2EA530301505}" destId="{666F0F5C-D639-49A0-9CCE-25B783761D70}" srcOrd="0" destOrd="0" presId="urn:microsoft.com/office/officeart/2008/layout/AlternatingHexagons"/>
    <dgm:cxn modelId="{14F30300-7F48-48BC-AECE-0657AA1BEA42}" type="presOf" srcId="{556F8F81-D4A4-45C0-AF86-771E44927BC2}" destId="{3D398C2B-A639-44B7-83DB-004F2F8AE188}" srcOrd="0" destOrd="0" presId="urn:microsoft.com/office/officeart/2008/layout/AlternatingHexagons"/>
    <dgm:cxn modelId="{020462BB-CD25-4752-8059-CB9C92A6850F}" type="presOf" srcId="{1890F439-AF0E-4E23-A13B-93435A59B89F}" destId="{2B03561B-1AEF-4402-B5C6-0A3A223151E8}" srcOrd="0" destOrd="0" presId="urn:microsoft.com/office/officeart/2008/layout/AlternatingHexagons"/>
    <dgm:cxn modelId="{BB09B203-A225-4287-AD68-CBF5D76AE275}" type="presOf" srcId="{E67D987C-CF4B-4F7B-9923-93FF41382757}" destId="{211B256C-A3C3-4C49-942C-01CD8C722FFF}" srcOrd="0" destOrd="0" presId="urn:microsoft.com/office/officeart/2008/layout/AlternatingHexagons"/>
    <dgm:cxn modelId="{495D0E6B-29E9-4B1A-901D-8F53A7642DAB}" type="presOf" srcId="{B3C71F36-1BD9-4671-BDBE-F9F2E48018E8}" destId="{FD02388D-8B10-44C5-B92C-D5F2B201FB52}" srcOrd="0" destOrd="0" presId="urn:microsoft.com/office/officeart/2008/layout/AlternatingHexagons"/>
    <dgm:cxn modelId="{789E856E-076E-4159-B5EE-901234ED743E}" type="presParOf" srcId="{FD02388D-8B10-44C5-B92C-D5F2B201FB52}" destId="{02E058DB-E98D-4205-800F-CD9E0E238CF4}" srcOrd="0" destOrd="0" presId="urn:microsoft.com/office/officeart/2008/layout/AlternatingHexagons"/>
    <dgm:cxn modelId="{2CCA55B4-2987-4F3B-BDEE-578D00080DA1}" type="presParOf" srcId="{02E058DB-E98D-4205-800F-CD9E0E238CF4}" destId="{1EB552DC-B26F-443A-AF0B-A8CABF172522}" srcOrd="0" destOrd="0" presId="urn:microsoft.com/office/officeart/2008/layout/AlternatingHexagons"/>
    <dgm:cxn modelId="{B4AE787A-1DEC-4E10-8ED3-95EC0F6610E6}" type="presParOf" srcId="{02E058DB-E98D-4205-800F-CD9E0E238CF4}" destId="{A5EBC29E-20E8-45D5-B539-BB6E45992968}" srcOrd="1" destOrd="0" presId="urn:microsoft.com/office/officeart/2008/layout/AlternatingHexagons"/>
    <dgm:cxn modelId="{9FE0B818-A27C-484B-AE59-E132B6442287}" type="presParOf" srcId="{02E058DB-E98D-4205-800F-CD9E0E238CF4}" destId="{CA82C3EB-7F18-4C32-9DDC-DFFE9ACFF320}" srcOrd="2" destOrd="0" presId="urn:microsoft.com/office/officeart/2008/layout/AlternatingHexagons"/>
    <dgm:cxn modelId="{4A8E84EA-565B-4FA1-A41C-E47497E67CEC}" type="presParOf" srcId="{02E058DB-E98D-4205-800F-CD9E0E238CF4}" destId="{C138DF46-5EAE-408D-A041-3AF7AE1F2637}" srcOrd="3" destOrd="0" presId="urn:microsoft.com/office/officeart/2008/layout/AlternatingHexagons"/>
    <dgm:cxn modelId="{3F28391B-FB9C-4B70-8E2D-E6184DA9C52B}" type="presParOf" srcId="{02E058DB-E98D-4205-800F-CD9E0E238CF4}" destId="{2B03561B-1AEF-4402-B5C6-0A3A223151E8}" srcOrd="4" destOrd="0" presId="urn:microsoft.com/office/officeart/2008/layout/AlternatingHexagons"/>
    <dgm:cxn modelId="{9F2E6F3C-163C-4458-A211-8C040E4D4672}" type="presParOf" srcId="{FD02388D-8B10-44C5-B92C-D5F2B201FB52}" destId="{7DF62448-F9F6-43AF-B0C9-0C399BD5105B}" srcOrd="1" destOrd="0" presId="urn:microsoft.com/office/officeart/2008/layout/AlternatingHexagons"/>
    <dgm:cxn modelId="{47480453-9476-4E05-88DB-816017D1D8EA}" type="presParOf" srcId="{FD02388D-8B10-44C5-B92C-D5F2B201FB52}" destId="{89C4859E-A729-4A78-94D8-6867BEE0F640}" srcOrd="2" destOrd="0" presId="urn:microsoft.com/office/officeart/2008/layout/AlternatingHexagons"/>
    <dgm:cxn modelId="{4B9D3FE5-8048-48FD-9B5F-DE25E431AC5B}" type="presParOf" srcId="{89C4859E-A729-4A78-94D8-6867BEE0F640}" destId="{666F0F5C-D639-49A0-9CCE-25B783761D70}" srcOrd="0" destOrd="0" presId="urn:microsoft.com/office/officeart/2008/layout/AlternatingHexagons"/>
    <dgm:cxn modelId="{B7F012CB-90CE-4A37-BC3A-0297F4737A3F}" type="presParOf" srcId="{89C4859E-A729-4A78-94D8-6867BEE0F640}" destId="{1FD9D9B7-F96C-4F13-B248-D210F7A357C0}" srcOrd="1" destOrd="0" presId="urn:microsoft.com/office/officeart/2008/layout/AlternatingHexagons"/>
    <dgm:cxn modelId="{07B07F15-9836-411C-9FC3-033A433BC5FB}" type="presParOf" srcId="{89C4859E-A729-4A78-94D8-6867BEE0F640}" destId="{10F368E5-A6F7-428B-BD5C-1989F76CA8EF}" srcOrd="2" destOrd="0" presId="urn:microsoft.com/office/officeart/2008/layout/AlternatingHexagons"/>
    <dgm:cxn modelId="{724793FD-2BA4-4496-9100-AC95186CA7AF}" type="presParOf" srcId="{89C4859E-A729-4A78-94D8-6867BEE0F640}" destId="{3824B79E-0E04-47C0-A5FB-7CDB34284249}" srcOrd="3" destOrd="0" presId="urn:microsoft.com/office/officeart/2008/layout/AlternatingHexagons"/>
    <dgm:cxn modelId="{DB909CA3-FF6B-4D6B-824A-835BEB2B6394}" type="presParOf" srcId="{89C4859E-A729-4A78-94D8-6867BEE0F640}" destId="{211B256C-A3C3-4C49-942C-01CD8C722FFF}" srcOrd="4" destOrd="0" presId="urn:microsoft.com/office/officeart/2008/layout/AlternatingHexagons"/>
    <dgm:cxn modelId="{F30D7B2F-208F-4105-A9B2-66541E36A929}" type="presParOf" srcId="{FD02388D-8B10-44C5-B92C-D5F2B201FB52}" destId="{C677603A-A9F3-4FE2-939A-9B8ECC632601}" srcOrd="3" destOrd="0" presId="urn:microsoft.com/office/officeart/2008/layout/AlternatingHexagons"/>
    <dgm:cxn modelId="{95D64C91-1FA9-49A2-93C0-8E0935A0CFA9}" type="presParOf" srcId="{FD02388D-8B10-44C5-B92C-D5F2B201FB52}" destId="{1DA2E19D-A2BF-4C80-AC9C-50081354E980}" srcOrd="4" destOrd="0" presId="urn:microsoft.com/office/officeart/2008/layout/AlternatingHexagons"/>
    <dgm:cxn modelId="{46300383-82E5-4270-8D43-D881E4C2C157}" type="presParOf" srcId="{1DA2E19D-A2BF-4C80-AC9C-50081354E980}" destId="{79CB67FE-541D-495F-AD36-E294D6F2F0C6}" srcOrd="0" destOrd="0" presId="urn:microsoft.com/office/officeart/2008/layout/AlternatingHexagons"/>
    <dgm:cxn modelId="{8F6A8450-20C3-47B3-888C-2C1A0AE5CC67}" type="presParOf" srcId="{1DA2E19D-A2BF-4C80-AC9C-50081354E980}" destId="{52F2F3F6-85DF-415D-9913-71A75254D8E4}" srcOrd="1" destOrd="0" presId="urn:microsoft.com/office/officeart/2008/layout/AlternatingHexagons"/>
    <dgm:cxn modelId="{0FC9AC2A-AC8C-4608-BB5A-3E2C8B79A088}" type="presParOf" srcId="{1DA2E19D-A2BF-4C80-AC9C-50081354E980}" destId="{089E3A5E-8F9B-4FDF-91B5-E3604211DF35}" srcOrd="2" destOrd="0" presId="urn:microsoft.com/office/officeart/2008/layout/AlternatingHexagons"/>
    <dgm:cxn modelId="{61160335-8C71-443A-956F-043FEFD9C358}" type="presParOf" srcId="{1DA2E19D-A2BF-4C80-AC9C-50081354E980}" destId="{1D4D2489-E6D2-4E2F-BA37-34C9F6837EFA}" srcOrd="3" destOrd="0" presId="urn:microsoft.com/office/officeart/2008/layout/AlternatingHexagons"/>
    <dgm:cxn modelId="{2013D169-FF57-4888-B34A-1BCE69A7818F}" type="presParOf" srcId="{1DA2E19D-A2BF-4C80-AC9C-50081354E980}" destId="{3D398C2B-A639-44B7-83DB-004F2F8AE188}" srcOrd="4" destOrd="0" presId="urn:microsoft.com/office/officeart/2008/layout/AlternatingHexagons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C5650E6-0380-463E-BDC0-F0D9B300CBEC}" type="doc">
      <dgm:prSet loTypeId="urn:microsoft.com/office/officeart/2005/8/layout/hierarchy3" loCatId="list" qsTypeId="urn:microsoft.com/office/officeart/2005/8/quickstyle/simple2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867DA2E7-E64C-4374-B4F7-F0EAA1BE7BF1}">
      <dgm:prSet phldrT="[Текст]" custT="1"/>
      <dgm:spPr>
        <a:solidFill>
          <a:schemeClr val="accent6"/>
        </a:solidFill>
      </dgm:spPr>
      <dgm:t>
        <a:bodyPr/>
        <a:lstStyle/>
        <a:p>
          <a:r>
            <a:rPr lang="ru-RU" sz="1100" b="1" dirty="0" smtClean="0">
              <a:latin typeface="Arial" panose="020B0604020202020204" pitchFamily="34" charset="0"/>
              <a:cs typeface="Arial" panose="020B0604020202020204" pitchFamily="34" charset="0"/>
            </a:rPr>
            <a:t>Отчетность</a:t>
          </a:r>
          <a:endParaRPr lang="ru-RU" sz="11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F6149AA-F2B5-4786-B89C-D2945B463991}" type="parTrans" cxnId="{462AB7F7-CA5B-4ABB-98A6-EE7B8B4E08BE}">
      <dgm:prSet/>
      <dgm:spPr/>
      <dgm:t>
        <a:bodyPr/>
        <a:lstStyle/>
        <a:p>
          <a:endParaRPr lang="ru-RU" sz="11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59544EB-E818-47D5-A611-E6B111980CD0}" type="sibTrans" cxnId="{462AB7F7-CA5B-4ABB-98A6-EE7B8B4E08BE}">
      <dgm:prSet/>
      <dgm:spPr/>
      <dgm:t>
        <a:bodyPr/>
        <a:lstStyle/>
        <a:p>
          <a:endParaRPr lang="ru-RU" sz="11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41E1456-871C-4F09-AE54-193D3B8C4018}">
      <dgm:prSet phldrT="[Текст]" custT="1"/>
      <dgm:spPr/>
      <dgm:t>
        <a:bodyPr/>
        <a:lstStyle/>
        <a:p>
          <a:r>
            <a:rPr lang="ru-RU" sz="1100" b="1" dirty="0" smtClean="0">
              <a:latin typeface="Arial" panose="020B0604020202020204" pitchFamily="34" charset="0"/>
              <a:cs typeface="Arial" panose="020B0604020202020204" pitchFamily="34" charset="0"/>
            </a:rPr>
            <a:t>Районная отчетность</a:t>
          </a:r>
          <a:endParaRPr lang="ru-RU" sz="11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305A340-E8F6-4DE6-9C6F-5D8FE09B40F4}" type="parTrans" cxnId="{07C1E859-977C-44D3-82DC-B8F52574F128}">
      <dgm:prSet/>
      <dgm:spPr/>
      <dgm:t>
        <a:bodyPr/>
        <a:lstStyle/>
        <a:p>
          <a:endParaRPr lang="ru-RU" sz="11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E0FDA4C-86E8-47FE-96C1-09D393255928}" type="sibTrans" cxnId="{07C1E859-977C-44D3-82DC-B8F52574F128}">
      <dgm:prSet/>
      <dgm:spPr/>
      <dgm:t>
        <a:bodyPr/>
        <a:lstStyle/>
        <a:p>
          <a:endParaRPr lang="ru-RU" sz="11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5D31933-B95A-4551-87E5-972325095812}">
      <dgm:prSet phldrT="[Текст]" custT="1"/>
      <dgm:spPr>
        <a:solidFill>
          <a:srgbClr val="9BBB59"/>
        </a:solidFill>
      </dgm:spPr>
      <dgm:t>
        <a:bodyPr/>
        <a:lstStyle/>
        <a:p>
          <a:r>
            <a:rPr lang="ru-RU" sz="1100" b="1" dirty="0" smtClean="0">
              <a:latin typeface="Arial" panose="020B0604020202020204" pitchFamily="34" charset="0"/>
              <a:cs typeface="Arial" panose="020B0604020202020204" pitchFamily="34" charset="0"/>
            </a:rPr>
            <a:t>Земельный паспорт</a:t>
          </a:r>
          <a:endParaRPr lang="ru-RU" sz="11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0307A6D-C989-490A-B283-A2488334952F}" type="parTrans" cxnId="{D27F4292-4E52-4F2C-9E16-A11407B56C48}">
      <dgm:prSet/>
      <dgm:spPr/>
      <dgm:t>
        <a:bodyPr/>
        <a:lstStyle/>
        <a:p>
          <a:endParaRPr lang="ru-RU" sz="11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AD1EC90-3CD6-4E85-810E-E1A4D7919742}" type="sibTrans" cxnId="{D27F4292-4E52-4F2C-9E16-A11407B56C48}">
      <dgm:prSet/>
      <dgm:spPr/>
      <dgm:t>
        <a:bodyPr/>
        <a:lstStyle/>
        <a:p>
          <a:endParaRPr lang="ru-RU" sz="11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7211BD0-54E0-4ECA-84BB-EB22EE4BBE76}">
      <dgm:prSet phldrT="[Текст]" custT="1">
        <dgm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dgm:style>
      </dgm:prSet>
      <dgm:spPr>
        <a:ln>
          <a:solidFill>
            <a:schemeClr val="accent5">
              <a:lumMod val="60000"/>
              <a:lumOff val="40000"/>
            </a:schemeClr>
          </a:solidFill>
        </a:ln>
      </dgm:spPr>
      <dgm:t>
        <a:bodyPr/>
        <a:lstStyle/>
        <a:p>
          <a:r>
            <a:rPr lang="ru-RU" sz="1100" b="1" dirty="0" smtClean="0">
              <a:latin typeface="Arial" panose="020B0604020202020204" pitchFamily="34" charset="0"/>
              <a:cs typeface="Arial" panose="020B0604020202020204" pitchFamily="34" charset="0"/>
            </a:rPr>
            <a:t>Модуль «</a:t>
          </a:r>
          <a:r>
            <a:rPr lang="ru-RU" sz="1100" b="1" dirty="0" err="1" smtClean="0">
              <a:latin typeface="Arial" panose="020B0604020202020204" pitchFamily="34" charset="0"/>
              <a:cs typeface="Arial" panose="020B0604020202020204" pitchFamily="34" charset="0"/>
            </a:rPr>
            <a:t>Метео</a:t>
          </a:r>
          <a:r>
            <a:rPr lang="ru-RU" sz="1100" b="1" dirty="0" smtClean="0">
              <a:latin typeface="Arial" panose="020B0604020202020204" pitchFamily="34" charset="0"/>
              <a:cs typeface="Arial" panose="020B0604020202020204" pitchFamily="34" charset="0"/>
            </a:rPr>
            <a:t>-станция»</a:t>
          </a:r>
          <a:endParaRPr lang="ru-RU" sz="11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A696ECA-9A86-434A-85F8-C239F9EF232A}" type="parTrans" cxnId="{541B03C7-8E57-4653-9D12-FB9DA1CA96FC}">
      <dgm:prSet>
        <dgm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dgm:style>
      </dgm:prSet>
      <dgm:spPr>
        <a:ln w="28575"/>
      </dgm:spPr>
      <dgm:t>
        <a:bodyPr/>
        <a:lstStyle/>
        <a:p>
          <a:endParaRPr lang="ru-RU" sz="11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D7A1DCD-8017-420F-A99F-8FEAB3FEB246}" type="sibTrans" cxnId="{541B03C7-8E57-4653-9D12-FB9DA1CA96FC}">
      <dgm:prSet/>
      <dgm:spPr/>
      <dgm:t>
        <a:bodyPr/>
        <a:lstStyle/>
        <a:p>
          <a:endParaRPr lang="ru-RU" sz="11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F70B87B-9D57-4BEF-8F3A-AB4FA86A41CC}">
      <dgm:prSet phldrT="[Текст]" custT="1">
        <dgm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dgm:style>
      </dgm:prSet>
      <dgm:spPr>
        <a:ln>
          <a:solidFill>
            <a:schemeClr val="accent6">
              <a:lumMod val="60000"/>
              <a:lumOff val="40000"/>
            </a:schemeClr>
          </a:solidFill>
        </a:ln>
      </dgm:spPr>
      <dgm:t>
        <a:bodyPr/>
        <a:lstStyle/>
        <a:p>
          <a:r>
            <a:rPr lang="ru-RU" sz="1100" b="1" dirty="0" smtClean="0">
              <a:latin typeface="Arial" panose="020B0604020202020204" pitchFamily="34" charset="0"/>
              <a:cs typeface="Arial" panose="020B0604020202020204" pitchFamily="34" charset="0"/>
            </a:rPr>
            <a:t>Модуль «Пчеловод-</a:t>
          </a:r>
          <a:r>
            <a:rPr lang="ru-RU" sz="1100" b="1" dirty="0" err="1" smtClean="0">
              <a:latin typeface="Arial" panose="020B0604020202020204" pitchFamily="34" charset="0"/>
              <a:cs typeface="Arial" panose="020B0604020202020204" pitchFamily="34" charset="0"/>
            </a:rPr>
            <a:t>ство</a:t>
          </a:r>
          <a:r>
            <a:rPr lang="ru-RU" sz="1100" b="1" dirty="0" smtClean="0">
              <a:latin typeface="Arial" panose="020B0604020202020204" pitchFamily="34" charset="0"/>
              <a:cs typeface="Arial" panose="020B0604020202020204" pitchFamily="34" charset="0"/>
            </a:rPr>
            <a:t>»</a:t>
          </a:r>
          <a:endParaRPr lang="ru-RU" sz="11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8F40B49-9442-41B6-8ADB-40DB2633A264}" type="parTrans" cxnId="{AF83EFE1-DF3A-463E-8575-3033EE499191}">
      <dgm:prSet>
        <dgm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dgm:style>
      </dgm:prSet>
      <dgm:spPr>
        <a:ln w="28575"/>
      </dgm:spPr>
      <dgm:t>
        <a:bodyPr/>
        <a:lstStyle/>
        <a:p>
          <a:endParaRPr lang="ru-RU" sz="11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DE9B6A5-3B0C-4A7F-A272-2E1E49DB1D40}" type="sibTrans" cxnId="{AF83EFE1-DF3A-463E-8575-3033EE499191}">
      <dgm:prSet/>
      <dgm:spPr/>
      <dgm:t>
        <a:bodyPr/>
        <a:lstStyle/>
        <a:p>
          <a:endParaRPr lang="ru-RU" sz="11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B9512D9-9A94-4ABB-80AD-2087A18DC8BE}">
      <dgm:prSet phldrT="[Текст]" custT="1">
        <dgm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dgm:style>
      </dgm:prSet>
      <dgm:spPr>
        <a:ln>
          <a:solidFill>
            <a:schemeClr val="accent3">
              <a:lumMod val="60000"/>
              <a:lumOff val="40000"/>
            </a:schemeClr>
          </a:solidFill>
        </a:ln>
      </dgm:spPr>
      <dgm:t>
        <a:bodyPr/>
        <a:lstStyle/>
        <a:p>
          <a:r>
            <a:rPr lang="ru-RU" sz="1100" b="1" dirty="0" smtClean="0">
              <a:latin typeface="Arial" panose="020B0604020202020204" pitchFamily="34" charset="0"/>
              <a:cs typeface="Arial" panose="020B0604020202020204" pitchFamily="34" charset="0"/>
            </a:rPr>
            <a:t>Модуль «Земельный паспорт»</a:t>
          </a:r>
          <a:endParaRPr lang="ru-RU" sz="11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5F222F6-65FD-4FA5-854A-D3528DAF60FF}" type="parTrans" cxnId="{BB435EF8-C495-4AE3-AFBE-808B36AB3260}">
      <dgm:prSet>
        <dgm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dgm:style>
      </dgm:prSet>
      <dgm:spPr>
        <a:ln w="28575"/>
      </dgm:spPr>
      <dgm:t>
        <a:bodyPr/>
        <a:lstStyle/>
        <a:p>
          <a:endParaRPr lang="ru-RU" sz="11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C9C989A-8926-4D31-8515-FE7CEBEC7CF4}" type="sibTrans" cxnId="{BB435EF8-C495-4AE3-AFBE-808B36AB3260}">
      <dgm:prSet/>
      <dgm:spPr/>
      <dgm:t>
        <a:bodyPr/>
        <a:lstStyle/>
        <a:p>
          <a:endParaRPr lang="ru-RU" sz="11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0C4ABFF-3BD5-4214-9FC7-688ED5C3B19D}">
      <dgm:prSet phldrT="[Текст]" custT="1">
        <dgm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ru-RU" sz="1100" b="1" dirty="0" smtClean="0">
              <a:latin typeface="Arial" panose="020B0604020202020204" pitchFamily="34" charset="0"/>
              <a:cs typeface="Arial" panose="020B0604020202020204" pitchFamily="34" charset="0"/>
            </a:rPr>
            <a:t>Субсидии </a:t>
          </a:r>
          <a:endParaRPr lang="ru-RU" sz="11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9319240-883E-4D8C-BFA6-0C6B08A88B06}" type="parTrans" cxnId="{ADD9C3B2-5C8D-42F7-B318-C6F81B04D349}">
      <dgm:prSet/>
      <dgm:spPr/>
      <dgm:t>
        <a:bodyPr/>
        <a:lstStyle/>
        <a:p>
          <a:endParaRPr lang="ru-RU" sz="11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48B0514-29DF-4E73-925A-D036CC670E45}" type="sibTrans" cxnId="{ADD9C3B2-5C8D-42F7-B318-C6F81B04D349}">
      <dgm:prSet/>
      <dgm:spPr/>
      <dgm:t>
        <a:bodyPr/>
        <a:lstStyle/>
        <a:p>
          <a:endParaRPr lang="ru-RU" sz="11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C988E5F-DFB2-4BE1-BCA7-4DB29B44226E}">
      <dgm:prSet phldrT="[Текст]" custT="1">
        <dgm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ru-RU" sz="1100" b="1" dirty="0" err="1" smtClean="0">
              <a:latin typeface="Arial" panose="020B0604020202020204" pitchFamily="34" charset="0"/>
              <a:cs typeface="Arial" panose="020B0604020202020204" pitchFamily="34" charset="0"/>
            </a:rPr>
            <a:t>Похозяйственная</a:t>
          </a:r>
          <a:r>
            <a:rPr lang="ru-RU" sz="1100" b="1" dirty="0" smtClean="0">
              <a:latin typeface="Arial" panose="020B0604020202020204" pitchFamily="34" charset="0"/>
              <a:cs typeface="Arial" panose="020B0604020202020204" pitchFamily="34" charset="0"/>
            </a:rPr>
            <a:t> книга</a:t>
          </a:r>
          <a:endParaRPr lang="ru-RU" sz="11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4991DEB-CEF2-4937-8637-BE9A83B2EDD4}" type="parTrans" cxnId="{C7573FF1-1FF5-4837-8448-B9E6086ADB4B}">
      <dgm:prSet/>
      <dgm:spPr/>
      <dgm:t>
        <a:bodyPr/>
        <a:lstStyle/>
        <a:p>
          <a:endParaRPr lang="ru-RU" sz="11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751E209-17AA-44C0-A6ED-46640F88AD69}" type="sibTrans" cxnId="{C7573FF1-1FF5-4837-8448-B9E6086ADB4B}">
      <dgm:prSet/>
      <dgm:spPr/>
      <dgm:t>
        <a:bodyPr/>
        <a:lstStyle/>
        <a:p>
          <a:endParaRPr lang="ru-RU" sz="11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A9804E2-DB2F-46ED-A3BC-5589F1284C2D}">
      <dgm:prSet phldrT="[Текст]" custT="1">
        <dgm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1100" b="1" dirty="0" smtClean="0">
              <a:latin typeface="Arial" panose="020B0604020202020204" pitchFamily="34" charset="0"/>
              <a:cs typeface="Arial" panose="020B0604020202020204" pitchFamily="34" charset="0"/>
            </a:rPr>
            <a:t>Заявки на субсидии</a:t>
          </a:r>
          <a:endParaRPr lang="ru-RU" sz="11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C7C6618-DC9E-433F-A3D5-1E5383BCEF35}" type="parTrans" cxnId="{21C9C3A5-2C8D-4562-9001-9F1CE46AB849}">
      <dgm:prSet>
        <dgm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dgm:style>
      </dgm:prSet>
      <dgm:spPr>
        <a:ln w="28575"/>
      </dgm:spPr>
      <dgm:t>
        <a:bodyPr/>
        <a:lstStyle/>
        <a:p>
          <a:endParaRPr lang="ru-RU" sz="11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1418EAD-5309-47C1-976E-F310E89B8570}" type="sibTrans" cxnId="{21C9C3A5-2C8D-4562-9001-9F1CE46AB849}">
      <dgm:prSet/>
      <dgm:spPr/>
      <dgm:t>
        <a:bodyPr/>
        <a:lstStyle/>
        <a:p>
          <a:endParaRPr lang="ru-RU" sz="11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199A483-842D-40D5-8CF9-E6EDEE39EE27}">
      <dgm:prSet phldrT="[Текст]" custT="1">
        <dgm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1100" b="1" dirty="0" smtClean="0">
              <a:latin typeface="Arial" panose="020B0604020202020204" pitchFamily="34" charset="0"/>
              <a:cs typeface="Arial" panose="020B0604020202020204" pitchFamily="34" charset="0"/>
            </a:rPr>
            <a:t>Отчетность СХП</a:t>
          </a:r>
          <a:endParaRPr lang="ru-RU" sz="11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DB3D404-E275-4245-AF7E-2AB819B07491}" type="parTrans" cxnId="{482850D1-A4D8-4FCB-9A23-FC2471C60ACD}">
      <dgm:prSet>
        <dgm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dgm:style>
      </dgm:prSet>
      <dgm:spPr>
        <a:ln w="28575"/>
      </dgm:spPr>
      <dgm:t>
        <a:bodyPr/>
        <a:lstStyle/>
        <a:p>
          <a:endParaRPr lang="ru-RU" sz="11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E493A49-D9F6-49FB-ACEB-5A11BBB1C0E6}" type="sibTrans" cxnId="{482850D1-A4D8-4FCB-9A23-FC2471C60ACD}">
      <dgm:prSet/>
      <dgm:spPr/>
      <dgm:t>
        <a:bodyPr/>
        <a:lstStyle/>
        <a:p>
          <a:endParaRPr lang="ru-RU" sz="11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A2365CD-5A1C-4C75-8F06-30D7EC9BCC00}">
      <dgm:prSet phldrT="[Текст]" custT="1">
        <dgm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dgm:style>
      </dgm:prSet>
      <dgm:spPr>
        <a:solidFill>
          <a:schemeClr val="bg1">
            <a:lumMod val="50000"/>
          </a:schemeClr>
        </a:solidFill>
      </dgm:spPr>
      <dgm:t>
        <a:bodyPr/>
        <a:lstStyle/>
        <a:p>
          <a:r>
            <a:rPr lang="ru-RU" sz="1100" b="1" dirty="0" err="1" smtClean="0">
              <a:latin typeface="Arial" panose="020B0604020202020204" pitchFamily="34" charset="0"/>
              <a:cs typeface="Arial" panose="020B0604020202020204" pitchFamily="34" charset="0"/>
            </a:rPr>
            <a:t>Сельскохозяй-ственная</a:t>
          </a:r>
          <a:r>
            <a:rPr lang="ru-RU" sz="1100" b="1" dirty="0" smtClean="0">
              <a:latin typeface="Arial" panose="020B0604020202020204" pitchFamily="34" charset="0"/>
              <a:cs typeface="Arial" panose="020B0604020202020204" pitchFamily="34" charset="0"/>
            </a:rPr>
            <a:t> техника</a:t>
          </a:r>
          <a:endParaRPr lang="ru-RU" sz="11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6E0B482-C1B3-42A4-A084-D9F26E90259A}" type="parTrans" cxnId="{0B4FAB8D-2A83-40DC-B093-4DDCF6DFAAAD}">
      <dgm:prSet/>
      <dgm:spPr/>
      <dgm:t>
        <a:bodyPr/>
        <a:lstStyle/>
        <a:p>
          <a:endParaRPr lang="ru-RU" sz="11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FBC4031-0CC1-42C8-84A3-C9906D88E7F2}" type="sibTrans" cxnId="{0B4FAB8D-2A83-40DC-B093-4DDCF6DFAAAD}">
      <dgm:prSet/>
      <dgm:spPr/>
      <dgm:t>
        <a:bodyPr/>
        <a:lstStyle/>
        <a:p>
          <a:endParaRPr lang="ru-RU" sz="11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C32A8ED-C732-4F3D-A807-3B2A9D4C68FC}">
      <dgm:prSet phldrT="[Текст]" custT="1"/>
      <dgm:spPr>
        <a:solidFill>
          <a:srgbClr val="F15D5D"/>
        </a:solidFill>
      </dgm:spPr>
      <dgm:t>
        <a:bodyPr/>
        <a:lstStyle/>
        <a:p>
          <a:r>
            <a:rPr lang="ru-RU" sz="1100" b="1" dirty="0" smtClean="0">
              <a:latin typeface="Arial" panose="020B0604020202020204" pitchFamily="34" charset="0"/>
              <a:cs typeface="Arial" panose="020B0604020202020204" pitchFamily="34" charset="0"/>
            </a:rPr>
            <a:t>С/х животные</a:t>
          </a:r>
          <a:endParaRPr lang="ru-RU" sz="11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4396B36-08C6-4298-9FC2-5B19317D84CD}" type="parTrans" cxnId="{9231987F-E0BF-476C-A31E-A551117852D1}">
      <dgm:prSet/>
      <dgm:spPr/>
      <dgm:t>
        <a:bodyPr/>
        <a:lstStyle/>
        <a:p>
          <a:endParaRPr lang="ru-RU" sz="11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D6FECBE-AF4D-4FE1-8E9D-FF38BDFFB7C5}" type="sibTrans" cxnId="{9231987F-E0BF-476C-A31E-A551117852D1}">
      <dgm:prSet/>
      <dgm:spPr/>
      <dgm:t>
        <a:bodyPr/>
        <a:lstStyle/>
        <a:p>
          <a:endParaRPr lang="ru-RU" sz="11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601AFDC-A894-4EE0-942B-C72C6E778098}">
      <dgm:prSet phldrT="[Текст]" custT="1"/>
      <dgm:spPr>
        <a:solidFill>
          <a:schemeClr val="tx2">
            <a:lumMod val="60000"/>
            <a:lumOff val="40000"/>
          </a:schemeClr>
        </a:solidFill>
      </dgm:spPr>
      <dgm:t>
        <a:bodyPr/>
        <a:lstStyle/>
        <a:p>
          <a:r>
            <a:rPr lang="ru-RU" sz="1100" b="1" dirty="0" smtClean="0">
              <a:latin typeface="Arial" panose="020B0604020202020204" pitchFamily="34" charset="0"/>
              <a:cs typeface="Arial" panose="020B0604020202020204" pitchFamily="34" charset="0"/>
            </a:rPr>
            <a:t>Управление цифровой трансформацией</a:t>
          </a:r>
          <a:endParaRPr lang="ru-RU" sz="11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DCD3E63-25FD-4E09-A0DC-89BCD9CCAE90}" type="parTrans" cxnId="{BEFBFB06-CA5C-4C2F-96F2-35192ACA1295}">
      <dgm:prSet/>
      <dgm:spPr/>
      <dgm:t>
        <a:bodyPr/>
        <a:lstStyle/>
        <a:p>
          <a:endParaRPr lang="ru-RU" sz="11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9025CA2-D2EB-439F-A9AF-B5F1C40A67D1}" type="sibTrans" cxnId="{BEFBFB06-CA5C-4C2F-96F2-35192ACA1295}">
      <dgm:prSet/>
      <dgm:spPr/>
      <dgm:t>
        <a:bodyPr/>
        <a:lstStyle/>
        <a:p>
          <a:endParaRPr lang="ru-RU" sz="11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F6F6770-4AEA-496E-9014-6F30B6047AA8}" type="pres">
      <dgm:prSet presAssocID="{AC5650E6-0380-463E-BDC0-F0D9B300CBEC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F7E9FDE1-1353-4271-A3F4-022E338A6489}" type="pres">
      <dgm:prSet presAssocID="{867DA2E7-E64C-4374-B4F7-F0EAA1BE7BF1}" presName="root" presStyleCnt="0"/>
      <dgm:spPr/>
    </dgm:pt>
    <dgm:pt modelId="{705B5C20-016E-4668-B1B0-5830ED11BC72}" type="pres">
      <dgm:prSet presAssocID="{867DA2E7-E64C-4374-B4F7-F0EAA1BE7BF1}" presName="rootComposite" presStyleCnt="0"/>
      <dgm:spPr/>
    </dgm:pt>
    <dgm:pt modelId="{41CD34FC-D69A-4DEC-B3A1-BAE80267DABF}" type="pres">
      <dgm:prSet presAssocID="{867DA2E7-E64C-4374-B4F7-F0EAA1BE7BF1}" presName="rootText" presStyleLbl="node1" presStyleIdx="0" presStyleCnt="7" custLinFactNeighborX="-337"/>
      <dgm:spPr/>
      <dgm:t>
        <a:bodyPr/>
        <a:lstStyle/>
        <a:p>
          <a:endParaRPr lang="ru-RU"/>
        </a:p>
      </dgm:t>
    </dgm:pt>
    <dgm:pt modelId="{DBE5B45A-E41B-419D-A648-6272EEF67CFF}" type="pres">
      <dgm:prSet presAssocID="{867DA2E7-E64C-4374-B4F7-F0EAA1BE7BF1}" presName="rootConnector" presStyleLbl="node1" presStyleIdx="0" presStyleCnt="7"/>
      <dgm:spPr/>
      <dgm:t>
        <a:bodyPr/>
        <a:lstStyle/>
        <a:p>
          <a:endParaRPr lang="ru-RU"/>
        </a:p>
      </dgm:t>
    </dgm:pt>
    <dgm:pt modelId="{CEF66E98-689D-4103-B71C-A66D0AF412C6}" type="pres">
      <dgm:prSet presAssocID="{867DA2E7-E64C-4374-B4F7-F0EAA1BE7BF1}" presName="childShape" presStyleCnt="0"/>
      <dgm:spPr/>
    </dgm:pt>
    <dgm:pt modelId="{73DF2528-AF04-4D8F-BF5C-F31459CB1493}" type="pres">
      <dgm:prSet presAssocID="{D305A340-E8F6-4DE6-9C6F-5D8FE09B40F4}" presName="Name13" presStyleLbl="parChTrans1D2" presStyleIdx="0" presStyleCnt="6"/>
      <dgm:spPr/>
      <dgm:t>
        <a:bodyPr/>
        <a:lstStyle/>
        <a:p>
          <a:endParaRPr lang="ru-RU"/>
        </a:p>
      </dgm:t>
    </dgm:pt>
    <dgm:pt modelId="{0F2BC130-3599-47ED-B919-06F8211820AC}" type="pres">
      <dgm:prSet presAssocID="{441E1456-871C-4F09-AE54-193D3B8C4018}" presName="childText" presStyleLbl="bgAcc1" presStyleIdx="0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42B9AC6-E906-470D-8434-8180C080FC3D}" type="pres">
      <dgm:prSet presAssocID="{75D31933-B95A-4551-87E5-972325095812}" presName="root" presStyleCnt="0"/>
      <dgm:spPr/>
    </dgm:pt>
    <dgm:pt modelId="{18B4DC6B-DB67-4A1F-93EF-F494EA617805}" type="pres">
      <dgm:prSet presAssocID="{75D31933-B95A-4551-87E5-972325095812}" presName="rootComposite" presStyleCnt="0"/>
      <dgm:spPr/>
    </dgm:pt>
    <dgm:pt modelId="{707311AA-3BFC-4201-B33F-23BCEAC43856}" type="pres">
      <dgm:prSet presAssocID="{75D31933-B95A-4551-87E5-972325095812}" presName="rootText" presStyleLbl="node1" presStyleIdx="1" presStyleCnt="7"/>
      <dgm:spPr/>
      <dgm:t>
        <a:bodyPr/>
        <a:lstStyle/>
        <a:p>
          <a:endParaRPr lang="ru-RU"/>
        </a:p>
      </dgm:t>
    </dgm:pt>
    <dgm:pt modelId="{6BE331DC-DA46-4927-A67F-7CFFF5CF9CC6}" type="pres">
      <dgm:prSet presAssocID="{75D31933-B95A-4551-87E5-972325095812}" presName="rootConnector" presStyleLbl="node1" presStyleIdx="1" presStyleCnt="7"/>
      <dgm:spPr/>
      <dgm:t>
        <a:bodyPr/>
        <a:lstStyle/>
        <a:p>
          <a:endParaRPr lang="ru-RU"/>
        </a:p>
      </dgm:t>
    </dgm:pt>
    <dgm:pt modelId="{D6F7765D-8B02-472A-B092-C3541D356066}" type="pres">
      <dgm:prSet presAssocID="{75D31933-B95A-4551-87E5-972325095812}" presName="childShape" presStyleCnt="0"/>
      <dgm:spPr/>
    </dgm:pt>
    <dgm:pt modelId="{228B5BCB-C0F9-40AF-A00D-A34112DA3C94}" type="pres">
      <dgm:prSet presAssocID="{E5F222F6-65FD-4FA5-854A-D3528DAF60FF}" presName="Name13" presStyleLbl="parChTrans1D2" presStyleIdx="1" presStyleCnt="6"/>
      <dgm:spPr/>
      <dgm:t>
        <a:bodyPr/>
        <a:lstStyle/>
        <a:p>
          <a:endParaRPr lang="ru-RU"/>
        </a:p>
      </dgm:t>
    </dgm:pt>
    <dgm:pt modelId="{0770F60A-88B0-4475-BBA1-17B08B61795A}" type="pres">
      <dgm:prSet presAssocID="{7B9512D9-9A94-4ABB-80AD-2087A18DC8BE}" presName="childText" presStyleLbl="bgAcc1" presStyleIdx="1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1C73D7D-3A05-4BAA-9FF3-B06138B57E51}" type="pres">
      <dgm:prSet presAssocID="{9A696ECA-9A86-434A-85F8-C239F9EF232A}" presName="Name13" presStyleLbl="parChTrans1D2" presStyleIdx="2" presStyleCnt="6"/>
      <dgm:spPr/>
      <dgm:t>
        <a:bodyPr/>
        <a:lstStyle/>
        <a:p>
          <a:endParaRPr lang="ru-RU"/>
        </a:p>
      </dgm:t>
    </dgm:pt>
    <dgm:pt modelId="{80623565-5F18-4F22-8C20-FA7DA1A4373E}" type="pres">
      <dgm:prSet presAssocID="{57211BD0-54E0-4ECA-84BB-EB22EE4BBE76}" presName="childText" presStyleLbl="bgAcc1" presStyleIdx="2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4A66598-AD67-490F-B6C9-D431D080DE6B}" type="pres">
      <dgm:prSet presAssocID="{58F40B49-9442-41B6-8ADB-40DB2633A264}" presName="Name13" presStyleLbl="parChTrans1D2" presStyleIdx="3" presStyleCnt="6"/>
      <dgm:spPr/>
      <dgm:t>
        <a:bodyPr/>
        <a:lstStyle/>
        <a:p>
          <a:endParaRPr lang="ru-RU"/>
        </a:p>
      </dgm:t>
    </dgm:pt>
    <dgm:pt modelId="{B1AD192B-1FAD-43CA-A1C5-03674AB771B9}" type="pres">
      <dgm:prSet presAssocID="{AF70B87B-9D57-4BEF-8F3A-AB4FA86A41CC}" presName="childText" presStyleLbl="bgAcc1" presStyleIdx="3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1AA4B4A-1621-4BCB-A955-DCFA1B22074C}" type="pres">
      <dgm:prSet presAssocID="{F0C4ABFF-3BD5-4214-9FC7-688ED5C3B19D}" presName="root" presStyleCnt="0"/>
      <dgm:spPr/>
    </dgm:pt>
    <dgm:pt modelId="{E42D6BAD-3041-4FCA-9A52-C03AB0FDDD28}" type="pres">
      <dgm:prSet presAssocID="{F0C4ABFF-3BD5-4214-9FC7-688ED5C3B19D}" presName="rootComposite" presStyleCnt="0"/>
      <dgm:spPr/>
    </dgm:pt>
    <dgm:pt modelId="{056F2236-4AF6-4502-8265-89EF78C6A8FC}" type="pres">
      <dgm:prSet presAssocID="{F0C4ABFF-3BD5-4214-9FC7-688ED5C3B19D}" presName="rootText" presStyleLbl="node1" presStyleIdx="2" presStyleCnt="7"/>
      <dgm:spPr/>
      <dgm:t>
        <a:bodyPr/>
        <a:lstStyle/>
        <a:p>
          <a:endParaRPr lang="ru-RU"/>
        </a:p>
      </dgm:t>
    </dgm:pt>
    <dgm:pt modelId="{09AEC731-8152-4CF0-A797-E493ADDBA3E3}" type="pres">
      <dgm:prSet presAssocID="{F0C4ABFF-3BD5-4214-9FC7-688ED5C3B19D}" presName="rootConnector" presStyleLbl="node1" presStyleIdx="2" presStyleCnt="7"/>
      <dgm:spPr/>
      <dgm:t>
        <a:bodyPr/>
        <a:lstStyle/>
        <a:p>
          <a:endParaRPr lang="ru-RU"/>
        </a:p>
      </dgm:t>
    </dgm:pt>
    <dgm:pt modelId="{A2CF36A7-20EE-424A-B5D1-F33AEDDF259E}" type="pres">
      <dgm:prSet presAssocID="{F0C4ABFF-3BD5-4214-9FC7-688ED5C3B19D}" presName="childShape" presStyleCnt="0"/>
      <dgm:spPr/>
    </dgm:pt>
    <dgm:pt modelId="{EF799BDB-A97C-4507-A27C-C697CC43BE77}" type="pres">
      <dgm:prSet presAssocID="{BC7C6618-DC9E-433F-A3D5-1E5383BCEF35}" presName="Name13" presStyleLbl="parChTrans1D2" presStyleIdx="4" presStyleCnt="6"/>
      <dgm:spPr/>
      <dgm:t>
        <a:bodyPr/>
        <a:lstStyle/>
        <a:p>
          <a:endParaRPr lang="ru-RU"/>
        </a:p>
      </dgm:t>
    </dgm:pt>
    <dgm:pt modelId="{15B1B82F-DC76-4896-9F64-7EB01C26FB70}" type="pres">
      <dgm:prSet presAssocID="{4A9804E2-DB2F-46ED-A3BC-5589F1284C2D}" presName="childText" presStyleLbl="bgAcc1" presStyleIdx="4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EE7DF82-26B0-4B00-B415-DB2C815C846F}" type="pres">
      <dgm:prSet presAssocID="{6DB3D404-E275-4245-AF7E-2AB819B07491}" presName="Name13" presStyleLbl="parChTrans1D2" presStyleIdx="5" presStyleCnt="6"/>
      <dgm:spPr/>
      <dgm:t>
        <a:bodyPr/>
        <a:lstStyle/>
        <a:p>
          <a:endParaRPr lang="ru-RU"/>
        </a:p>
      </dgm:t>
    </dgm:pt>
    <dgm:pt modelId="{005620C3-5B21-4A0C-9671-96B41E2059AD}" type="pres">
      <dgm:prSet presAssocID="{9199A483-842D-40D5-8CF9-E6EDEE39EE27}" presName="childText" presStyleLbl="bgAcc1" presStyleIdx="5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101ACC9-5BA1-42C7-BFF7-64FEE578CDD2}" type="pres">
      <dgm:prSet presAssocID="{8C988E5F-DFB2-4BE1-BCA7-4DB29B44226E}" presName="root" presStyleCnt="0"/>
      <dgm:spPr/>
    </dgm:pt>
    <dgm:pt modelId="{EA142F31-C344-453D-A80D-E5136BEC176E}" type="pres">
      <dgm:prSet presAssocID="{8C988E5F-DFB2-4BE1-BCA7-4DB29B44226E}" presName="rootComposite" presStyleCnt="0"/>
      <dgm:spPr/>
    </dgm:pt>
    <dgm:pt modelId="{D1A34019-14B1-4A2B-9841-8B1DC20D48FB}" type="pres">
      <dgm:prSet presAssocID="{8C988E5F-DFB2-4BE1-BCA7-4DB29B44226E}" presName="rootText" presStyleLbl="node1" presStyleIdx="3" presStyleCnt="7"/>
      <dgm:spPr/>
      <dgm:t>
        <a:bodyPr/>
        <a:lstStyle/>
        <a:p>
          <a:endParaRPr lang="ru-RU"/>
        </a:p>
      </dgm:t>
    </dgm:pt>
    <dgm:pt modelId="{86C87EF2-8F2C-4A34-B897-A2BAA735052F}" type="pres">
      <dgm:prSet presAssocID="{8C988E5F-DFB2-4BE1-BCA7-4DB29B44226E}" presName="rootConnector" presStyleLbl="node1" presStyleIdx="3" presStyleCnt="7"/>
      <dgm:spPr/>
      <dgm:t>
        <a:bodyPr/>
        <a:lstStyle/>
        <a:p>
          <a:endParaRPr lang="ru-RU"/>
        </a:p>
      </dgm:t>
    </dgm:pt>
    <dgm:pt modelId="{6B50BC6D-F809-4E6E-AAD5-AEAC981BC697}" type="pres">
      <dgm:prSet presAssocID="{8C988E5F-DFB2-4BE1-BCA7-4DB29B44226E}" presName="childShape" presStyleCnt="0"/>
      <dgm:spPr/>
    </dgm:pt>
    <dgm:pt modelId="{E43F95D4-CEFC-475C-AA34-BA7DE07CD202}" type="pres">
      <dgm:prSet presAssocID="{0A2365CD-5A1C-4C75-8F06-30D7EC9BCC00}" presName="root" presStyleCnt="0"/>
      <dgm:spPr/>
    </dgm:pt>
    <dgm:pt modelId="{E71A2B60-EBC2-4067-934C-8AE35E5C234D}" type="pres">
      <dgm:prSet presAssocID="{0A2365CD-5A1C-4C75-8F06-30D7EC9BCC00}" presName="rootComposite" presStyleCnt="0"/>
      <dgm:spPr/>
    </dgm:pt>
    <dgm:pt modelId="{3450E05B-FF48-49F1-AFE3-561C20EC4509}" type="pres">
      <dgm:prSet presAssocID="{0A2365CD-5A1C-4C75-8F06-30D7EC9BCC00}" presName="rootText" presStyleLbl="node1" presStyleIdx="4" presStyleCnt="7"/>
      <dgm:spPr/>
      <dgm:t>
        <a:bodyPr/>
        <a:lstStyle/>
        <a:p>
          <a:endParaRPr lang="ru-RU"/>
        </a:p>
      </dgm:t>
    </dgm:pt>
    <dgm:pt modelId="{82AEFD80-98CF-49EC-9DE5-68765A1CFAD6}" type="pres">
      <dgm:prSet presAssocID="{0A2365CD-5A1C-4C75-8F06-30D7EC9BCC00}" presName="rootConnector" presStyleLbl="node1" presStyleIdx="4" presStyleCnt="7"/>
      <dgm:spPr/>
      <dgm:t>
        <a:bodyPr/>
        <a:lstStyle/>
        <a:p>
          <a:endParaRPr lang="ru-RU"/>
        </a:p>
      </dgm:t>
    </dgm:pt>
    <dgm:pt modelId="{82907DF8-1A7E-4F38-A355-C0CF30158A83}" type="pres">
      <dgm:prSet presAssocID="{0A2365CD-5A1C-4C75-8F06-30D7EC9BCC00}" presName="childShape" presStyleCnt="0"/>
      <dgm:spPr/>
    </dgm:pt>
    <dgm:pt modelId="{61B174BD-29A8-49EA-B4F2-23BF9ADD04CB}" type="pres">
      <dgm:prSet presAssocID="{4C32A8ED-C732-4F3D-A807-3B2A9D4C68FC}" presName="root" presStyleCnt="0"/>
      <dgm:spPr/>
    </dgm:pt>
    <dgm:pt modelId="{252FD4D2-CB11-4DAD-A0A6-80E1EB33B240}" type="pres">
      <dgm:prSet presAssocID="{4C32A8ED-C732-4F3D-A807-3B2A9D4C68FC}" presName="rootComposite" presStyleCnt="0"/>
      <dgm:spPr/>
    </dgm:pt>
    <dgm:pt modelId="{C4CEE7D8-AFAE-41DC-9D37-3E24AF008CF8}" type="pres">
      <dgm:prSet presAssocID="{4C32A8ED-C732-4F3D-A807-3B2A9D4C68FC}" presName="rootText" presStyleLbl="node1" presStyleIdx="5" presStyleCnt="7"/>
      <dgm:spPr/>
      <dgm:t>
        <a:bodyPr/>
        <a:lstStyle/>
        <a:p>
          <a:endParaRPr lang="ru-RU"/>
        </a:p>
      </dgm:t>
    </dgm:pt>
    <dgm:pt modelId="{1CEB2A12-C29F-40E2-BFF2-ECFFBF80CDB8}" type="pres">
      <dgm:prSet presAssocID="{4C32A8ED-C732-4F3D-A807-3B2A9D4C68FC}" presName="rootConnector" presStyleLbl="node1" presStyleIdx="5" presStyleCnt="7"/>
      <dgm:spPr/>
      <dgm:t>
        <a:bodyPr/>
        <a:lstStyle/>
        <a:p>
          <a:endParaRPr lang="ru-RU"/>
        </a:p>
      </dgm:t>
    </dgm:pt>
    <dgm:pt modelId="{754BB436-4E78-4219-80B8-DEF5724B29B9}" type="pres">
      <dgm:prSet presAssocID="{4C32A8ED-C732-4F3D-A807-3B2A9D4C68FC}" presName="childShape" presStyleCnt="0"/>
      <dgm:spPr/>
    </dgm:pt>
    <dgm:pt modelId="{E0FB1B1B-36EA-45A3-8B0E-6A1571D76965}" type="pres">
      <dgm:prSet presAssocID="{9601AFDC-A894-4EE0-942B-C72C6E778098}" presName="root" presStyleCnt="0"/>
      <dgm:spPr/>
    </dgm:pt>
    <dgm:pt modelId="{600520A1-CF94-45AD-BE8F-64B9FC55E605}" type="pres">
      <dgm:prSet presAssocID="{9601AFDC-A894-4EE0-942B-C72C6E778098}" presName="rootComposite" presStyleCnt="0"/>
      <dgm:spPr/>
    </dgm:pt>
    <dgm:pt modelId="{87657DA6-E2C7-45CB-B308-67FD36BBF812}" type="pres">
      <dgm:prSet presAssocID="{9601AFDC-A894-4EE0-942B-C72C6E778098}" presName="rootText" presStyleLbl="node1" presStyleIdx="6" presStyleCnt="7"/>
      <dgm:spPr/>
      <dgm:t>
        <a:bodyPr/>
        <a:lstStyle/>
        <a:p>
          <a:endParaRPr lang="ru-RU"/>
        </a:p>
      </dgm:t>
    </dgm:pt>
    <dgm:pt modelId="{6DBA00A2-A665-4563-BC00-588D5D9D2BA3}" type="pres">
      <dgm:prSet presAssocID="{9601AFDC-A894-4EE0-942B-C72C6E778098}" presName="rootConnector" presStyleLbl="node1" presStyleIdx="6" presStyleCnt="7"/>
      <dgm:spPr/>
      <dgm:t>
        <a:bodyPr/>
        <a:lstStyle/>
        <a:p>
          <a:endParaRPr lang="ru-RU"/>
        </a:p>
      </dgm:t>
    </dgm:pt>
    <dgm:pt modelId="{3B9266D8-9BC1-4F56-BD3B-4D8A223FFDE3}" type="pres">
      <dgm:prSet presAssocID="{9601AFDC-A894-4EE0-942B-C72C6E778098}" presName="childShape" presStyleCnt="0"/>
      <dgm:spPr/>
    </dgm:pt>
  </dgm:ptLst>
  <dgm:cxnLst>
    <dgm:cxn modelId="{1A0AF80D-BD6C-4915-94FB-EED4EA23D50D}" type="presOf" srcId="{9A696ECA-9A86-434A-85F8-C239F9EF232A}" destId="{C1C73D7D-3A05-4BAA-9FF3-B06138B57E51}" srcOrd="0" destOrd="0" presId="urn:microsoft.com/office/officeart/2005/8/layout/hierarchy3"/>
    <dgm:cxn modelId="{E0470A33-FBD8-4E76-8378-C35BDF6670BD}" type="presOf" srcId="{AC5650E6-0380-463E-BDC0-F0D9B300CBEC}" destId="{DF6F6770-4AEA-496E-9014-6F30B6047AA8}" srcOrd="0" destOrd="0" presId="urn:microsoft.com/office/officeart/2005/8/layout/hierarchy3"/>
    <dgm:cxn modelId="{A4B0E946-73DE-4674-B1F0-7EABC7A935EE}" type="presOf" srcId="{6DB3D404-E275-4245-AF7E-2AB819B07491}" destId="{EEE7DF82-26B0-4B00-B415-DB2C815C846F}" srcOrd="0" destOrd="0" presId="urn:microsoft.com/office/officeart/2005/8/layout/hierarchy3"/>
    <dgm:cxn modelId="{7473A97D-9009-4270-AACF-8048D8195E10}" type="presOf" srcId="{AF70B87B-9D57-4BEF-8F3A-AB4FA86A41CC}" destId="{B1AD192B-1FAD-43CA-A1C5-03674AB771B9}" srcOrd="0" destOrd="0" presId="urn:microsoft.com/office/officeart/2005/8/layout/hierarchy3"/>
    <dgm:cxn modelId="{C7573FF1-1FF5-4837-8448-B9E6086ADB4B}" srcId="{AC5650E6-0380-463E-BDC0-F0D9B300CBEC}" destId="{8C988E5F-DFB2-4BE1-BCA7-4DB29B44226E}" srcOrd="3" destOrd="0" parTransId="{84991DEB-CEF2-4937-8637-BE9A83B2EDD4}" sibTransId="{C751E209-17AA-44C0-A6ED-46640F88AD69}"/>
    <dgm:cxn modelId="{5DCB40E9-6264-41BC-BB85-3884405F975E}" type="presOf" srcId="{58F40B49-9442-41B6-8ADB-40DB2633A264}" destId="{A4A66598-AD67-490F-B6C9-D431D080DE6B}" srcOrd="0" destOrd="0" presId="urn:microsoft.com/office/officeart/2005/8/layout/hierarchy3"/>
    <dgm:cxn modelId="{9F973C6A-E7D8-4F64-BBD1-FCF72C7F17AB}" type="presOf" srcId="{0A2365CD-5A1C-4C75-8F06-30D7EC9BCC00}" destId="{82AEFD80-98CF-49EC-9DE5-68765A1CFAD6}" srcOrd="1" destOrd="0" presId="urn:microsoft.com/office/officeart/2005/8/layout/hierarchy3"/>
    <dgm:cxn modelId="{CE29CB6B-4596-473F-A6C4-0ECF4E6FCBBA}" type="presOf" srcId="{867DA2E7-E64C-4374-B4F7-F0EAA1BE7BF1}" destId="{DBE5B45A-E41B-419D-A648-6272EEF67CFF}" srcOrd="1" destOrd="0" presId="urn:microsoft.com/office/officeart/2005/8/layout/hierarchy3"/>
    <dgm:cxn modelId="{4CF3F986-DC0B-4BBA-900C-257796B62511}" type="presOf" srcId="{D305A340-E8F6-4DE6-9C6F-5D8FE09B40F4}" destId="{73DF2528-AF04-4D8F-BF5C-F31459CB1493}" srcOrd="0" destOrd="0" presId="urn:microsoft.com/office/officeart/2005/8/layout/hierarchy3"/>
    <dgm:cxn modelId="{21C9C3A5-2C8D-4562-9001-9F1CE46AB849}" srcId="{F0C4ABFF-3BD5-4214-9FC7-688ED5C3B19D}" destId="{4A9804E2-DB2F-46ED-A3BC-5589F1284C2D}" srcOrd="0" destOrd="0" parTransId="{BC7C6618-DC9E-433F-A3D5-1E5383BCEF35}" sibTransId="{21418EAD-5309-47C1-976E-F310E89B8570}"/>
    <dgm:cxn modelId="{462AB7F7-CA5B-4ABB-98A6-EE7B8B4E08BE}" srcId="{AC5650E6-0380-463E-BDC0-F0D9B300CBEC}" destId="{867DA2E7-E64C-4374-B4F7-F0EAA1BE7BF1}" srcOrd="0" destOrd="0" parTransId="{FF6149AA-F2B5-4786-B89C-D2945B463991}" sibTransId="{959544EB-E818-47D5-A611-E6B111980CD0}"/>
    <dgm:cxn modelId="{BDEC5179-AD1E-47B1-80B5-B050604CA6B3}" type="presOf" srcId="{9601AFDC-A894-4EE0-942B-C72C6E778098}" destId="{87657DA6-E2C7-45CB-B308-67FD36BBF812}" srcOrd="0" destOrd="0" presId="urn:microsoft.com/office/officeart/2005/8/layout/hierarchy3"/>
    <dgm:cxn modelId="{2CD44F17-D77E-4D1D-B857-A2D85A1B5C2A}" type="presOf" srcId="{4A9804E2-DB2F-46ED-A3BC-5589F1284C2D}" destId="{15B1B82F-DC76-4896-9F64-7EB01C26FB70}" srcOrd="0" destOrd="0" presId="urn:microsoft.com/office/officeart/2005/8/layout/hierarchy3"/>
    <dgm:cxn modelId="{D27F4292-4E52-4F2C-9E16-A11407B56C48}" srcId="{AC5650E6-0380-463E-BDC0-F0D9B300CBEC}" destId="{75D31933-B95A-4551-87E5-972325095812}" srcOrd="1" destOrd="0" parTransId="{50307A6D-C989-490A-B283-A2488334952F}" sibTransId="{CAD1EC90-3CD6-4E85-810E-E1A4D7919742}"/>
    <dgm:cxn modelId="{0B4FAB8D-2A83-40DC-B093-4DDCF6DFAAAD}" srcId="{AC5650E6-0380-463E-BDC0-F0D9B300CBEC}" destId="{0A2365CD-5A1C-4C75-8F06-30D7EC9BCC00}" srcOrd="4" destOrd="0" parTransId="{86E0B482-C1B3-42A4-A084-D9F26E90259A}" sibTransId="{2FBC4031-0CC1-42C8-84A3-C9906D88E7F2}"/>
    <dgm:cxn modelId="{482850D1-A4D8-4FCB-9A23-FC2471C60ACD}" srcId="{F0C4ABFF-3BD5-4214-9FC7-688ED5C3B19D}" destId="{9199A483-842D-40D5-8CF9-E6EDEE39EE27}" srcOrd="1" destOrd="0" parTransId="{6DB3D404-E275-4245-AF7E-2AB819B07491}" sibTransId="{6E493A49-D9F6-49FB-ACEB-5A11BBB1C0E6}"/>
    <dgm:cxn modelId="{4AC76404-300E-4CF3-B9C6-70064DCB7C98}" type="presOf" srcId="{E5F222F6-65FD-4FA5-854A-D3528DAF60FF}" destId="{228B5BCB-C0F9-40AF-A00D-A34112DA3C94}" srcOrd="0" destOrd="0" presId="urn:microsoft.com/office/officeart/2005/8/layout/hierarchy3"/>
    <dgm:cxn modelId="{310BEDCD-4AC7-4723-A5B6-1DF8BF7253B3}" type="presOf" srcId="{57211BD0-54E0-4ECA-84BB-EB22EE4BBE76}" destId="{80623565-5F18-4F22-8C20-FA7DA1A4373E}" srcOrd="0" destOrd="0" presId="urn:microsoft.com/office/officeart/2005/8/layout/hierarchy3"/>
    <dgm:cxn modelId="{0580A095-E4FE-4F79-AEFD-CBFE0BABA51F}" type="presOf" srcId="{7B9512D9-9A94-4ABB-80AD-2087A18DC8BE}" destId="{0770F60A-88B0-4475-BBA1-17B08B61795A}" srcOrd="0" destOrd="0" presId="urn:microsoft.com/office/officeart/2005/8/layout/hierarchy3"/>
    <dgm:cxn modelId="{44D205A4-1BA6-4680-A0FE-521910A8B236}" type="presOf" srcId="{9199A483-842D-40D5-8CF9-E6EDEE39EE27}" destId="{005620C3-5B21-4A0C-9671-96B41E2059AD}" srcOrd="0" destOrd="0" presId="urn:microsoft.com/office/officeart/2005/8/layout/hierarchy3"/>
    <dgm:cxn modelId="{DD7FF768-4136-4B83-81D6-A845DCD5747B}" type="presOf" srcId="{441E1456-871C-4F09-AE54-193D3B8C4018}" destId="{0F2BC130-3599-47ED-B919-06F8211820AC}" srcOrd="0" destOrd="0" presId="urn:microsoft.com/office/officeart/2005/8/layout/hierarchy3"/>
    <dgm:cxn modelId="{8DDED8C9-0471-4732-88E5-164CE257CE51}" type="presOf" srcId="{75D31933-B95A-4551-87E5-972325095812}" destId="{707311AA-3BFC-4201-B33F-23BCEAC43856}" srcOrd="0" destOrd="0" presId="urn:microsoft.com/office/officeart/2005/8/layout/hierarchy3"/>
    <dgm:cxn modelId="{AF83EFE1-DF3A-463E-8575-3033EE499191}" srcId="{75D31933-B95A-4551-87E5-972325095812}" destId="{AF70B87B-9D57-4BEF-8F3A-AB4FA86A41CC}" srcOrd="2" destOrd="0" parTransId="{58F40B49-9442-41B6-8ADB-40DB2633A264}" sibTransId="{4DE9B6A5-3B0C-4A7F-A272-2E1E49DB1D40}"/>
    <dgm:cxn modelId="{8F0E9532-891B-46F2-B642-B7F792FD39D4}" type="presOf" srcId="{F0C4ABFF-3BD5-4214-9FC7-688ED5C3B19D}" destId="{056F2236-4AF6-4502-8265-89EF78C6A8FC}" srcOrd="0" destOrd="0" presId="urn:microsoft.com/office/officeart/2005/8/layout/hierarchy3"/>
    <dgm:cxn modelId="{07C1E859-977C-44D3-82DC-B8F52574F128}" srcId="{867DA2E7-E64C-4374-B4F7-F0EAA1BE7BF1}" destId="{441E1456-871C-4F09-AE54-193D3B8C4018}" srcOrd="0" destOrd="0" parTransId="{D305A340-E8F6-4DE6-9C6F-5D8FE09B40F4}" sibTransId="{4E0FDA4C-86E8-47FE-96C1-09D393255928}"/>
    <dgm:cxn modelId="{BB435EF8-C495-4AE3-AFBE-808B36AB3260}" srcId="{75D31933-B95A-4551-87E5-972325095812}" destId="{7B9512D9-9A94-4ABB-80AD-2087A18DC8BE}" srcOrd="0" destOrd="0" parTransId="{E5F222F6-65FD-4FA5-854A-D3528DAF60FF}" sibTransId="{2C9C989A-8926-4D31-8515-FE7CEBEC7CF4}"/>
    <dgm:cxn modelId="{692E58AC-7A27-461F-8DDB-FF1B32099AF6}" type="presOf" srcId="{4C32A8ED-C732-4F3D-A807-3B2A9D4C68FC}" destId="{C4CEE7D8-AFAE-41DC-9D37-3E24AF008CF8}" srcOrd="0" destOrd="0" presId="urn:microsoft.com/office/officeart/2005/8/layout/hierarchy3"/>
    <dgm:cxn modelId="{0CE7136E-915E-4446-AB1C-DECFEC783968}" type="presOf" srcId="{8C988E5F-DFB2-4BE1-BCA7-4DB29B44226E}" destId="{D1A34019-14B1-4A2B-9841-8B1DC20D48FB}" srcOrd="0" destOrd="0" presId="urn:microsoft.com/office/officeart/2005/8/layout/hierarchy3"/>
    <dgm:cxn modelId="{BEFBFB06-CA5C-4C2F-96F2-35192ACA1295}" srcId="{AC5650E6-0380-463E-BDC0-F0D9B300CBEC}" destId="{9601AFDC-A894-4EE0-942B-C72C6E778098}" srcOrd="6" destOrd="0" parTransId="{4DCD3E63-25FD-4E09-A0DC-89BCD9CCAE90}" sibTransId="{79025CA2-D2EB-439F-A9AF-B5F1C40A67D1}"/>
    <dgm:cxn modelId="{9231987F-E0BF-476C-A31E-A551117852D1}" srcId="{AC5650E6-0380-463E-BDC0-F0D9B300CBEC}" destId="{4C32A8ED-C732-4F3D-A807-3B2A9D4C68FC}" srcOrd="5" destOrd="0" parTransId="{E4396B36-08C6-4298-9FC2-5B19317D84CD}" sibTransId="{AD6FECBE-AF4D-4FE1-8E9D-FF38BDFFB7C5}"/>
    <dgm:cxn modelId="{541B03C7-8E57-4653-9D12-FB9DA1CA96FC}" srcId="{75D31933-B95A-4551-87E5-972325095812}" destId="{57211BD0-54E0-4ECA-84BB-EB22EE4BBE76}" srcOrd="1" destOrd="0" parTransId="{9A696ECA-9A86-434A-85F8-C239F9EF232A}" sibTransId="{AD7A1DCD-8017-420F-A99F-8FEAB3FEB246}"/>
    <dgm:cxn modelId="{E3C9B972-C384-498F-A812-70133976B357}" type="presOf" srcId="{0A2365CD-5A1C-4C75-8F06-30D7EC9BCC00}" destId="{3450E05B-FF48-49F1-AFE3-561C20EC4509}" srcOrd="0" destOrd="0" presId="urn:microsoft.com/office/officeart/2005/8/layout/hierarchy3"/>
    <dgm:cxn modelId="{F1B96EA7-1FA7-4B0D-AB59-8DE26251DA7D}" type="presOf" srcId="{4C32A8ED-C732-4F3D-A807-3B2A9D4C68FC}" destId="{1CEB2A12-C29F-40E2-BFF2-ECFFBF80CDB8}" srcOrd="1" destOrd="0" presId="urn:microsoft.com/office/officeart/2005/8/layout/hierarchy3"/>
    <dgm:cxn modelId="{BAEBA662-DE4B-4356-8F3F-6E63581D1060}" type="presOf" srcId="{867DA2E7-E64C-4374-B4F7-F0EAA1BE7BF1}" destId="{41CD34FC-D69A-4DEC-B3A1-BAE80267DABF}" srcOrd="0" destOrd="0" presId="urn:microsoft.com/office/officeart/2005/8/layout/hierarchy3"/>
    <dgm:cxn modelId="{ADD9C3B2-5C8D-42F7-B318-C6F81B04D349}" srcId="{AC5650E6-0380-463E-BDC0-F0D9B300CBEC}" destId="{F0C4ABFF-3BD5-4214-9FC7-688ED5C3B19D}" srcOrd="2" destOrd="0" parTransId="{C9319240-883E-4D8C-BFA6-0C6B08A88B06}" sibTransId="{A48B0514-29DF-4E73-925A-D036CC670E45}"/>
    <dgm:cxn modelId="{8211D7B5-A01A-4DDB-B22A-95EE6A211E8C}" type="presOf" srcId="{BC7C6618-DC9E-433F-A3D5-1E5383BCEF35}" destId="{EF799BDB-A97C-4507-A27C-C697CC43BE77}" srcOrd="0" destOrd="0" presId="urn:microsoft.com/office/officeart/2005/8/layout/hierarchy3"/>
    <dgm:cxn modelId="{7D8CEED7-6E6C-40F0-A2F5-751A2E2201F4}" type="presOf" srcId="{9601AFDC-A894-4EE0-942B-C72C6E778098}" destId="{6DBA00A2-A665-4563-BC00-588D5D9D2BA3}" srcOrd="1" destOrd="0" presId="urn:microsoft.com/office/officeart/2005/8/layout/hierarchy3"/>
    <dgm:cxn modelId="{3B64379B-DF51-4037-8BA8-A9A64B7156F7}" type="presOf" srcId="{8C988E5F-DFB2-4BE1-BCA7-4DB29B44226E}" destId="{86C87EF2-8F2C-4A34-B897-A2BAA735052F}" srcOrd="1" destOrd="0" presId="urn:microsoft.com/office/officeart/2005/8/layout/hierarchy3"/>
    <dgm:cxn modelId="{62A11D69-74BA-4123-A496-16FCD9866417}" type="presOf" srcId="{F0C4ABFF-3BD5-4214-9FC7-688ED5C3B19D}" destId="{09AEC731-8152-4CF0-A797-E493ADDBA3E3}" srcOrd="1" destOrd="0" presId="urn:microsoft.com/office/officeart/2005/8/layout/hierarchy3"/>
    <dgm:cxn modelId="{7103F630-36C2-4C51-9617-AC384F5352EB}" type="presOf" srcId="{75D31933-B95A-4551-87E5-972325095812}" destId="{6BE331DC-DA46-4927-A67F-7CFFF5CF9CC6}" srcOrd="1" destOrd="0" presId="urn:microsoft.com/office/officeart/2005/8/layout/hierarchy3"/>
    <dgm:cxn modelId="{734F5DEC-AA04-4FE4-AD2F-3F773D692FA1}" type="presParOf" srcId="{DF6F6770-4AEA-496E-9014-6F30B6047AA8}" destId="{F7E9FDE1-1353-4271-A3F4-022E338A6489}" srcOrd="0" destOrd="0" presId="urn:microsoft.com/office/officeart/2005/8/layout/hierarchy3"/>
    <dgm:cxn modelId="{D0F9AFC4-A7DC-45EE-80C8-C7BEA0FCBCDF}" type="presParOf" srcId="{F7E9FDE1-1353-4271-A3F4-022E338A6489}" destId="{705B5C20-016E-4668-B1B0-5830ED11BC72}" srcOrd="0" destOrd="0" presId="urn:microsoft.com/office/officeart/2005/8/layout/hierarchy3"/>
    <dgm:cxn modelId="{785A38DD-2887-49A3-95B8-4BEE876DF7A7}" type="presParOf" srcId="{705B5C20-016E-4668-B1B0-5830ED11BC72}" destId="{41CD34FC-D69A-4DEC-B3A1-BAE80267DABF}" srcOrd="0" destOrd="0" presId="urn:microsoft.com/office/officeart/2005/8/layout/hierarchy3"/>
    <dgm:cxn modelId="{10007702-4A86-4A94-81B3-6FD80969352A}" type="presParOf" srcId="{705B5C20-016E-4668-B1B0-5830ED11BC72}" destId="{DBE5B45A-E41B-419D-A648-6272EEF67CFF}" srcOrd="1" destOrd="0" presId="urn:microsoft.com/office/officeart/2005/8/layout/hierarchy3"/>
    <dgm:cxn modelId="{805AA4E6-CE4F-4509-A80D-B30E0BF32549}" type="presParOf" srcId="{F7E9FDE1-1353-4271-A3F4-022E338A6489}" destId="{CEF66E98-689D-4103-B71C-A66D0AF412C6}" srcOrd="1" destOrd="0" presId="urn:microsoft.com/office/officeart/2005/8/layout/hierarchy3"/>
    <dgm:cxn modelId="{78B8B9F0-9A82-4737-9789-15AC25D02A06}" type="presParOf" srcId="{CEF66E98-689D-4103-B71C-A66D0AF412C6}" destId="{73DF2528-AF04-4D8F-BF5C-F31459CB1493}" srcOrd="0" destOrd="0" presId="urn:microsoft.com/office/officeart/2005/8/layout/hierarchy3"/>
    <dgm:cxn modelId="{CFF19A86-F993-4C1C-988F-80FF17E863DB}" type="presParOf" srcId="{CEF66E98-689D-4103-B71C-A66D0AF412C6}" destId="{0F2BC130-3599-47ED-B919-06F8211820AC}" srcOrd="1" destOrd="0" presId="urn:microsoft.com/office/officeart/2005/8/layout/hierarchy3"/>
    <dgm:cxn modelId="{4A822A11-C034-4FE2-9A82-07FBE6E6322C}" type="presParOf" srcId="{DF6F6770-4AEA-496E-9014-6F30B6047AA8}" destId="{942B9AC6-E906-470D-8434-8180C080FC3D}" srcOrd="1" destOrd="0" presId="urn:microsoft.com/office/officeart/2005/8/layout/hierarchy3"/>
    <dgm:cxn modelId="{086FDF0D-8AE9-4501-9D0F-0BE37D192BC6}" type="presParOf" srcId="{942B9AC6-E906-470D-8434-8180C080FC3D}" destId="{18B4DC6B-DB67-4A1F-93EF-F494EA617805}" srcOrd="0" destOrd="0" presId="urn:microsoft.com/office/officeart/2005/8/layout/hierarchy3"/>
    <dgm:cxn modelId="{258955FD-5A4C-424E-A746-79DA4DDC6BF9}" type="presParOf" srcId="{18B4DC6B-DB67-4A1F-93EF-F494EA617805}" destId="{707311AA-3BFC-4201-B33F-23BCEAC43856}" srcOrd="0" destOrd="0" presId="urn:microsoft.com/office/officeart/2005/8/layout/hierarchy3"/>
    <dgm:cxn modelId="{E13E5369-FD21-4372-9867-94F5A3D3D44E}" type="presParOf" srcId="{18B4DC6B-DB67-4A1F-93EF-F494EA617805}" destId="{6BE331DC-DA46-4927-A67F-7CFFF5CF9CC6}" srcOrd="1" destOrd="0" presId="urn:microsoft.com/office/officeart/2005/8/layout/hierarchy3"/>
    <dgm:cxn modelId="{84282C58-A294-447B-9F6E-07332047462E}" type="presParOf" srcId="{942B9AC6-E906-470D-8434-8180C080FC3D}" destId="{D6F7765D-8B02-472A-B092-C3541D356066}" srcOrd="1" destOrd="0" presId="urn:microsoft.com/office/officeart/2005/8/layout/hierarchy3"/>
    <dgm:cxn modelId="{1FC95C84-9772-4C34-8739-2E4F329F27FC}" type="presParOf" srcId="{D6F7765D-8B02-472A-B092-C3541D356066}" destId="{228B5BCB-C0F9-40AF-A00D-A34112DA3C94}" srcOrd="0" destOrd="0" presId="urn:microsoft.com/office/officeart/2005/8/layout/hierarchy3"/>
    <dgm:cxn modelId="{62F5209F-512C-4F4E-AD93-56AB46FB531B}" type="presParOf" srcId="{D6F7765D-8B02-472A-B092-C3541D356066}" destId="{0770F60A-88B0-4475-BBA1-17B08B61795A}" srcOrd="1" destOrd="0" presId="urn:microsoft.com/office/officeart/2005/8/layout/hierarchy3"/>
    <dgm:cxn modelId="{899A02E9-4654-4966-9063-B50ACA47124F}" type="presParOf" srcId="{D6F7765D-8B02-472A-B092-C3541D356066}" destId="{C1C73D7D-3A05-4BAA-9FF3-B06138B57E51}" srcOrd="2" destOrd="0" presId="urn:microsoft.com/office/officeart/2005/8/layout/hierarchy3"/>
    <dgm:cxn modelId="{BFF64FBC-A88C-443F-BAD9-2A5C1EA2B71D}" type="presParOf" srcId="{D6F7765D-8B02-472A-B092-C3541D356066}" destId="{80623565-5F18-4F22-8C20-FA7DA1A4373E}" srcOrd="3" destOrd="0" presId="urn:microsoft.com/office/officeart/2005/8/layout/hierarchy3"/>
    <dgm:cxn modelId="{002E53C1-F4C3-41FF-9A9A-301E82D5F09A}" type="presParOf" srcId="{D6F7765D-8B02-472A-B092-C3541D356066}" destId="{A4A66598-AD67-490F-B6C9-D431D080DE6B}" srcOrd="4" destOrd="0" presId="urn:microsoft.com/office/officeart/2005/8/layout/hierarchy3"/>
    <dgm:cxn modelId="{C9EA4B38-6376-4BDA-B4FD-05CD4CF75B4C}" type="presParOf" srcId="{D6F7765D-8B02-472A-B092-C3541D356066}" destId="{B1AD192B-1FAD-43CA-A1C5-03674AB771B9}" srcOrd="5" destOrd="0" presId="urn:microsoft.com/office/officeart/2005/8/layout/hierarchy3"/>
    <dgm:cxn modelId="{A1096895-2F66-4161-9BB9-146F1431A4DA}" type="presParOf" srcId="{DF6F6770-4AEA-496E-9014-6F30B6047AA8}" destId="{31AA4B4A-1621-4BCB-A955-DCFA1B22074C}" srcOrd="2" destOrd="0" presId="urn:microsoft.com/office/officeart/2005/8/layout/hierarchy3"/>
    <dgm:cxn modelId="{84321B30-4BB5-4F63-90EE-4DFA3F424C01}" type="presParOf" srcId="{31AA4B4A-1621-4BCB-A955-DCFA1B22074C}" destId="{E42D6BAD-3041-4FCA-9A52-C03AB0FDDD28}" srcOrd="0" destOrd="0" presId="urn:microsoft.com/office/officeart/2005/8/layout/hierarchy3"/>
    <dgm:cxn modelId="{DAD6ABC3-B556-45F3-9B0C-DAACDA0F1AF1}" type="presParOf" srcId="{E42D6BAD-3041-4FCA-9A52-C03AB0FDDD28}" destId="{056F2236-4AF6-4502-8265-89EF78C6A8FC}" srcOrd="0" destOrd="0" presId="urn:microsoft.com/office/officeart/2005/8/layout/hierarchy3"/>
    <dgm:cxn modelId="{97584A0D-8356-40DC-BB97-22115A0FC5D0}" type="presParOf" srcId="{E42D6BAD-3041-4FCA-9A52-C03AB0FDDD28}" destId="{09AEC731-8152-4CF0-A797-E493ADDBA3E3}" srcOrd="1" destOrd="0" presId="urn:microsoft.com/office/officeart/2005/8/layout/hierarchy3"/>
    <dgm:cxn modelId="{00A57705-5355-4620-86EC-AB3ED35BD116}" type="presParOf" srcId="{31AA4B4A-1621-4BCB-A955-DCFA1B22074C}" destId="{A2CF36A7-20EE-424A-B5D1-F33AEDDF259E}" srcOrd="1" destOrd="0" presId="urn:microsoft.com/office/officeart/2005/8/layout/hierarchy3"/>
    <dgm:cxn modelId="{880E5101-951A-46B0-9996-05FDB27447BC}" type="presParOf" srcId="{A2CF36A7-20EE-424A-B5D1-F33AEDDF259E}" destId="{EF799BDB-A97C-4507-A27C-C697CC43BE77}" srcOrd="0" destOrd="0" presId="urn:microsoft.com/office/officeart/2005/8/layout/hierarchy3"/>
    <dgm:cxn modelId="{825D2791-D535-433D-8518-3ED6935A7A9A}" type="presParOf" srcId="{A2CF36A7-20EE-424A-B5D1-F33AEDDF259E}" destId="{15B1B82F-DC76-4896-9F64-7EB01C26FB70}" srcOrd="1" destOrd="0" presId="urn:microsoft.com/office/officeart/2005/8/layout/hierarchy3"/>
    <dgm:cxn modelId="{94B8572C-439D-40C2-9506-F3A975109891}" type="presParOf" srcId="{A2CF36A7-20EE-424A-B5D1-F33AEDDF259E}" destId="{EEE7DF82-26B0-4B00-B415-DB2C815C846F}" srcOrd="2" destOrd="0" presId="urn:microsoft.com/office/officeart/2005/8/layout/hierarchy3"/>
    <dgm:cxn modelId="{4FDCAE50-AF0A-4A21-AC3B-8F74D60A5EB1}" type="presParOf" srcId="{A2CF36A7-20EE-424A-B5D1-F33AEDDF259E}" destId="{005620C3-5B21-4A0C-9671-96B41E2059AD}" srcOrd="3" destOrd="0" presId="urn:microsoft.com/office/officeart/2005/8/layout/hierarchy3"/>
    <dgm:cxn modelId="{8CCF95D4-C0E6-4B35-9F41-69CC2A57D92B}" type="presParOf" srcId="{DF6F6770-4AEA-496E-9014-6F30B6047AA8}" destId="{3101ACC9-5BA1-42C7-BFF7-64FEE578CDD2}" srcOrd="3" destOrd="0" presId="urn:microsoft.com/office/officeart/2005/8/layout/hierarchy3"/>
    <dgm:cxn modelId="{7072EA27-D0D5-4DB8-AC55-207458466D51}" type="presParOf" srcId="{3101ACC9-5BA1-42C7-BFF7-64FEE578CDD2}" destId="{EA142F31-C344-453D-A80D-E5136BEC176E}" srcOrd="0" destOrd="0" presId="urn:microsoft.com/office/officeart/2005/8/layout/hierarchy3"/>
    <dgm:cxn modelId="{9F8A09CA-8EF1-400C-A54A-00A85B763463}" type="presParOf" srcId="{EA142F31-C344-453D-A80D-E5136BEC176E}" destId="{D1A34019-14B1-4A2B-9841-8B1DC20D48FB}" srcOrd="0" destOrd="0" presId="urn:microsoft.com/office/officeart/2005/8/layout/hierarchy3"/>
    <dgm:cxn modelId="{DE46190B-C641-46D6-84FB-D1C665D28ADE}" type="presParOf" srcId="{EA142F31-C344-453D-A80D-E5136BEC176E}" destId="{86C87EF2-8F2C-4A34-B897-A2BAA735052F}" srcOrd="1" destOrd="0" presId="urn:microsoft.com/office/officeart/2005/8/layout/hierarchy3"/>
    <dgm:cxn modelId="{B67B2A63-502C-4F11-AD22-D23DDACC58F3}" type="presParOf" srcId="{3101ACC9-5BA1-42C7-BFF7-64FEE578CDD2}" destId="{6B50BC6D-F809-4E6E-AAD5-AEAC981BC697}" srcOrd="1" destOrd="0" presId="urn:microsoft.com/office/officeart/2005/8/layout/hierarchy3"/>
    <dgm:cxn modelId="{92B4CD69-863C-44CB-9FC8-F0033875CF52}" type="presParOf" srcId="{DF6F6770-4AEA-496E-9014-6F30B6047AA8}" destId="{E43F95D4-CEFC-475C-AA34-BA7DE07CD202}" srcOrd="4" destOrd="0" presId="urn:microsoft.com/office/officeart/2005/8/layout/hierarchy3"/>
    <dgm:cxn modelId="{10EDB1C5-6776-4AFD-B389-ABC20EF40F44}" type="presParOf" srcId="{E43F95D4-CEFC-475C-AA34-BA7DE07CD202}" destId="{E71A2B60-EBC2-4067-934C-8AE35E5C234D}" srcOrd="0" destOrd="0" presId="urn:microsoft.com/office/officeart/2005/8/layout/hierarchy3"/>
    <dgm:cxn modelId="{EAE7B79B-A596-4B65-8464-9287B8DD1532}" type="presParOf" srcId="{E71A2B60-EBC2-4067-934C-8AE35E5C234D}" destId="{3450E05B-FF48-49F1-AFE3-561C20EC4509}" srcOrd="0" destOrd="0" presId="urn:microsoft.com/office/officeart/2005/8/layout/hierarchy3"/>
    <dgm:cxn modelId="{BE383628-8BB6-41D3-AEE5-28D5C6E00585}" type="presParOf" srcId="{E71A2B60-EBC2-4067-934C-8AE35E5C234D}" destId="{82AEFD80-98CF-49EC-9DE5-68765A1CFAD6}" srcOrd="1" destOrd="0" presId="urn:microsoft.com/office/officeart/2005/8/layout/hierarchy3"/>
    <dgm:cxn modelId="{D1851D2C-DA02-4DE4-B42F-3312581FD628}" type="presParOf" srcId="{E43F95D4-CEFC-475C-AA34-BA7DE07CD202}" destId="{82907DF8-1A7E-4F38-A355-C0CF30158A83}" srcOrd="1" destOrd="0" presId="urn:microsoft.com/office/officeart/2005/8/layout/hierarchy3"/>
    <dgm:cxn modelId="{98044675-9CF4-4E34-91BA-D6093768514C}" type="presParOf" srcId="{DF6F6770-4AEA-496E-9014-6F30B6047AA8}" destId="{61B174BD-29A8-49EA-B4F2-23BF9ADD04CB}" srcOrd="5" destOrd="0" presId="urn:microsoft.com/office/officeart/2005/8/layout/hierarchy3"/>
    <dgm:cxn modelId="{21263A1D-FF79-4A63-AD29-AF6EFD983CD2}" type="presParOf" srcId="{61B174BD-29A8-49EA-B4F2-23BF9ADD04CB}" destId="{252FD4D2-CB11-4DAD-A0A6-80E1EB33B240}" srcOrd="0" destOrd="0" presId="urn:microsoft.com/office/officeart/2005/8/layout/hierarchy3"/>
    <dgm:cxn modelId="{07EE93E9-6367-4097-ABBB-20B4C6FCD840}" type="presParOf" srcId="{252FD4D2-CB11-4DAD-A0A6-80E1EB33B240}" destId="{C4CEE7D8-AFAE-41DC-9D37-3E24AF008CF8}" srcOrd="0" destOrd="0" presId="urn:microsoft.com/office/officeart/2005/8/layout/hierarchy3"/>
    <dgm:cxn modelId="{CD2F25BD-FF39-4111-BFD3-231047A5AAA3}" type="presParOf" srcId="{252FD4D2-CB11-4DAD-A0A6-80E1EB33B240}" destId="{1CEB2A12-C29F-40E2-BFF2-ECFFBF80CDB8}" srcOrd="1" destOrd="0" presId="urn:microsoft.com/office/officeart/2005/8/layout/hierarchy3"/>
    <dgm:cxn modelId="{D25E48AA-9117-4EAC-A542-03AB3B44E7C5}" type="presParOf" srcId="{61B174BD-29A8-49EA-B4F2-23BF9ADD04CB}" destId="{754BB436-4E78-4219-80B8-DEF5724B29B9}" srcOrd="1" destOrd="0" presId="urn:microsoft.com/office/officeart/2005/8/layout/hierarchy3"/>
    <dgm:cxn modelId="{7757CC38-9764-4EBC-9273-79396D1E09BB}" type="presParOf" srcId="{DF6F6770-4AEA-496E-9014-6F30B6047AA8}" destId="{E0FB1B1B-36EA-45A3-8B0E-6A1571D76965}" srcOrd="6" destOrd="0" presId="urn:microsoft.com/office/officeart/2005/8/layout/hierarchy3"/>
    <dgm:cxn modelId="{0C9E7608-35BF-4A7B-BB75-02FE0BEBAECD}" type="presParOf" srcId="{E0FB1B1B-36EA-45A3-8B0E-6A1571D76965}" destId="{600520A1-CF94-45AD-BE8F-64B9FC55E605}" srcOrd="0" destOrd="0" presId="urn:microsoft.com/office/officeart/2005/8/layout/hierarchy3"/>
    <dgm:cxn modelId="{8402E0F4-575B-4424-8749-E8D63413A98A}" type="presParOf" srcId="{600520A1-CF94-45AD-BE8F-64B9FC55E605}" destId="{87657DA6-E2C7-45CB-B308-67FD36BBF812}" srcOrd="0" destOrd="0" presId="urn:microsoft.com/office/officeart/2005/8/layout/hierarchy3"/>
    <dgm:cxn modelId="{36D4F9BA-E831-4283-99CD-70DD629C3634}" type="presParOf" srcId="{600520A1-CF94-45AD-BE8F-64B9FC55E605}" destId="{6DBA00A2-A665-4563-BC00-588D5D9D2BA3}" srcOrd="1" destOrd="0" presId="urn:microsoft.com/office/officeart/2005/8/layout/hierarchy3"/>
    <dgm:cxn modelId="{4737C6AE-E26B-498F-9F2F-BFE9DE45B6AF}" type="presParOf" srcId="{E0FB1B1B-36EA-45A3-8B0E-6A1571D76965}" destId="{3B9266D8-9BC1-4F56-BD3B-4D8A223FFDE3}" srcOrd="1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32475E7D-A47A-4D00-AA9B-4D27C1864C6F}" type="doc">
      <dgm:prSet loTypeId="urn:microsoft.com/office/officeart/2009/layout/CircleArrowProcess" loCatId="process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9F658A92-B341-49C9-BB3D-4A8BF41191B5}">
      <dgm:prSet phldrT="[Текст]" custT="1"/>
      <dgm:spPr/>
      <dgm:t>
        <a:bodyPr/>
        <a:lstStyle/>
        <a:p>
          <a:r>
            <a:rPr lang="ru-RU" sz="1200" dirty="0" smtClean="0">
              <a:latin typeface="Arial" panose="020B0604020202020204" pitchFamily="34" charset="0"/>
              <a:cs typeface="Arial" panose="020B0604020202020204" pitchFamily="34" charset="0"/>
            </a:rPr>
            <a:t>Пчеловод устанавливает пасеку с чипом</a:t>
          </a:r>
          <a:endParaRPr lang="ru-RU" sz="12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D4D44EE-D339-4261-8FE7-2255D6BB1A2F}" type="parTrans" cxnId="{286ECA6D-38F5-4D88-A997-114DD82B5D4D}">
      <dgm:prSet/>
      <dgm:spPr/>
      <dgm:t>
        <a:bodyPr/>
        <a:lstStyle/>
        <a:p>
          <a:endParaRPr lang="ru-RU"/>
        </a:p>
      </dgm:t>
    </dgm:pt>
    <dgm:pt modelId="{71EF3CC6-E179-4DAC-A614-CEB2F8DF0CDC}" type="sibTrans" cxnId="{286ECA6D-38F5-4D88-A997-114DD82B5D4D}">
      <dgm:prSet/>
      <dgm:spPr/>
      <dgm:t>
        <a:bodyPr/>
        <a:lstStyle/>
        <a:p>
          <a:endParaRPr lang="ru-RU"/>
        </a:p>
      </dgm:t>
    </dgm:pt>
    <dgm:pt modelId="{19A475A5-CAB5-471F-9274-9163C0893088}">
      <dgm:prSet phldrT="[Текст]" custT="1"/>
      <dgm:spPr/>
      <dgm:t>
        <a:bodyPr/>
        <a:lstStyle/>
        <a:p>
          <a:r>
            <a:rPr lang="ru-RU" sz="1200" dirty="0" smtClean="0">
              <a:latin typeface="Arial" panose="020B0604020202020204" pitchFamily="34" charset="0"/>
              <a:cs typeface="Arial" panose="020B0604020202020204" pitchFamily="34" charset="0"/>
            </a:rPr>
            <a:t>Агроном вносит данные по обработке в систему</a:t>
          </a:r>
          <a:endParaRPr lang="ru-RU" sz="12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8C32153-C2CD-44C3-ADD4-46F567F5214B}" type="parTrans" cxnId="{66A859E1-F08E-44DC-AAC9-7D2C7EEC0420}">
      <dgm:prSet/>
      <dgm:spPr/>
      <dgm:t>
        <a:bodyPr/>
        <a:lstStyle/>
        <a:p>
          <a:endParaRPr lang="ru-RU"/>
        </a:p>
      </dgm:t>
    </dgm:pt>
    <dgm:pt modelId="{AA6214AE-3F78-40ED-A6A3-F9D71C005D29}" type="sibTrans" cxnId="{66A859E1-F08E-44DC-AAC9-7D2C7EEC0420}">
      <dgm:prSet/>
      <dgm:spPr/>
      <dgm:t>
        <a:bodyPr/>
        <a:lstStyle/>
        <a:p>
          <a:endParaRPr lang="ru-RU"/>
        </a:p>
      </dgm:t>
    </dgm:pt>
    <dgm:pt modelId="{CA0AA03B-36E9-4BCA-AD89-11B74C84C8CA}">
      <dgm:prSet phldrT="[Текст]" custT="1"/>
      <dgm:spPr/>
      <dgm:t>
        <a:bodyPr/>
        <a:lstStyle/>
        <a:p>
          <a:r>
            <a:rPr lang="ru-RU" sz="1200" dirty="0" smtClean="0">
              <a:latin typeface="Arial" panose="020B0604020202020204" pitchFamily="34" charset="0"/>
              <a:cs typeface="Arial" panose="020B0604020202020204" pitchFamily="34" charset="0"/>
            </a:rPr>
            <a:t>Пчеловод получает уведомление об обработке в мобильном приложении </a:t>
          </a:r>
          <a:endParaRPr lang="ru-RU" sz="12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75D843C-A1BC-486B-81F3-B693BB9C2C74}" type="parTrans" cxnId="{F6677441-3D46-4383-A5B3-5AE85F8D1AC5}">
      <dgm:prSet/>
      <dgm:spPr/>
      <dgm:t>
        <a:bodyPr/>
        <a:lstStyle/>
        <a:p>
          <a:endParaRPr lang="ru-RU"/>
        </a:p>
      </dgm:t>
    </dgm:pt>
    <dgm:pt modelId="{053E975D-952D-4D9F-9543-6E5A9D2F28D4}" type="sibTrans" cxnId="{F6677441-3D46-4383-A5B3-5AE85F8D1AC5}">
      <dgm:prSet/>
      <dgm:spPr/>
      <dgm:t>
        <a:bodyPr/>
        <a:lstStyle/>
        <a:p>
          <a:endParaRPr lang="ru-RU"/>
        </a:p>
      </dgm:t>
    </dgm:pt>
    <dgm:pt modelId="{B14E4CD9-6CD9-49E6-9DD8-10273687476F}" type="pres">
      <dgm:prSet presAssocID="{32475E7D-A47A-4D00-AA9B-4D27C1864C6F}" presName="Name0" presStyleCnt="0">
        <dgm:presLayoutVars>
          <dgm:chMax val="7"/>
          <dgm:chPref val="7"/>
          <dgm:dir val="rev"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1DA582AD-99C6-4A6E-8FEF-067C7BFCE5BF}" type="pres">
      <dgm:prSet presAssocID="{9F658A92-B341-49C9-BB3D-4A8BF41191B5}" presName="Accent1" presStyleCnt="0"/>
      <dgm:spPr/>
    </dgm:pt>
    <dgm:pt modelId="{B4C9A953-72C4-449E-921F-B10BB43A3DDC}" type="pres">
      <dgm:prSet presAssocID="{9F658A92-B341-49C9-BB3D-4A8BF41191B5}" presName="Accent" presStyleLbl="node1" presStyleIdx="0" presStyleCnt="3"/>
      <dgm:spPr>
        <a:solidFill>
          <a:schemeClr val="accent6"/>
        </a:solidFill>
      </dgm:spPr>
      <dgm:t>
        <a:bodyPr/>
        <a:lstStyle/>
        <a:p>
          <a:endParaRPr lang="ru-RU"/>
        </a:p>
      </dgm:t>
    </dgm:pt>
    <dgm:pt modelId="{917060BC-3EF2-4864-9A0F-0CD9791B5CF8}" type="pres">
      <dgm:prSet presAssocID="{9F658A92-B341-49C9-BB3D-4A8BF41191B5}" presName="Parent1" presStyleLbl="revTx" presStyleIdx="0" presStyleCnt="3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BD35C60-AF5D-40E8-A856-F8D83FA56483}" type="pres">
      <dgm:prSet presAssocID="{19A475A5-CAB5-471F-9274-9163C0893088}" presName="Accent2" presStyleCnt="0"/>
      <dgm:spPr/>
    </dgm:pt>
    <dgm:pt modelId="{F61A97DA-430A-43D9-9640-4379CF7DC583}" type="pres">
      <dgm:prSet presAssocID="{19A475A5-CAB5-471F-9274-9163C0893088}" presName="Accent" presStyleLbl="node1" presStyleIdx="1" presStyleCnt="3"/>
      <dgm:spPr/>
    </dgm:pt>
    <dgm:pt modelId="{D5A6FC34-9BCF-41E1-BE3D-FE4C67639817}" type="pres">
      <dgm:prSet presAssocID="{19A475A5-CAB5-471F-9274-9163C0893088}" presName="Parent2" presStyleLbl="revTx" presStyleIdx="1" presStyleCnt="3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785B708-030A-4D41-9744-83580ED3336A}" type="pres">
      <dgm:prSet presAssocID="{CA0AA03B-36E9-4BCA-AD89-11B74C84C8CA}" presName="Accent3" presStyleCnt="0"/>
      <dgm:spPr/>
    </dgm:pt>
    <dgm:pt modelId="{65EBD05A-9D51-4BB6-8D80-01A53D005342}" type="pres">
      <dgm:prSet presAssocID="{CA0AA03B-36E9-4BCA-AD89-11B74C84C8CA}" presName="Accent" presStyleLbl="node1" presStyleIdx="2" presStyleCnt="3"/>
      <dgm:spPr>
        <a:solidFill>
          <a:schemeClr val="tx2">
            <a:lumMod val="60000"/>
            <a:lumOff val="40000"/>
          </a:schemeClr>
        </a:solidFill>
      </dgm:spPr>
      <dgm:t>
        <a:bodyPr/>
        <a:lstStyle/>
        <a:p>
          <a:endParaRPr lang="ru-RU"/>
        </a:p>
      </dgm:t>
    </dgm:pt>
    <dgm:pt modelId="{C6F9F70C-0E8A-4EE1-9FED-511CAD46958E}" type="pres">
      <dgm:prSet presAssocID="{CA0AA03B-36E9-4BCA-AD89-11B74C84C8CA}" presName="Parent3" presStyleLbl="revTx" presStyleIdx="2" presStyleCnt="3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A193248-D49B-4C66-85F3-757CC8136974}" type="presOf" srcId="{CA0AA03B-36E9-4BCA-AD89-11B74C84C8CA}" destId="{C6F9F70C-0E8A-4EE1-9FED-511CAD46958E}" srcOrd="0" destOrd="0" presId="urn:microsoft.com/office/officeart/2009/layout/CircleArrowProcess"/>
    <dgm:cxn modelId="{2BC1830C-19D1-43AE-AC7D-88414D549007}" type="presOf" srcId="{9F658A92-B341-49C9-BB3D-4A8BF41191B5}" destId="{917060BC-3EF2-4864-9A0F-0CD9791B5CF8}" srcOrd="0" destOrd="0" presId="urn:microsoft.com/office/officeart/2009/layout/CircleArrowProcess"/>
    <dgm:cxn modelId="{851C8313-EA2F-4FDE-B4F2-540F757F7A6E}" type="presOf" srcId="{32475E7D-A47A-4D00-AA9B-4D27C1864C6F}" destId="{B14E4CD9-6CD9-49E6-9DD8-10273687476F}" srcOrd="0" destOrd="0" presId="urn:microsoft.com/office/officeart/2009/layout/CircleArrowProcess"/>
    <dgm:cxn modelId="{1B567F40-B656-4051-B850-90E99DB69BAF}" type="presOf" srcId="{19A475A5-CAB5-471F-9274-9163C0893088}" destId="{D5A6FC34-9BCF-41E1-BE3D-FE4C67639817}" srcOrd="0" destOrd="0" presId="urn:microsoft.com/office/officeart/2009/layout/CircleArrowProcess"/>
    <dgm:cxn modelId="{66A859E1-F08E-44DC-AAC9-7D2C7EEC0420}" srcId="{32475E7D-A47A-4D00-AA9B-4D27C1864C6F}" destId="{19A475A5-CAB5-471F-9274-9163C0893088}" srcOrd="1" destOrd="0" parTransId="{98C32153-C2CD-44C3-ADD4-46F567F5214B}" sibTransId="{AA6214AE-3F78-40ED-A6A3-F9D71C005D29}"/>
    <dgm:cxn modelId="{286ECA6D-38F5-4D88-A997-114DD82B5D4D}" srcId="{32475E7D-A47A-4D00-AA9B-4D27C1864C6F}" destId="{9F658A92-B341-49C9-BB3D-4A8BF41191B5}" srcOrd="0" destOrd="0" parTransId="{0D4D44EE-D339-4261-8FE7-2255D6BB1A2F}" sibTransId="{71EF3CC6-E179-4DAC-A614-CEB2F8DF0CDC}"/>
    <dgm:cxn modelId="{F6677441-3D46-4383-A5B3-5AE85F8D1AC5}" srcId="{32475E7D-A47A-4D00-AA9B-4D27C1864C6F}" destId="{CA0AA03B-36E9-4BCA-AD89-11B74C84C8CA}" srcOrd="2" destOrd="0" parTransId="{975D843C-A1BC-486B-81F3-B693BB9C2C74}" sibTransId="{053E975D-952D-4D9F-9543-6E5A9D2F28D4}"/>
    <dgm:cxn modelId="{F01AAB04-4121-430F-9368-C0DECCF80137}" type="presParOf" srcId="{B14E4CD9-6CD9-49E6-9DD8-10273687476F}" destId="{1DA582AD-99C6-4A6E-8FEF-067C7BFCE5BF}" srcOrd="0" destOrd="0" presId="urn:microsoft.com/office/officeart/2009/layout/CircleArrowProcess"/>
    <dgm:cxn modelId="{1BE19272-7615-4C2D-8F0A-94CFD1D7E6FA}" type="presParOf" srcId="{1DA582AD-99C6-4A6E-8FEF-067C7BFCE5BF}" destId="{B4C9A953-72C4-449E-921F-B10BB43A3DDC}" srcOrd="0" destOrd="0" presId="urn:microsoft.com/office/officeart/2009/layout/CircleArrowProcess"/>
    <dgm:cxn modelId="{9097EB42-F3AD-43DB-AD48-5BCCBC0350EF}" type="presParOf" srcId="{B14E4CD9-6CD9-49E6-9DD8-10273687476F}" destId="{917060BC-3EF2-4864-9A0F-0CD9791B5CF8}" srcOrd="1" destOrd="0" presId="urn:microsoft.com/office/officeart/2009/layout/CircleArrowProcess"/>
    <dgm:cxn modelId="{82F4A51E-2FA1-42F7-B249-292BE4159F34}" type="presParOf" srcId="{B14E4CD9-6CD9-49E6-9DD8-10273687476F}" destId="{1BD35C60-AF5D-40E8-A856-F8D83FA56483}" srcOrd="2" destOrd="0" presId="urn:microsoft.com/office/officeart/2009/layout/CircleArrowProcess"/>
    <dgm:cxn modelId="{E2241F80-BBEC-44AE-9BCA-D3B4331956AD}" type="presParOf" srcId="{1BD35C60-AF5D-40E8-A856-F8D83FA56483}" destId="{F61A97DA-430A-43D9-9640-4379CF7DC583}" srcOrd="0" destOrd="0" presId="urn:microsoft.com/office/officeart/2009/layout/CircleArrowProcess"/>
    <dgm:cxn modelId="{F2A42288-EA5C-45B5-B076-F805A670916C}" type="presParOf" srcId="{B14E4CD9-6CD9-49E6-9DD8-10273687476F}" destId="{D5A6FC34-9BCF-41E1-BE3D-FE4C67639817}" srcOrd="3" destOrd="0" presId="urn:microsoft.com/office/officeart/2009/layout/CircleArrowProcess"/>
    <dgm:cxn modelId="{AA3570D6-3F41-4192-9F82-38008AF69720}" type="presParOf" srcId="{B14E4CD9-6CD9-49E6-9DD8-10273687476F}" destId="{0785B708-030A-4D41-9744-83580ED3336A}" srcOrd="4" destOrd="0" presId="urn:microsoft.com/office/officeart/2009/layout/CircleArrowProcess"/>
    <dgm:cxn modelId="{61889A7E-8380-466D-8167-09A9E97AEF5C}" type="presParOf" srcId="{0785B708-030A-4D41-9744-83580ED3336A}" destId="{65EBD05A-9D51-4BB6-8D80-01A53D005342}" srcOrd="0" destOrd="0" presId="urn:microsoft.com/office/officeart/2009/layout/CircleArrowProcess"/>
    <dgm:cxn modelId="{40EB24D6-BBE1-4C6B-A7EE-A725D331C42D}" type="presParOf" srcId="{B14E4CD9-6CD9-49E6-9DD8-10273687476F}" destId="{C6F9F70C-0E8A-4EE1-9FED-511CAD46958E}" srcOrd="5" destOrd="0" presId="urn:microsoft.com/office/officeart/2009/layout/CircleArrowProces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4ECE9A5-4A30-45B3-B98F-A73DB5C47F7F}">
      <dsp:nvSpPr>
        <dsp:cNvPr id="0" name=""/>
        <dsp:cNvSpPr/>
      </dsp:nvSpPr>
      <dsp:spPr>
        <a:xfrm>
          <a:off x="0" y="0"/>
          <a:ext cx="2516273" cy="5327837"/>
        </a:xfrm>
        <a:prstGeom prst="rect">
          <a:avLst/>
        </a:prstGeom>
        <a:solidFill>
          <a:srgbClr val="F9F9F9"/>
        </a:solidFill>
        <a:ln>
          <a:noFill/>
        </a:ln>
        <a:effectLst>
          <a:outerShdw blurRad="190500" dist="228600" dir="2700000" algn="ctr" rotWithShape="0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b="1" kern="1200" dirty="0" smtClean="0">
            <a:solidFill>
              <a:schemeClr val="accent1"/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rPr>
            <a:t>ВАЛОВЫЙ СБОР ЗЕРНА</a:t>
          </a:r>
          <a:r>
            <a:rPr lang="ru-RU" sz="1400" b="1" kern="1200" dirty="0" smtClean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b="1" kern="1200" dirty="0" smtClean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/>
          </a:r>
          <a:br>
            <a:rPr lang="ru-RU" sz="1800" b="1" kern="1200" dirty="0" smtClean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</a:br>
          <a:endParaRPr lang="ru-RU" sz="500" b="1" kern="1200" dirty="0" smtClean="0">
            <a:solidFill>
              <a:schemeClr val="accent5">
                <a:lumMod val="75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3875 </a:t>
          </a:r>
          <a:r>
            <a:rPr lang="ru-RU" sz="1600" b="1" kern="1200" dirty="0" smtClean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rPr>
            <a:t>тыс. тонн  </a:t>
          </a:r>
          <a:r>
            <a:rPr lang="ru-RU" sz="1600" b="1" kern="1200" dirty="0" smtClean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/>
          </a:r>
          <a:br>
            <a:rPr lang="ru-RU" sz="1600" b="1" kern="1200" dirty="0" smtClean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1600" b="1" kern="1200" dirty="0" smtClean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/>
          </a:r>
          <a:br>
            <a:rPr lang="ru-RU" sz="1600" b="1" kern="1200" dirty="0" smtClean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1600" b="1" kern="1200" dirty="0" smtClean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                           </a:t>
          </a:r>
          <a:endParaRPr lang="ru-RU" sz="1600" b="1" kern="1200" dirty="0">
            <a:solidFill>
              <a:schemeClr val="accent5">
                <a:lumMod val="75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0" y="0"/>
        <a:ext cx="2516273" cy="1598351"/>
      </dsp:txXfrm>
    </dsp:sp>
    <dsp:sp modelId="{D4BAAB70-032F-4DB5-9016-584B65DBE7F4}">
      <dsp:nvSpPr>
        <dsp:cNvPr id="0" name=""/>
        <dsp:cNvSpPr/>
      </dsp:nvSpPr>
      <dsp:spPr>
        <a:xfrm>
          <a:off x="94635" y="1458007"/>
          <a:ext cx="2281013" cy="1314724"/>
        </a:xfrm>
        <a:prstGeom prst="roundRect">
          <a:avLst>
            <a:gd name="adj" fmla="val 10000"/>
          </a:avLst>
        </a:prstGeom>
        <a:solidFill>
          <a:schemeClr val="bg2"/>
        </a:solidFill>
        <a:ln>
          <a:noFill/>
        </a:ln>
        <a:effectLst/>
        <a:scene3d>
          <a:camera prst="orthographicFront">
            <a:rot lat="0" lon="0" rev="0"/>
          </a:camera>
          <a:lightRig rig="chilly" dir="t">
            <a:rot lat="0" lon="0" rev="18480000"/>
          </a:lightRig>
        </a:scene3d>
        <a:sp3d prstMaterial="clear">
          <a:bevelT h="63500"/>
          <a:bevelB w="127000" h="27305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22860" rIns="0" bIns="22860" numCol="1" spcCol="1270" anchor="ctr" anchorCtr="0">
          <a:noAutofit/>
        </a:bodyPr>
        <a:lstStyle/>
        <a:p>
          <a:pPr lvl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i="1" kern="1200" dirty="0" smtClean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rPr>
            <a:t>Приобретение  </a:t>
          </a:r>
          <a:br>
            <a:rPr lang="ru-RU" sz="1200" b="1" i="1" kern="1200" dirty="0" smtClean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1400" b="1" i="1" kern="1200" dirty="0" smtClean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840</a:t>
          </a:r>
          <a:r>
            <a:rPr lang="ru-RU" sz="1200" b="1" i="1" kern="1200" dirty="0" smtClean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rPr>
            <a:t> единиц техники:</a:t>
          </a:r>
          <a:br>
            <a:rPr lang="ru-RU" sz="1200" b="1" i="1" kern="1200" dirty="0" smtClean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1400" b="1" i="1" kern="1200" dirty="0" smtClean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240 </a:t>
          </a:r>
          <a:r>
            <a:rPr lang="ru-RU" sz="1200" b="1" i="1" kern="1200" dirty="0" smtClean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rPr>
            <a:t>зерноуборочных комбайнов;</a:t>
          </a:r>
          <a:br>
            <a:rPr lang="ru-RU" sz="1200" b="1" i="1" kern="1200" dirty="0" smtClean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1600" b="1" i="1" kern="1200" dirty="0" smtClean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600</a:t>
          </a:r>
          <a:r>
            <a:rPr lang="ru-RU" sz="1200" b="1" i="1" kern="1200" dirty="0" smtClean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rPr>
            <a:t> тракторов</a:t>
          </a:r>
          <a:endParaRPr lang="ru-RU" sz="1200" b="1" i="1" kern="1200" dirty="0">
            <a:solidFill>
              <a:schemeClr val="accent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33142" y="1496514"/>
        <a:ext cx="2203999" cy="1237710"/>
      </dsp:txXfrm>
    </dsp:sp>
    <dsp:sp modelId="{4BC054DA-0F52-4878-AA5E-9B71A5DDE667}">
      <dsp:nvSpPr>
        <dsp:cNvPr id="0" name=""/>
        <dsp:cNvSpPr/>
      </dsp:nvSpPr>
      <dsp:spPr>
        <a:xfrm>
          <a:off x="115715" y="2852667"/>
          <a:ext cx="2236858" cy="811647"/>
        </a:xfrm>
        <a:prstGeom prst="roundRect">
          <a:avLst>
            <a:gd name="adj" fmla="val 10000"/>
          </a:avLst>
        </a:prstGeom>
        <a:solidFill>
          <a:schemeClr val="bg2"/>
        </a:solidFill>
        <a:ln>
          <a:noFill/>
        </a:ln>
        <a:effectLst/>
        <a:scene3d>
          <a:camera prst="orthographicFront">
            <a:rot lat="0" lon="0" rev="0"/>
          </a:camera>
          <a:lightRig rig="chilly" dir="t">
            <a:rot lat="0" lon="0" rev="18480000"/>
          </a:lightRig>
        </a:scene3d>
        <a:sp3d prstMaterial="clear">
          <a:bevelT h="63500"/>
          <a:bevelB w="127000" h="27305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22860" rIns="0" bIns="22860" numCol="1" spcCol="1270" anchor="ctr" anchorCtr="0">
          <a:noAutofit/>
        </a:bodyPr>
        <a:lstStyle/>
        <a:p>
          <a:pPr lvl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i="1" kern="1200" dirty="0" smtClean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rPr>
            <a:t>Ввод в оборот не менее </a:t>
          </a:r>
          <a:r>
            <a:rPr lang="ru-RU" sz="1600" b="1" i="1" kern="1200" dirty="0" smtClean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18,7 </a:t>
          </a:r>
          <a:r>
            <a:rPr lang="ru-RU" sz="1200" b="1" i="1" kern="1200" dirty="0" smtClean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rPr>
            <a:t>тысяч гектар пашни</a:t>
          </a:r>
          <a:endParaRPr lang="ru-RU" sz="1200" b="1" i="1" kern="1200" dirty="0">
            <a:solidFill>
              <a:schemeClr val="accent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39487" y="2876439"/>
        <a:ext cx="2189314" cy="764103"/>
      </dsp:txXfrm>
    </dsp:sp>
    <dsp:sp modelId="{29DD0877-35D5-45B1-8819-07491C771EDB}">
      <dsp:nvSpPr>
        <dsp:cNvPr id="0" name=""/>
        <dsp:cNvSpPr/>
      </dsp:nvSpPr>
      <dsp:spPr>
        <a:xfrm>
          <a:off x="99100" y="3757135"/>
          <a:ext cx="2298416" cy="1314724"/>
        </a:xfrm>
        <a:prstGeom prst="roundRect">
          <a:avLst>
            <a:gd name="adj" fmla="val 10000"/>
          </a:avLst>
        </a:prstGeom>
        <a:solidFill>
          <a:schemeClr val="bg2"/>
        </a:solidFill>
        <a:ln>
          <a:noFill/>
        </a:ln>
        <a:effectLst/>
        <a:scene3d>
          <a:camera prst="orthographicFront">
            <a:rot lat="0" lon="0" rev="0"/>
          </a:camera>
          <a:lightRig rig="chilly" dir="t">
            <a:rot lat="0" lon="0" rev="18480000"/>
          </a:lightRig>
        </a:scene3d>
        <a:sp3d prstMaterial="clear">
          <a:bevelT h="63500"/>
          <a:bevelB w="127000" h="27305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22860" rIns="0" bIns="22860" numCol="1" spcCol="1270" anchor="ctr" anchorCtr="0">
          <a:noAutofit/>
        </a:bodyPr>
        <a:lstStyle/>
        <a:p>
          <a:pPr lvl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i="1" kern="1200" dirty="0" smtClean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rPr>
            <a:t>Внесение не менее </a:t>
          </a:r>
          <a:r>
            <a:rPr lang="ru-RU" sz="1200" b="1" i="1" kern="1200" dirty="0" smtClean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94,5</a:t>
          </a:r>
          <a:r>
            <a:rPr lang="ru-RU" sz="1200" b="1" i="1" kern="1200" dirty="0" smtClean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rPr>
            <a:t> тысяч тонн действующего вещества минеральных удобрений</a:t>
          </a:r>
          <a:endParaRPr lang="ru-RU" sz="1200" b="1" i="1" kern="1200" dirty="0">
            <a:solidFill>
              <a:schemeClr val="accent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37607" y="3795642"/>
        <a:ext cx="2221402" cy="1237710"/>
      </dsp:txXfrm>
    </dsp:sp>
    <dsp:sp modelId="{48FF6719-3CE6-45AA-84FB-A56B741D6CC7}">
      <dsp:nvSpPr>
        <dsp:cNvPr id="0" name=""/>
        <dsp:cNvSpPr/>
      </dsp:nvSpPr>
      <dsp:spPr>
        <a:xfrm>
          <a:off x="2664997" y="0"/>
          <a:ext cx="2521284" cy="5327837"/>
        </a:xfrm>
        <a:prstGeom prst="rect">
          <a:avLst/>
        </a:prstGeom>
        <a:solidFill>
          <a:srgbClr val="F9F9F9"/>
        </a:solidFill>
        <a:ln>
          <a:noFill/>
        </a:ln>
        <a:effectLst>
          <a:outerShdw blurRad="190500" dist="228600" dir="2700000" algn="ctr" rotWithShape="0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b="1" kern="1200" dirty="0" smtClean="0">
            <a:solidFill>
              <a:schemeClr val="accent1"/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rPr>
            <a:t>ПРОИЗВОДСТВО И</a:t>
          </a:r>
        </a:p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rPr>
            <a:t> ПЕРЕРАБОТКА </a:t>
          </a:r>
        </a:p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rPr>
            <a:t>ТОВАРНОГО МОЛОКА </a:t>
          </a:r>
        </a:p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825</a:t>
          </a:r>
          <a:r>
            <a:rPr lang="ru-RU" sz="1800" b="1" kern="1200" dirty="0" smtClean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1" kern="1200" dirty="0" smtClean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rPr>
            <a:t>тыс. тонн  </a:t>
          </a:r>
          <a:endParaRPr lang="ru-RU" sz="1800" b="1" kern="1200" dirty="0">
            <a:solidFill>
              <a:schemeClr val="accent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664997" y="0"/>
        <a:ext cx="2521284" cy="1598351"/>
      </dsp:txXfrm>
    </dsp:sp>
    <dsp:sp modelId="{A42B204C-161F-4F06-8C45-BFECA80C317F}">
      <dsp:nvSpPr>
        <dsp:cNvPr id="0" name=""/>
        <dsp:cNvSpPr/>
      </dsp:nvSpPr>
      <dsp:spPr>
        <a:xfrm>
          <a:off x="2945139" y="1799140"/>
          <a:ext cx="2008904" cy="1600105"/>
        </a:xfrm>
        <a:prstGeom prst="roundRect">
          <a:avLst>
            <a:gd name="adj" fmla="val 10000"/>
          </a:avLst>
        </a:prstGeom>
        <a:solidFill>
          <a:schemeClr val="bg2"/>
        </a:solidFill>
        <a:ln>
          <a:noFill/>
        </a:ln>
        <a:effectLst/>
        <a:scene3d>
          <a:camera prst="orthographicFront">
            <a:rot lat="0" lon="0" rev="0"/>
          </a:camera>
          <a:lightRig rig="chilly" dir="t">
            <a:rot lat="0" lon="0" rev="18480000"/>
          </a:lightRig>
        </a:scene3d>
        <a:sp3d prstMaterial="clear">
          <a:bevelT h="63500"/>
          <a:bevelB w="127000" h="27305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0480" tIns="22860" rIns="30480" bIns="22860" numCol="1" spcCol="1270" anchor="ctr" anchorCtr="0">
          <a:noAutofit/>
        </a:bodyPr>
        <a:lstStyle/>
        <a:p>
          <a:pPr lvl="0" algn="ctr" defTabSz="533400" rt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i="1" kern="1200" dirty="0" smtClean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rPr>
            <a:t>Строительство </a:t>
          </a:r>
        </a:p>
        <a:p>
          <a:pPr lvl="0" algn="ctr" defTabSz="533400" rt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i="1" kern="1200" dirty="0" smtClean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8 </a:t>
          </a:r>
          <a:r>
            <a:rPr lang="ru-RU" sz="1200" b="1" i="1" kern="1200" dirty="0" smtClean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rPr>
            <a:t>молочно-товарных ферм индустриального типа</a:t>
          </a:r>
          <a:endParaRPr lang="ru-RU" sz="1200" b="1" i="1" kern="1200" dirty="0">
            <a:solidFill>
              <a:schemeClr val="accent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992004" y="1846005"/>
        <a:ext cx="1915174" cy="1506375"/>
      </dsp:txXfrm>
    </dsp:sp>
    <dsp:sp modelId="{A29801FD-F04C-452B-912C-FBC748E8E9CD}">
      <dsp:nvSpPr>
        <dsp:cNvPr id="0" name=""/>
        <dsp:cNvSpPr/>
      </dsp:nvSpPr>
      <dsp:spPr>
        <a:xfrm>
          <a:off x="2927972" y="3571300"/>
          <a:ext cx="2032697" cy="1482669"/>
        </a:xfrm>
        <a:prstGeom prst="roundRect">
          <a:avLst>
            <a:gd name="adj" fmla="val 10000"/>
          </a:avLst>
        </a:prstGeom>
        <a:solidFill>
          <a:schemeClr val="bg2"/>
        </a:solidFill>
        <a:ln>
          <a:noFill/>
        </a:ln>
        <a:effectLst/>
        <a:scene3d>
          <a:camera prst="orthographicFront">
            <a:rot lat="0" lon="0" rev="0"/>
          </a:camera>
          <a:lightRig rig="chilly" dir="t">
            <a:rot lat="0" lon="0" rev="18480000"/>
          </a:lightRig>
        </a:scene3d>
        <a:sp3d prstMaterial="clear">
          <a:bevelT h="635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0480" tIns="22860" rIns="30480" bIns="22860" numCol="1" spcCol="1270" anchor="ctr" anchorCtr="0">
          <a:noAutofit/>
        </a:bodyPr>
        <a:lstStyle/>
        <a:p>
          <a:pPr lvl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i="1" kern="1200" dirty="0" smtClean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rPr>
            <a:t>Приобретение </a:t>
          </a:r>
          <a:br>
            <a:rPr lang="ru-RU" sz="1200" b="1" i="1" kern="1200" dirty="0" smtClean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1600" b="1" i="1" kern="1200" dirty="0" smtClean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5</a:t>
          </a:r>
          <a:r>
            <a:rPr lang="ru-RU" sz="1200" b="1" i="1" kern="1200" dirty="0" smtClean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rPr>
            <a:t> тыс. голов племенного скота молочного направления</a:t>
          </a:r>
          <a:endParaRPr lang="ru-RU" sz="1200" b="1" i="1" kern="1200" dirty="0">
            <a:solidFill>
              <a:schemeClr val="accent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971398" y="3614726"/>
        <a:ext cx="1945845" cy="1395817"/>
      </dsp:txXfrm>
    </dsp:sp>
    <dsp:sp modelId="{1519BCFA-D5B6-48F1-9C8D-9AB843C3929C}">
      <dsp:nvSpPr>
        <dsp:cNvPr id="0" name=""/>
        <dsp:cNvSpPr/>
      </dsp:nvSpPr>
      <dsp:spPr>
        <a:xfrm>
          <a:off x="5328557" y="0"/>
          <a:ext cx="2548444" cy="5327837"/>
        </a:xfrm>
        <a:prstGeom prst="rect">
          <a:avLst/>
        </a:prstGeom>
        <a:solidFill>
          <a:srgbClr val="F9F9F9"/>
        </a:solidFill>
        <a:ln>
          <a:noFill/>
        </a:ln>
        <a:effectLst>
          <a:outerShdw blurRad="190500" dist="228600" dir="2700000" algn="ctr" rotWithShape="0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b="1" kern="1200" dirty="0" smtClean="0">
            <a:solidFill>
              <a:schemeClr val="accent1"/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rPr>
            <a:t>ПРОИЗВОДСТВО</a:t>
          </a:r>
          <a:endParaRPr lang="en-US" sz="1400" b="1" kern="1200" dirty="0" smtClean="0">
            <a:solidFill>
              <a:schemeClr val="accent1"/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rPr>
            <a:t>СКОТА И ПТИЦЫ </a:t>
          </a:r>
        </a:p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i="1" kern="1200" dirty="0" smtClean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rPr>
            <a:t>на</a:t>
          </a:r>
          <a:r>
            <a:rPr lang="ru-RU" sz="1400" b="1" kern="1200" dirty="0" smtClean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b="1" i="1" kern="1200" dirty="0" smtClean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rPr>
            <a:t>убой в живом весе</a:t>
          </a:r>
        </a:p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431,5</a:t>
          </a:r>
          <a:r>
            <a:rPr lang="ru-RU" sz="1800" b="1" kern="1200" dirty="0" smtClean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1" kern="1200" dirty="0" smtClean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rPr>
            <a:t>тыс. тонн</a:t>
          </a:r>
          <a:endParaRPr lang="ru-RU" sz="1800" b="1" kern="1200" dirty="0">
            <a:solidFill>
              <a:schemeClr val="accent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328557" y="0"/>
        <a:ext cx="2548444" cy="1598351"/>
      </dsp:txXfrm>
    </dsp:sp>
    <dsp:sp modelId="{BA14049D-EBF5-4E91-A103-45EAA0FA0132}">
      <dsp:nvSpPr>
        <dsp:cNvPr id="0" name=""/>
        <dsp:cNvSpPr/>
      </dsp:nvSpPr>
      <dsp:spPr>
        <a:xfrm>
          <a:off x="5592028" y="1816411"/>
          <a:ext cx="2097897" cy="1364361"/>
        </a:xfrm>
        <a:prstGeom prst="roundRect">
          <a:avLst>
            <a:gd name="adj" fmla="val 10000"/>
          </a:avLst>
        </a:prstGeom>
        <a:solidFill>
          <a:schemeClr val="bg2"/>
        </a:solidFill>
        <a:ln>
          <a:noFill/>
        </a:ln>
        <a:effectLst/>
        <a:scene3d>
          <a:camera prst="orthographicFront">
            <a:rot lat="0" lon="0" rev="0"/>
          </a:camera>
          <a:lightRig rig="chilly" dir="t">
            <a:rot lat="0" lon="0" rev="18480000"/>
          </a:lightRig>
        </a:scene3d>
        <a:sp3d prstMaterial="clear">
          <a:bevelT h="635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0480" tIns="22860" rIns="30480" bIns="22860" numCol="1" spcCol="1270" anchor="ctr" anchorCtr="0">
          <a:noAutofit/>
        </a:bodyPr>
        <a:lstStyle/>
        <a:p>
          <a:pPr lvl="0" algn="ctr" defTabSz="533400" rtl="0">
            <a:lnSpc>
              <a:spcPts val="1700"/>
            </a:lnSpc>
            <a:spcBef>
              <a:spcPct val="0"/>
            </a:spcBef>
            <a:spcAft>
              <a:spcPct val="35000"/>
            </a:spcAft>
          </a:pPr>
          <a:r>
            <a:rPr lang="ru-RU" sz="1200" b="1" i="1" kern="1200" dirty="0" smtClean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rPr>
            <a:t>Строительство откормочных площадок (фидлотов) на </a:t>
          </a:r>
          <a:br>
            <a:rPr lang="ru-RU" sz="1200" b="1" i="1" kern="1200" dirty="0" smtClean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1600" b="1" i="1" kern="1200" dirty="0" smtClean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12 </a:t>
          </a:r>
          <a:r>
            <a:rPr lang="ru-RU" sz="1200" b="1" i="1" kern="1200" dirty="0" smtClean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rPr>
            <a:t>тыс. голов</a:t>
          </a:r>
          <a:endParaRPr lang="ru-RU" sz="1200" b="1" i="1" kern="1200" dirty="0">
            <a:solidFill>
              <a:schemeClr val="accent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631989" y="1856372"/>
        <a:ext cx="2017975" cy="1284439"/>
      </dsp:txXfrm>
    </dsp:sp>
    <dsp:sp modelId="{5C104615-B305-4402-BFDC-931C8EBA0E1C}">
      <dsp:nvSpPr>
        <dsp:cNvPr id="0" name=""/>
        <dsp:cNvSpPr/>
      </dsp:nvSpPr>
      <dsp:spPr>
        <a:xfrm>
          <a:off x="5615165" y="3382883"/>
          <a:ext cx="2054320" cy="1677751"/>
        </a:xfrm>
        <a:prstGeom prst="roundRect">
          <a:avLst>
            <a:gd name="adj" fmla="val 10000"/>
          </a:avLst>
        </a:prstGeom>
        <a:solidFill>
          <a:schemeClr val="bg2"/>
        </a:solidFill>
        <a:ln>
          <a:noFill/>
        </a:ln>
        <a:effectLst/>
        <a:scene3d>
          <a:camera prst="orthographicFront">
            <a:rot lat="0" lon="0" rev="0"/>
          </a:camera>
          <a:lightRig rig="chilly" dir="t">
            <a:rot lat="0" lon="0" rev="18480000"/>
          </a:lightRig>
        </a:scene3d>
        <a:sp3d prstMaterial="clear">
          <a:bevelT h="635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0480" tIns="22860" rIns="30480" bIns="22860" numCol="1" spcCol="1270" anchor="ctr" anchorCtr="0">
          <a:noAutofit/>
        </a:bodyPr>
        <a:lstStyle/>
        <a:p>
          <a:pPr lvl="0" algn="ctr" defTabSz="533400" rt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i="1" kern="1200" dirty="0" smtClean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rPr>
            <a:t>Приобретение </a:t>
          </a:r>
          <a:br>
            <a:rPr lang="ru-RU" sz="1200" b="1" i="1" kern="1200" dirty="0" smtClean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1600" b="1" i="1" kern="1200" dirty="0" smtClean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1,5 </a:t>
          </a:r>
          <a:r>
            <a:rPr lang="ru-RU" sz="1200" b="1" i="1" kern="1200" dirty="0" smtClean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rPr>
            <a:t>тыс. голов племенного скота мясного  направления</a:t>
          </a:r>
          <a:endParaRPr lang="ru-RU" sz="1200" b="1" i="1" kern="1200" dirty="0">
            <a:solidFill>
              <a:schemeClr val="accent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664305" y="3432023"/>
        <a:ext cx="1956040" cy="157947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EB552DC-B26F-443A-AF0B-A8CABF172522}">
      <dsp:nvSpPr>
        <dsp:cNvPr id="0" name=""/>
        <dsp:cNvSpPr/>
      </dsp:nvSpPr>
      <dsp:spPr>
        <a:xfrm rot="5400000">
          <a:off x="1401233" y="56309"/>
          <a:ext cx="864505" cy="752120"/>
        </a:xfrm>
        <a:prstGeom prst="hexagon">
          <a:avLst>
            <a:gd name="adj" fmla="val 25000"/>
            <a:gd name="vf" fmla="val 115470"/>
          </a:avLst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700" kern="1200" dirty="0"/>
        </a:p>
      </dsp:txBody>
      <dsp:txXfrm rot="-5400000">
        <a:off x="1574630" y="134836"/>
        <a:ext cx="517710" cy="595067"/>
      </dsp:txXfrm>
    </dsp:sp>
    <dsp:sp modelId="{A5EBC29E-20E8-45D5-B539-BB6E45992968}">
      <dsp:nvSpPr>
        <dsp:cNvPr id="0" name=""/>
        <dsp:cNvSpPr/>
      </dsp:nvSpPr>
      <dsp:spPr>
        <a:xfrm>
          <a:off x="2232369" y="173017"/>
          <a:ext cx="964788" cy="51870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B03561B-1AEF-4402-B5C6-0A3A223151E8}">
      <dsp:nvSpPr>
        <dsp:cNvPr id="0" name=""/>
        <dsp:cNvSpPr/>
      </dsp:nvSpPr>
      <dsp:spPr>
        <a:xfrm rot="5400000">
          <a:off x="588943" y="56309"/>
          <a:ext cx="864505" cy="752120"/>
        </a:xfrm>
        <a:prstGeom prst="hexagon">
          <a:avLst>
            <a:gd name="adj" fmla="val 25000"/>
            <a:gd name="vf" fmla="val 115470"/>
          </a:avLst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600" kern="1200" dirty="0"/>
        </a:p>
      </dsp:txBody>
      <dsp:txXfrm rot="-5400000">
        <a:off x="762340" y="134836"/>
        <a:ext cx="517710" cy="595067"/>
      </dsp:txXfrm>
    </dsp:sp>
    <dsp:sp modelId="{666F0F5C-D639-49A0-9CCE-25B783761D70}">
      <dsp:nvSpPr>
        <dsp:cNvPr id="0" name=""/>
        <dsp:cNvSpPr/>
      </dsp:nvSpPr>
      <dsp:spPr>
        <a:xfrm rot="5400000">
          <a:off x="993532" y="790101"/>
          <a:ext cx="864505" cy="752120"/>
        </a:xfrm>
        <a:prstGeom prst="hexagon">
          <a:avLst>
            <a:gd name="adj" fmla="val 25000"/>
            <a:gd name="vf" fmla="val 115470"/>
          </a:avLst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700" kern="1200"/>
        </a:p>
      </dsp:txBody>
      <dsp:txXfrm rot="-5400000">
        <a:off x="1166929" y="868628"/>
        <a:ext cx="517710" cy="595067"/>
      </dsp:txXfrm>
    </dsp:sp>
    <dsp:sp modelId="{1FD9D9B7-F96C-4F13-B248-D210F7A357C0}">
      <dsp:nvSpPr>
        <dsp:cNvPr id="0" name=""/>
        <dsp:cNvSpPr/>
      </dsp:nvSpPr>
      <dsp:spPr>
        <a:xfrm>
          <a:off x="84937" y="906810"/>
          <a:ext cx="933666" cy="51870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11B256C-A3C3-4C49-942C-01CD8C722FFF}">
      <dsp:nvSpPr>
        <dsp:cNvPr id="0" name=""/>
        <dsp:cNvSpPr/>
      </dsp:nvSpPr>
      <dsp:spPr>
        <a:xfrm rot="5400000">
          <a:off x="1805822" y="790101"/>
          <a:ext cx="864505" cy="752120"/>
        </a:xfrm>
        <a:prstGeom prst="hexagon">
          <a:avLst>
            <a:gd name="adj" fmla="val 25000"/>
            <a:gd name="vf" fmla="val 115470"/>
          </a:avLst>
        </a:prstGeom>
        <a:blipFill rotWithShape="0">
          <a:blip xmlns:r="http://schemas.openxmlformats.org/officeDocument/2006/relationships" r:embed="rId4"/>
          <a:stretch>
            <a:fillRect/>
          </a:stretch>
        </a:blip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600" kern="1200"/>
        </a:p>
      </dsp:txBody>
      <dsp:txXfrm rot="-5400000">
        <a:off x="1979219" y="868628"/>
        <a:ext cx="517710" cy="595067"/>
      </dsp:txXfrm>
    </dsp:sp>
    <dsp:sp modelId="{79CB67FE-541D-495F-AD36-E294D6F2F0C6}">
      <dsp:nvSpPr>
        <dsp:cNvPr id="0" name=""/>
        <dsp:cNvSpPr/>
      </dsp:nvSpPr>
      <dsp:spPr>
        <a:xfrm rot="5400000">
          <a:off x="1401233" y="1523894"/>
          <a:ext cx="864505" cy="752120"/>
        </a:xfrm>
        <a:prstGeom prst="hexagon">
          <a:avLst>
            <a:gd name="adj" fmla="val 25000"/>
            <a:gd name="vf" fmla="val 115470"/>
          </a:avLst>
        </a:prstGeom>
        <a:blipFill rotWithShape="0">
          <a:blip xmlns:r="http://schemas.openxmlformats.org/officeDocument/2006/relationships" r:embed="rId5"/>
          <a:stretch>
            <a:fillRect/>
          </a:stretch>
        </a:blip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700" kern="1200"/>
        </a:p>
      </dsp:txBody>
      <dsp:txXfrm rot="-5400000">
        <a:off x="1574630" y="1602421"/>
        <a:ext cx="517710" cy="595067"/>
      </dsp:txXfrm>
    </dsp:sp>
    <dsp:sp modelId="{52F2F3F6-85DF-415D-9913-71A75254D8E4}">
      <dsp:nvSpPr>
        <dsp:cNvPr id="0" name=""/>
        <dsp:cNvSpPr/>
      </dsp:nvSpPr>
      <dsp:spPr>
        <a:xfrm>
          <a:off x="2232369" y="1640602"/>
          <a:ext cx="964788" cy="51870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D398C2B-A639-44B7-83DB-004F2F8AE188}">
      <dsp:nvSpPr>
        <dsp:cNvPr id="0" name=""/>
        <dsp:cNvSpPr/>
      </dsp:nvSpPr>
      <dsp:spPr>
        <a:xfrm rot="5400000">
          <a:off x="588943" y="1523894"/>
          <a:ext cx="864505" cy="752120"/>
        </a:xfrm>
        <a:prstGeom prst="hexagon">
          <a:avLst>
            <a:gd name="adj" fmla="val 25000"/>
            <a:gd name="vf" fmla="val 115470"/>
          </a:avLst>
        </a:prstGeom>
        <a:blipFill rotWithShape="0">
          <a:blip xmlns:r="http://schemas.openxmlformats.org/officeDocument/2006/relationships" r:embed="rId6"/>
          <a:stretch>
            <a:fillRect/>
          </a:stretch>
        </a:blip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600" kern="1200"/>
        </a:p>
      </dsp:txBody>
      <dsp:txXfrm rot="-5400000">
        <a:off x="762340" y="1602421"/>
        <a:ext cx="517710" cy="595067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1CD34FC-D69A-4DEC-B3A1-BAE80267DABF}">
      <dsp:nvSpPr>
        <dsp:cNvPr id="0" name=""/>
        <dsp:cNvSpPr/>
      </dsp:nvSpPr>
      <dsp:spPr>
        <a:xfrm>
          <a:off x="6" y="736461"/>
          <a:ext cx="1342065" cy="671032"/>
        </a:xfrm>
        <a:prstGeom prst="roundRect">
          <a:avLst>
            <a:gd name="adj" fmla="val 10000"/>
          </a:avLst>
        </a:prstGeom>
        <a:solidFill>
          <a:schemeClr val="accent6"/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0955" tIns="13970" rIns="20955" bIns="1397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Отчетность</a:t>
          </a:r>
          <a:endParaRPr lang="ru-RU" sz="11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9660" y="756115"/>
        <a:ext cx="1302757" cy="631724"/>
      </dsp:txXfrm>
    </dsp:sp>
    <dsp:sp modelId="{73DF2528-AF04-4D8F-BF5C-F31459CB1493}">
      <dsp:nvSpPr>
        <dsp:cNvPr id="0" name=""/>
        <dsp:cNvSpPr/>
      </dsp:nvSpPr>
      <dsp:spPr>
        <a:xfrm>
          <a:off x="134213" y="1407493"/>
          <a:ext cx="138729" cy="50327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03274"/>
              </a:lnTo>
              <a:lnTo>
                <a:pt x="138729" y="503274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F2BC130-3599-47ED-B919-06F8211820AC}">
      <dsp:nvSpPr>
        <dsp:cNvPr id="0" name=""/>
        <dsp:cNvSpPr/>
      </dsp:nvSpPr>
      <dsp:spPr>
        <a:xfrm>
          <a:off x="272942" y="1575252"/>
          <a:ext cx="1073652" cy="67103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955" tIns="13970" rIns="20955" bIns="1397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Районная отчетность</a:t>
          </a:r>
          <a:endParaRPr lang="ru-RU" sz="11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92596" y="1594906"/>
        <a:ext cx="1034344" cy="631724"/>
      </dsp:txXfrm>
    </dsp:sp>
    <dsp:sp modelId="{707311AA-3BFC-4201-B33F-23BCEAC43856}">
      <dsp:nvSpPr>
        <dsp:cNvPr id="0" name=""/>
        <dsp:cNvSpPr/>
      </dsp:nvSpPr>
      <dsp:spPr>
        <a:xfrm>
          <a:off x="1682111" y="736461"/>
          <a:ext cx="1342065" cy="671032"/>
        </a:xfrm>
        <a:prstGeom prst="roundRect">
          <a:avLst>
            <a:gd name="adj" fmla="val 10000"/>
          </a:avLst>
        </a:prstGeom>
        <a:solidFill>
          <a:srgbClr val="9BBB59"/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0955" tIns="13970" rIns="20955" bIns="1397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Земельный паспорт</a:t>
          </a:r>
          <a:endParaRPr lang="ru-RU" sz="11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701765" y="756115"/>
        <a:ext cx="1302757" cy="631724"/>
      </dsp:txXfrm>
    </dsp:sp>
    <dsp:sp modelId="{228B5BCB-C0F9-40AF-A00D-A34112DA3C94}">
      <dsp:nvSpPr>
        <dsp:cNvPr id="0" name=""/>
        <dsp:cNvSpPr/>
      </dsp:nvSpPr>
      <dsp:spPr>
        <a:xfrm>
          <a:off x="1816317" y="1407493"/>
          <a:ext cx="134206" cy="50327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03274"/>
              </a:lnTo>
              <a:lnTo>
                <a:pt x="134206" y="503274"/>
              </a:lnTo>
            </a:path>
          </a:pathLst>
        </a:custGeom>
        <a:noFill/>
        <a:ln w="28575" cap="flat" cmpd="sng" algn="ctr">
          <a:solidFill>
            <a:schemeClr val="accent3">
              <a:shade val="95000"/>
              <a:satMod val="105000"/>
            </a:schemeClr>
          </a:solidFill>
          <a:prstDash val="solid"/>
        </a:ln>
        <a:effectLst/>
      </dsp:spPr>
      <dsp:style>
        <a:lnRef idx="1">
          <a:schemeClr val="accent3"/>
        </a:lnRef>
        <a:fillRef idx="0">
          <a:schemeClr val="accent3"/>
        </a:fillRef>
        <a:effectRef idx="0">
          <a:schemeClr val="accent3"/>
        </a:effectRef>
        <a:fontRef idx="minor">
          <a:schemeClr val="tx1"/>
        </a:fontRef>
      </dsp:style>
    </dsp:sp>
    <dsp:sp modelId="{0770F60A-88B0-4475-BBA1-17B08B61795A}">
      <dsp:nvSpPr>
        <dsp:cNvPr id="0" name=""/>
        <dsp:cNvSpPr/>
      </dsp:nvSpPr>
      <dsp:spPr>
        <a:xfrm>
          <a:off x="1950524" y="1575252"/>
          <a:ext cx="1073652" cy="671032"/>
        </a:xfrm>
        <a:prstGeom prst="roundRect">
          <a:avLst>
            <a:gd name="adj" fmla="val 10000"/>
          </a:avLst>
        </a:prstGeom>
        <a:solidFill>
          <a:schemeClr val="lt1"/>
        </a:solidFill>
        <a:ln w="25400" cap="flat" cmpd="sng" algn="ctr">
          <a:solidFill>
            <a:schemeClr val="accent3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hemeClr val="accent3"/>
        </a:lnRef>
        <a:fillRef idx="1">
          <a:schemeClr val="lt1"/>
        </a:fillRef>
        <a:effectRef idx="0">
          <a:schemeClr val="accent3"/>
        </a:effectRef>
        <a:fontRef idx="minor">
          <a:schemeClr val="dk1"/>
        </a:fontRef>
      </dsp:style>
      <dsp:txBody>
        <a:bodyPr spcFirstLastPara="0" vert="horz" wrap="square" lIns="20955" tIns="13970" rIns="20955" bIns="1397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Модуль «Земельный паспорт»</a:t>
          </a:r>
          <a:endParaRPr lang="ru-RU" sz="11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970178" y="1594906"/>
        <a:ext cx="1034344" cy="631724"/>
      </dsp:txXfrm>
    </dsp:sp>
    <dsp:sp modelId="{C1C73D7D-3A05-4BAA-9FF3-B06138B57E51}">
      <dsp:nvSpPr>
        <dsp:cNvPr id="0" name=""/>
        <dsp:cNvSpPr/>
      </dsp:nvSpPr>
      <dsp:spPr>
        <a:xfrm>
          <a:off x="1816317" y="1407493"/>
          <a:ext cx="134206" cy="134206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342065"/>
              </a:lnTo>
              <a:lnTo>
                <a:pt x="134206" y="1342065"/>
              </a:lnTo>
            </a:path>
          </a:pathLst>
        </a:custGeom>
        <a:noFill/>
        <a:ln w="28575" cap="flat" cmpd="sng" algn="ctr">
          <a:solidFill>
            <a:schemeClr val="accent3">
              <a:shade val="95000"/>
              <a:satMod val="105000"/>
            </a:schemeClr>
          </a:solidFill>
          <a:prstDash val="solid"/>
        </a:ln>
        <a:effectLst/>
      </dsp:spPr>
      <dsp:style>
        <a:lnRef idx="1">
          <a:schemeClr val="accent3"/>
        </a:lnRef>
        <a:fillRef idx="0">
          <a:schemeClr val="accent3"/>
        </a:fillRef>
        <a:effectRef idx="0">
          <a:schemeClr val="accent3"/>
        </a:effectRef>
        <a:fontRef idx="minor">
          <a:schemeClr val="tx1"/>
        </a:fontRef>
      </dsp:style>
    </dsp:sp>
    <dsp:sp modelId="{80623565-5F18-4F22-8C20-FA7DA1A4373E}">
      <dsp:nvSpPr>
        <dsp:cNvPr id="0" name=""/>
        <dsp:cNvSpPr/>
      </dsp:nvSpPr>
      <dsp:spPr>
        <a:xfrm>
          <a:off x="1950524" y="2414043"/>
          <a:ext cx="1073652" cy="671032"/>
        </a:xfrm>
        <a:prstGeom prst="roundRect">
          <a:avLst>
            <a:gd name="adj" fmla="val 10000"/>
          </a:avLst>
        </a:prstGeom>
        <a:solidFill>
          <a:schemeClr val="lt1"/>
        </a:solidFill>
        <a:ln w="25400" cap="flat" cmpd="sng" algn="ctr">
          <a:solidFill>
            <a:schemeClr val="accent5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hemeClr val="accent5"/>
        </a:lnRef>
        <a:fillRef idx="1">
          <a:schemeClr val="lt1"/>
        </a:fillRef>
        <a:effectRef idx="0">
          <a:schemeClr val="accent5"/>
        </a:effectRef>
        <a:fontRef idx="minor">
          <a:schemeClr val="dk1"/>
        </a:fontRef>
      </dsp:style>
      <dsp:txBody>
        <a:bodyPr spcFirstLastPara="0" vert="horz" wrap="square" lIns="20955" tIns="13970" rIns="20955" bIns="1397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Модуль «</a:t>
          </a:r>
          <a:r>
            <a:rPr lang="ru-RU" sz="11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Метео</a:t>
          </a:r>
          <a:r>
            <a:rPr lang="ru-RU" sz="11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-станция»</a:t>
          </a:r>
          <a:endParaRPr lang="ru-RU" sz="11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970178" y="2433697"/>
        <a:ext cx="1034344" cy="631724"/>
      </dsp:txXfrm>
    </dsp:sp>
    <dsp:sp modelId="{A4A66598-AD67-490F-B6C9-D431D080DE6B}">
      <dsp:nvSpPr>
        <dsp:cNvPr id="0" name=""/>
        <dsp:cNvSpPr/>
      </dsp:nvSpPr>
      <dsp:spPr>
        <a:xfrm>
          <a:off x="1816317" y="1407493"/>
          <a:ext cx="134206" cy="218085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180856"/>
              </a:lnTo>
              <a:lnTo>
                <a:pt x="134206" y="2180856"/>
              </a:lnTo>
            </a:path>
          </a:pathLst>
        </a:custGeom>
        <a:noFill/>
        <a:ln w="28575" cap="flat" cmpd="sng" algn="ctr">
          <a:solidFill>
            <a:schemeClr val="accent3">
              <a:shade val="95000"/>
              <a:satMod val="105000"/>
            </a:schemeClr>
          </a:solidFill>
          <a:prstDash val="solid"/>
        </a:ln>
        <a:effectLst/>
      </dsp:spPr>
      <dsp:style>
        <a:lnRef idx="1">
          <a:schemeClr val="accent3"/>
        </a:lnRef>
        <a:fillRef idx="0">
          <a:schemeClr val="accent3"/>
        </a:fillRef>
        <a:effectRef idx="0">
          <a:schemeClr val="accent3"/>
        </a:effectRef>
        <a:fontRef idx="minor">
          <a:schemeClr val="tx1"/>
        </a:fontRef>
      </dsp:style>
    </dsp:sp>
    <dsp:sp modelId="{B1AD192B-1FAD-43CA-A1C5-03674AB771B9}">
      <dsp:nvSpPr>
        <dsp:cNvPr id="0" name=""/>
        <dsp:cNvSpPr/>
      </dsp:nvSpPr>
      <dsp:spPr>
        <a:xfrm>
          <a:off x="1950524" y="3252834"/>
          <a:ext cx="1073652" cy="671032"/>
        </a:xfrm>
        <a:prstGeom prst="roundRect">
          <a:avLst>
            <a:gd name="adj" fmla="val 10000"/>
          </a:avLst>
        </a:prstGeom>
        <a:solidFill>
          <a:schemeClr val="lt1"/>
        </a:solidFill>
        <a:ln w="25400" cap="flat" cmpd="sng" algn="ctr">
          <a:solidFill>
            <a:schemeClr val="accent6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hemeClr val="accent6"/>
        </a:lnRef>
        <a:fillRef idx="1">
          <a:schemeClr val="lt1"/>
        </a:fillRef>
        <a:effectRef idx="0">
          <a:schemeClr val="accent6"/>
        </a:effectRef>
        <a:fontRef idx="minor">
          <a:schemeClr val="dk1"/>
        </a:fontRef>
      </dsp:style>
      <dsp:txBody>
        <a:bodyPr spcFirstLastPara="0" vert="horz" wrap="square" lIns="20955" tIns="13970" rIns="20955" bIns="1397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Модуль «Пчеловод-</a:t>
          </a:r>
          <a:r>
            <a:rPr lang="ru-RU" sz="11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ство</a:t>
          </a:r>
          <a:r>
            <a:rPr lang="ru-RU" sz="11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»</a:t>
          </a:r>
          <a:endParaRPr lang="ru-RU" sz="11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970178" y="3272488"/>
        <a:ext cx="1034344" cy="631724"/>
      </dsp:txXfrm>
    </dsp:sp>
    <dsp:sp modelId="{056F2236-4AF6-4502-8265-89EF78C6A8FC}">
      <dsp:nvSpPr>
        <dsp:cNvPr id="0" name=""/>
        <dsp:cNvSpPr/>
      </dsp:nvSpPr>
      <dsp:spPr>
        <a:xfrm>
          <a:off x="3359693" y="736461"/>
          <a:ext cx="1342065" cy="671032"/>
        </a:xfrm>
        <a:prstGeom prst="roundRect">
          <a:avLst>
            <a:gd name="adj" fmla="val 10000"/>
          </a:avLst>
        </a:prstGeom>
        <a:solidFill>
          <a:schemeClr val="accent4"/>
        </a:solidFill>
        <a:ln w="38100" cap="flat" cmpd="sng" algn="ctr">
          <a:solidFill>
            <a:schemeClr val="lt1"/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hemeClr val="lt1"/>
        </a:lnRef>
        <a:fillRef idx="1">
          <a:schemeClr val="accent4"/>
        </a:fillRef>
        <a:effectRef idx="1">
          <a:schemeClr val="accent4"/>
        </a:effectRef>
        <a:fontRef idx="minor">
          <a:schemeClr val="lt1"/>
        </a:fontRef>
      </dsp:style>
      <dsp:txBody>
        <a:bodyPr spcFirstLastPara="0" vert="horz" wrap="square" lIns="20955" tIns="13970" rIns="20955" bIns="1397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Субсидии </a:t>
          </a:r>
          <a:endParaRPr lang="ru-RU" sz="11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379347" y="756115"/>
        <a:ext cx="1302757" cy="631724"/>
      </dsp:txXfrm>
    </dsp:sp>
    <dsp:sp modelId="{EF799BDB-A97C-4507-A27C-C697CC43BE77}">
      <dsp:nvSpPr>
        <dsp:cNvPr id="0" name=""/>
        <dsp:cNvSpPr/>
      </dsp:nvSpPr>
      <dsp:spPr>
        <a:xfrm>
          <a:off x="3493899" y="1407493"/>
          <a:ext cx="134206" cy="50327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03274"/>
              </a:lnTo>
              <a:lnTo>
                <a:pt x="134206" y="503274"/>
              </a:lnTo>
            </a:path>
          </a:pathLst>
        </a:custGeom>
        <a:noFill/>
        <a:ln w="28575" cap="flat" cmpd="sng" algn="ctr">
          <a:solidFill>
            <a:schemeClr val="accent4">
              <a:shade val="95000"/>
              <a:satMod val="105000"/>
            </a:schemeClr>
          </a:solidFill>
          <a:prstDash val="solid"/>
        </a:ln>
        <a:effectLst/>
      </dsp:spPr>
      <dsp:style>
        <a:lnRef idx="1">
          <a:schemeClr val="accent4"/>
        </a:lnRef>
        <a:fillRef idx="0">
          <a:schemeClr val="accent4"/>
        </a:fillRef>
        <a:effectRef idx="0">
          <a:schemeClr val="accent4"/>
        </a:effectRef>
        <a:fontRef idx="minor">
          <a:schemeClr val="tx1"/>
        </a:fontRef>
      </dsp:style>
    </dsp:sp>
    <dsp:sp modelId="{15B1B82F-DC76-4896-9F64-7EB01C26FB70}">
      <dsp:nvSpPr>
        <dsp:cNvPr id="0" name=""/>
        <dsp:cNvSpPr/>
      </dsp:nvSpPr>
      <dsp:spPr>
        <a:xfrm>
          <a:off x="3628106" y="1575252"/>
          <a:ext cx="1073652" cy="671032"/>
        </a:xfrm>
        <a:prstGeom prst="roundRect">
          <a:avLst>
            <a:gd name="adj" fmla="val 10000"/>
          </a:avLst>
        </a:prstGeom>
        <a:solidFill>
          <a:schemeClr val="lt1"/>
        </a:solidFill>
        <a:ln w="25400" cap="flat" cmpd="sng" algn="ctr">
          <a:solidFill>
            <a:schemeClr val="accent4"/>
          </a:solidFill>
          <a:prstDash val="solid"/>
        </a:ln>
        <a:effectLst/>
      </dsp:spPr>
      <dsp:style>
        <a:lnRef idx="2">
          <a:schemeClr val="accent4"/>
        </a:lnRef>
        <a:fillRef idx="1">
          <a:schemeClr val="lt1"/>
        </a:fillRef>
        <a:effectRef idx="0">
          <a:schemeClr val="accent4"/>
        </a:effectRef>
        <a:fontRef idx="minor">
          <a:schemeClr val="dk1"/>
        </a:fontRef>
      </dsp:style>
      <dsp:txBody>
        <a:bodyPr spcFirstLastPara="0" vert="horz" wrap="square" lIns="20955" tIns="13970" rIns="20955" bIns="1397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Заявки на субсидии</a:t>
          </a:r>
          <a:endParaRPr lang="ru-RU" sz="11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647760" y="1594906"/>
        <a:ext cx="1034344" cy="631724"/>
      </dsp:txXfrm>
    </dsp:sp>
    <dsp:sp modelId="{EEE7DF82-26B0-4B00-B415-DB2C815C846F}">
      <dsp:nvSpPr>
        <dsp:cNvPr id="0" name=""/>
        <dsp:cNvSpPr/>
      </dsp:nvSpPr>
      <dsp:spPr>
        <a:xfrm>
          <a:off x="3493899" y="1407493"/>
          <a:ext cx="134206" cy="134206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342065"/>
              </a:lnTo>
              <a:lnTo>
                <a:pt x="134206" y="1342065"/>
              </a:lnTo>
            </a:path>
          </a:pathLst>
        </a:custGeom>
        <a:noFill/>
        <a:ln w="28575" cap="flat" cmpd="sng" algn="ctr">
          <a:solidFill>
            <a:schemeClr val="accent4">
              <a:shade val="95000"/>
              <a:satMod val="105000"/>
            </a:schemeClr>
          </a:solidFill>
          <a:prstDash val="solid"/>
        </a:ln>
        <a:effectLst/>
      </dsp:spPr>
      <dsp:style>
        <a:lnRef idx="1">
          <a:schemeClr val="accent4"/>
        </a:lnRef>
        <a:fillRef idx="0">
          <a:schemeClr val="accent4"/>
        </a:fillRef>
        <a:effectRef idx="0">
          <a:schemeClr val="accent4"/>
        </a:effectRef>
        <a:fontRef idx="minor">
          <a:schemeClr val="tx1"/>
        </a:fontRef>
      </dsp:style>
    </dsp:sp>
    <dsp:sp modelId="{005620C3-5B21-4A0C-9671-96B41E2059AD}">
      <dsp:nvSpPr>
        <dsp:cNvPr id="0" name=""/>
        <dsp:cNvSpPr/>
      </dsp:nvSpPr>
      <dsp:spPr>
        <a:xfrm>
          <a:off x="3628106" y="2414043"/>
          <a:ext cx="1073652" cy="671032"/>
        </a:xfrm>
        <a:prstGeom prst="roundRect">
          <a:avLst>
            <a:gd name="adj" fmla="val 10000"/>
          </a:avLst>
        </a:prstGeom>
        <a:solidFill>
          <a:schemeClr val="lt1"/>
        </a:solidFill>
        <a:ln w="25400" cap="flat" cmpd="sng" algn="ctr">
          <a:solidFill>
            <a:schemeClr val="accent5"/>
          </a:solidFill>
          <a:prstDash val="solid"/>
        </a:ln>
        <a:effectLst/>
      </dsp:spPr>
      <dsp:style>
        <a:lnRef idx="2">
          <a:schemeClr val="accent5"/>
        </a:lnRef>
        <a:fillRef idx="1">
          <a:schemeClr val="lt1"/>
        </a:fillRef>
        <a:effectRef idx="0">
          <a:schemeClr val="accent5"/>
        </a:effectRef>
        <a:fontRef idx="minor">
          <a:schemeClr val="dk1"/>
        </a:fontRef>
      </dsp:style>
      <dsp:txBody>
        <a:bodyPr spcFirstLastPara="0" vert="horz" wrap="square" lIns="20955" tIns="13970" rIns="20955" bIns="1397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Отчетность СХП</a:t>
          </a:r>
          <a:endParaRPr lang="ru-RU" sz="11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647760" y="2433697"/>
        <a:ext cx="1034344" cy="631724"/>
      </dsp:txXfrm>
    </dsp:sp>
    <dsp:sp modelId="{D1A34019-14B1-4A2B-9841-8B1DC20D48FB}">
      <dsp:nvSpPr>
        <dsp:cNvPr id="0" name=""/>
        <dsp:cNvSpPr/>
      </dsp:nvSpPr>
      <dsp:spPr>
        <a:xfrm>
          <a:off x="5037275" y="736461"/>
          <a:ext cx="1342065" cy="671032"/>
        </a:xfrm>
        <a:prstGeom prst="roundRect">
          <a:avLst>
            <a:gd name="adj" fmla="val 10000"/>
          </a:avLst>
        </a:prstGeom>
        <a:solidFill>
          <a:schemeClr val="accent2"/>
        </a:solidFill>
        <a:ln w="38100" cap="flat" cmpd="sng" algn="ctr">
          <a:solidFill>
            <a:schemeClr val="lt1"/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hemeClr val="lt1"/>
        </a:lnRef>
        <a:fillRef idx="1">
          <a:schemeClr val="accent2"/>
        </a:fillRef>
        <a:effectRef idx="1">
          <a:schemeClr val="accent2"/>
        </a:effectRef>
        <a:fontRef idx="minor">
          <a:schemeClr val="lt1"/>
        </a:fontRef>
      </dsp:style>
      <dsp:txBody>
        <a:bodyPr spcFirstLastPara="0" vert="horz" wrap="square" lIns="20955" tIns="13970" rIns="20955" bIns="1397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Похозяйственная</a:t>
          </a:r>
          <a:r>
            <a:rPr lang="ru-RU" sz="11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книга</a:t>
          </a:r>
          <a:endParaRPr lang="ru-RU" sz="11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056929" y="756115"/>
        <a:ext cx="1302757" cy="631724"/>
      </dsp:txXfrm>
    </dsp:sp>
    <dsp:sp modelId="{3450E05B-FF48-49F1-AFE3-561C20EC4509}">
      <dsp:nvSpPr>
        <dsp:cNvPr id="0" name=""/>
        <dsp:cNvSpPr/>
      </dsp:nvSpPr>
      <dsp:spPr>
        <a:xfrm>
          <a:off x="6714857" y="736461"/>
          <a:ext cx="1342065" cy="671032"/>
        </a:xfrm>
        <a:prstGeom prst="roundRect">
          <a:avLst>
            <a:gd name="adj" fmla="val 10000"/>
          </a:avLst>
        </a:prstGeom>
        <a:solidFill>
          <a:schemeClr val="bg1">
            <a:lumMod val="50000"/>
          </a:schemeClr>
        </a:solidFill>
        <a:ln w="38100" cap="flat" cmpd="sng" algn="ctr">
          <a:solidFill>
            <a:schemeClr val="lt1"/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hemeClr val="lt1"/>
        </a:lnRef>
        <a:fillRef idx="1">
          <a:schemeClr val="dk1"/>
        </a:fillRef>
        <a:effectRef idx="1">
          <a:schemeClr val="dk1"/>
        </a:effectRef>
        <a:fontRef idx="minor">
          <a:schemeClr val="lt1"/>
        </a:fontRef>
      </dsp:style>
      <dsp:txBody>
        <a:bodyPr spcFirstLastPara="0" vert="horz" wrap="square" lIns="20955" tIns="13970" rIns="20955" bIns="1397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Сельскохозяй-ственная</a:t>
          </a:r>
          <a:r>
            <a:rPr lang="ru-RU" sz="11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техника</a:t>
          </a:r>
          <a:endParaRPr lang="ru-RU" sz="11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6734511" y="756115"/>
        <a:ext cx="1302757" cy="631724"/>
      </dsp:txXfrm>
    </dsp:sp>
    <dsp:sp modelId="{C4CEE7D8-AFAE-41DC-9D37-3E24AF008CF8}">
      <dsp:nvSpPr>
        <dsp:cNvPr id="0" name=""/>
        <dsp:cNvSpPr/>
      </dsp:nvSpPr>
      <dsp:spPr>
        <a:xfrm>
          <a:off x="8392439" y="736461"/>
          <a:ext cx="1342065" cy="671032"/>
        </a:xfrm>
        <a:prstGeom prst="roundRect">
          <a:avLst>
            <a:gd name="adj" fmla="val 10000"/>
          </a:avLst>
        </a:prstGeom>
        <a:solidFill>
          <a:srgbClr val="F15D5D"/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0955" tIns="13970" rIns="20955" bIns="1397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С/х животные</a:t>
          </a:r>
          <a:endParaRPr lang="ru-RU" sz="11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8412093" y="756115"/>
        <a:ext cx="1302757" cy="631724"/>
      </dsp:txXfrm>
    </dsp:sp>
    <dsp:sp modelId="{87657DA6-E2C7-45CB-B308-67FD36BBF812}">
      <dsp:nvSpPr>
        <dsp:cNvPr id="0" name=""/>
        <dsp:cNvSpPr/>
      </dsp:nvSpPr>
      <dsp:spPr>
        <a:xfrm>
          <a:off x="10070021" y="736461"/>
          <a:ext cx="1342065" cy="671032"/>
        </a:xfrm>
        <a:prstGeom prst="roundRect">
          <a:avLst>
            <a:gd name="adj" fmla="val 10000"/>
          </a:avLst>
        </a:prstGeom>
        <a:solidFill>
          <a:schemeClr val="tx2">
            <a:lumMod val="60000"/>
            <a:lumOff val="4000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0955" tIns="13970" rIns="20955" bIns="1397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Управление цифровой трансформацией</a:t>
          </a:r>
          <a:endParaRPr lang="ru-RU" sz="11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0089675" y="756115"/>
        <a:ext cx="1302757" cy="631724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4C9A953-72C4-449E-921F-B10BB43A3DDC}">
      <dsp:nvSpPr>
        <dsp:cNvPr id="0" name=""/>
        <dsp:cNvSpPr/>
      </dsp:nvSpPr>
      <dsp:spPr>
        <a:xfrm>
          <a:off x="1417935" y="0"/>
          <a:ext cx="2024339" cy="2024648"/>
        </a:xfrm>
        <a:prstGeom prst="leftCircularArrow">
          <a:avLst>
            <a:gd name="adj1" fmla="val 10980"/>
            <a:gd name="adj2" fmla="val 1142322"/>
            <a:gd name="adj3" fmla="val 6300000"/>
            <a:gd name="adj4" fmla="val 0"/>
            <a:gd name="adj5" fmla="val 12500"/>
          </a:avLst>
        </a:prstGeom>
        <a:solidFill>
          <a:schemeClr val="accent6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17060BC-3EF2-4864-9A0F-0CD9791B5CF8}">
      <dsp:nvSpPr>
        <dsp:cNvPr id="0" name=""/>
        <dsp:cNvSpPr/>
      </dsp:nvSpPr>
      <dsp:spPr>
        <a:xfrm>
          <a:off x="1867662" y="730959"/>
          <a:ext cx="1124886" cy="56230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latin typeface="Arial" panose="020B0604020202020204" pitchFamily="34" charset="0"/>
              <a:cs typeface="Arial" panose="020B0604020202020204" pitchFamily="34" charset="0"/>
            </a:rPr>
            <a:t>Пчеловод устанавливает пасеку с чипом</a:t>
          </a:r>
          <a:endParaRPr lang="ru-RU" sz="12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867662" y="730959"/>
        <a:ext cx="1124886" cy="562308"/>
      </dsp:txXfrm>
    </dsp:sp>
    <dsp:sp modelId="{F61A97DA-430A-43D9-9640-4379CF7DC583}">
      <dsp:nvSpPr>
        <dsp:cNvPr id="0" name=""/>
        <dsp:cNvSpPr/>
      </dsp:nvSpPr>
      <dsp:spPr>
        <a:xfrm>
          <a:off x="1980189" y="1163310"/>
          <a:ext cx="2024339" cy="2024648"/>
        </a:xfrm>
        <a:prstGeom prst="circularArrow">
          <a:avLst>
            <a:gd name="adj1" fmla="val 10980"/>
            <a:gd name="adj2" fmla="val 1142322"/>
            <a:gd name="adj3" fmla="val 4500000"/>
            <a:gd name="adj4" fmla="val 13500000"/>
            <a:gd name="adj5" fmla="val 125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5A6FC34-9BCF-41E1-BE3D-FE4C67639817}">
      <dsp:nvSpPr>
        <dsp:cNvPr id="0" name=""/>
        <dsp:cNvSpPr/>
      </dsp:nvSpPr>
      <dsp:spPr>
        <a:xfrm>
          <a:off x="2427634" y="1900998"/>
          <a:ext cx="1124886" cy="56230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latin typeface="Arial" panose="020B0604020202020204" pitchFamily="34" charset="0"/>
              <a:cs typeface="Arial" panose="020B0604020202020204" pitchFamily="34" charset="0"/>
            </a:rPr>
            <a:t>Агроном вносит данные по обработке в систему</a:t>
          </a:r>
          <a:endParaRPr lang="ru-RU" sz="12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427634" y="1900998"/>
        <a:ext cx="1124886" cy="562308"/>
      </dsp:txXfrm>
    </dsp:sp>
    <dsp:sp modelId="{65EBD05A-9D51-4BB6-8D80-01A53D005342}">
      <dsp:nvSpPr>
        <dsp:cNvPr id="0" name=""/>
        <dsp:cNvSpPr/>
      </dsp:nvSpPr>
      <dsp:spPr>
        <a:xfrm>
          <a:off x="1561635" y="2465831"/>
          <a:ext cx="1739221" cy="1739918"/>
        </a:xfrm>
        <a:prstGeom prst="blockArc">
          <a:avLst>
            <a:gd name="adj1" fmla="val 0"/>
            <a:gd name="adj2" fmla="val 18900000"/>
            <a:gd name="adj3" fmla="val 12740"/>
          </a:avLst>
        </a:prstGeom>
        <a:solidFill>
          <a:schemeClr val="tx2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6F9F70C-0E8A-4EE1-9FED-511CAD46958E}">
      <dsp:nvSpPr>
        <dsp:cNvPr id="0" name=""/>
        <dsp:cNvSpPr/>
      </dsp:nvSpPr>
      <dsp:spPr>
        <a:xfrm>
          <a:off x="1867662" y="3072720"/>
          <a:ext cx="1124886" cy="56230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latin typeface="Arial" panose="020B0604020202020204" pitchFamily="34" charset="0"/>
              <a:cs typeface="Arial" panose="020B0604020202020204" pitchFamily="34" charset="0"/>
            </a:rPr>
            <a:t>Пчеловод получает уведомление об обработке в мобильном приложении </a:t>
          </a:r>
          <a:endParaRPr lang="ru-RU" sz="12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867662" y="3072720"/>
        <a:ext cx="1124886" cy="56230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AlternatingHexagons">
  <dgm:title val=""/>
  <dgm:desc val=""/>
  <dgm:catLst>
    <dgm:cat type="list" pri="1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1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Name0">
    <dgm:varLst>
      <dgm:chMax/>
      <dgm:chPref/>
      <dgm:dir/>
      <dgm:animLvl val="lvl"/>
    </dgm:varLst>
    <dgm:alg type="lin">
      <dgm:param type="linDir" val="fromT"/>
    </dgm:alg>
    <dgm:shape xmlns:r="http://schemas.openxmlformats.org/officeDocument/2006/relationships" r:blip="">
      <dgm:adjLst/>
    </dgm:shape>
    <dgm:constrLst>
      <dgm:constr type="primFontSz" for="des" forName="Parent1" val="65"/>
      <dgm:constr type="primFontSz" for="des" forName="Childtext1" refType="primFontSz" refFor="des" refForName="Parent1" op="lte"/>
      <dgm:constr type="w" for="ch" forName="composite" refType="w"/>
      <dgm:constr type="h" for="ch" forName="composite" refType="h"/>
      <dgm:constr type="h" for="ch" forName="spaceBetweenRectangles" refType="w" refFor="ch" refForName="composite" fact="-0.042"/>
      <dgm:constr type="sp" refType="h" refFor="ch" refForName="composite" op="equ" fact="0.1"/>
    </dgm:constrLst>
    <dgm:forEach name="nodesForEach" axis="ch" ptType="node">
      <dgm:layoutNode name="composite">
        <dgm:alg type="composite">
          <dgm:param type="ar" val="3.6"/>
        </dgm:alg>
        <dgm:shape xmlns:r="http://schemas.openxmlformats.org/officeDocument/2006/relationships" r:blip="">
          <dgm:adjLst/>
        </dgm:shape>
        <dgm:choose name="Name1">
          <dgm:if name="Name2" func="var" arg="dir" op="equ" val="norm">
            <dgm:choose name="Name3">
              <dgm:if name="Name4" axis="self" ptType="node" func="posOdd" op="equ" val="1">
                <dgm:constrLst>
                  <dgm:constr type="l" for="ch" forName="Accent1" refType="w" fact="0.18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18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44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.69"/>
                  <dgm:constr type="t" for="ch" forName="Childtext1" refType="h" fact="0.2"/>
                  <dgm:constr type="w" for="ch" forName="Childtext1" refType="w" fact="0.31"/>
                  <dgm:constr type="h" for="ch" forName="Childtext1" refType="h" fact="0.6"/>
                  <dgm:constr type="l" for="ch" forName="BalanceSpacing" refType="w" fact="0"/>
                  <dgm:constr type="t" for="ch" forName="BalanceSpacing" refType="h" fact="0"/>
                  <dgm:constr type="w" for="ch" forName="BalanceSpacing" refType="w"/>
                  <dgm:constr type="h" for="ch" forName="BalanceSpacing" refType="h" fact="0.1"/>
                  <dgm:constr type="l" for="ch" forName="BalanceSpacing1" refType="w" fact="0.69"/>
                  <dgm:constr type="t" for="ch" forName="BalanceSpacing1" refType="h" fact="0.2"/>
                  <dgm:constr type="w" for="ch" forName="BalanceSpacing1" refType="w" fact="0.31"/>
                  <dgm:constr type="h" for="ch" forName="BalanceSpacing1" refType="h" fact="0.6"/>
                </dgm:constrLst>
              </dgm:if>
              <dgm:else name="Name5">
                <dgm:constrLst>
                  <dgm:constr type="l" for="ch" forName="Accent1" refType="w" fact="0.571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571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3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"/>
                  <dgm:constr type="t" for="ch" forName="Childtext1" refType="h" fact="0.2"/>
                  <dgm:constr type="w" for="ch" forName="Childtext1" refType="w" fact="0.3"/>
                  <dgm:constr type="h" for="ch" forName="Childtext1" refType="h" fact="0.6"/>
                  <dgm:constr type="l" for="ch" forName="BalanceSpacing" refType="w" fact="0.82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  <dgm:constr type="l" for="ch" forName="BalanceSpacing1" refType="w" fact="0"/>
                  <dgm:constr type="t" for="ch" forName="BalanceSpacing1" refType="h" fact="0.2"/>
                  <dgm:constr type="w" for="ch" forName="BalanceSpacing1" refType="w" fact="0.3"/>
                  <dgm:constr type="h" for="ch" forName="BalanceSpacing1" refType="h" fact="0.6"/>
                </dgm:constrLst>
              </dgm:else>
            </dgm:choose>
          </dgm:if>
          <dgm:else name="Name6">
            <dgm:choose name="Name7">
              <dgm:if name="Name8" axis="self" ptType="node" func="posOdd" op="equ" val="1">
                <dgm:constrLst>
                  <dgm:constr type="l" for="ch" forName="Accent1" refType="w" fact="0.571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571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3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"/>
                  <dgm:constr type="t" for="ch" forName="Childtext1" refType="h" fact="0.2"/>
                  <dgm:constr type="w" for="ch" forName="Childtext1" refType="w" fact="0.3"/>
                  <dgm:constr type="h" for="ch" forName="Childtext1" refType="h" fact="0.6"/>
                  <dgm:constr type="l" for="ch" forName="BalanceSpacing" refType="w" fact="0.82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</dgm:constrLst>
              </dgm:if>
              <dgm:else name="Name9">
                <dgm:constrLst>
                  <dgm:constr type="l" for="ch" forName="Accent1" refType="w" fact="0.18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18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44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.69"/>
                  <dgm:constr type="t" for="ch" forName="Childtext1" refType="h" fact="0.2"/>
                  <dgm:constr type="w" for="ch" forName="Childtext1" refType="w" fact="0.31"/>
                  <dgm:constr type="h" for="ch" forName="Childtext1" refType="h" fact="0.6"/>
                  <dgm:constr type="l" for="ch" forName="BalanceSpacing" refType="w" fact="0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</dgm:constrLst>
              </dgm:else>
            </dgm:choose>
          </dgm:else>
        </dgm:choose>
        <dgm:layoutNode name="Parent1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rot="90" type="hexagon" r:blip="">
            <dgm:adjLst>
              <dgm:adj idx="1" val="0.25"/>
              <dgm:adj idx="2" val="1.154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hildtext1" styleLbl="revTx">
          <dgm:varLst>
            <dgm:chMax val="0"/>
            <dgm:chPref val="0"/>
            <dgm:bulletEnabled val="1"/>
          </dgm:varLst>
          <dgm:choose name="Name10">
            <dgm:if name="Name11" func="var" arg="dir" op="equ" val="norm">
              <dgm:choose name="Name12">
                <dgm:if name="Name13" axis="self" ptType="node" func="posOdd" op="equ" val="1">
                  <dgm:alg type="tx">
                    <dgm:param type="parTxLTRAlign" val="l"/>
                  </dgm:alg>
                </dgm:if>
                <dgm:else name="Name14">
                  <dgm:alg type="tx">
                    <dgm:param type="parTxLTRAlign" val="r"/>
                  </dgm:alg>
                </dgm:else>
              </dgm:choose>
            </dgm:if>
            <dgm:else name="Name15">
              <dgm:choose name="Name16">
                <dgm:if name="Name17" axis="self" ptType="node" func="posOdd" op="equ" val="1">
                  <dgm:alg type="tx">
                    <dgm:param type="parTxLTRAlign" val="r"/>
                  </dgm:alg>
                </dgm:if>
                <dgm:else name="Name18">
                  <dgm:alg type="tx">
                    <dgm:param type="parTxLTRAlign" val="l"/>
                  </dgm:alg>
                </dgm:else>
              </dgm:choose>
            </dgm:else>
          </dgm:choose>
          <dgm:shape xmlns:r="http://schemas.openxmlformats.org/officeDocument/2006/relationships" type="rect" r:blip="">
            <dgm:adjLst/>
          </dgm:shape>
          <dgm:presOf axis="des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BalanceSpacing">
          <dgm:alg type="sp"/>
          <dgm:shape xmlns:r="http://schemas.openxmlformats.org/officeDocument/2006/relationships" r:blip="">
            <dgm:adjLst/>
          </dgm:shape>
        </dgm:layoutNode>
        <dgm:layoutNode name="BalanceSpacing1">
          <dgm:alg type="sp"/>
          <dgm:shape xmlns:r="http://schemas.openxmlformats.org/officeDocument/2006/relationships" r:blip="">
            <dgm:adjLst/>
          </dgm:shape>
        </dgm:layoutNode>
        <dgm:forEach name="Name19" axis="followSib" ptType="sibTrans" hideLastTrans="0" cnt="1">
          <dgm:layoutNode name="Accent1Text" styleLbl="node1">
            <dgm:alg type="tx"/>
            <dgm:shape xmlns:r="http://schemas.openxmlformats.org/officeDocument/2006/relationships" rot="90" type="hexagon" r:blip="">
              <dgm:adjLst>
                <dgm:adj idx="1" val="0.25"/>
                <dgm:adj idx="2" val="1.1547"/>
              </dgm:adjLst>
            </dgm:shape>
            <dgm:presOf axis="self" ptType="sibTrans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forEach>
      </dgm:layoutNode>
      <dgm:forEach name="Name2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9/layout/CircleArrowProcess">
  <dgm:title val=""/>
  <dgm:desc val=""/>
  <dgm:catLst>
    <dgm:cat type="process" pri="16500"/>
    <dgm:cat type="cycle" pri="16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 val="7"/>
      <dgm:chPref val="7"/>
      <dgm:dir/>
      <dgm:animLvl val="lvl"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5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0.1144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Parent1" refType="w" fact="0.2368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0822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6678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5164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  <dgm:constr type="l" for="ch" forName="Accent2" refType="w" fact="0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</dgm:constrLst>
          </dgm:if>
          <dgm:if name="Name6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.1479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Parent1" refType="w" fact="0.2656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Accent3" refType="w" fact="0.185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2" refType="w" fact="0.1183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266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2" refType="w" fact="0.532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1" refType="w" fact="0.680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3" refType="w" fact="0.680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7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.1481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Parent1" refType="w" fact="0.2658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1171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2658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1171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6804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5348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6804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5348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  <dgm:constr type="l" for="ch" forName="Accent4" refType="w" fact="0.038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</dgm:constrLst>
          </dgm:if>
          <dgm:if name="Name8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.1481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186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2658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1171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2658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1171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2658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6804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5348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6804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5348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6804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9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.1481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Parent1" refType="w" fact="0.2658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1171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2658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1171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Child1" refType="w" fact="0.6804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5348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6804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5348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Accent5" refType="w" fact="0.1481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038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5" refType="w" fact="0.2658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1171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5" refType="w" fact="0.6804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5348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0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.1481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Parent1" refType="w" fact="0.2658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1171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2658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1171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Child1" refType="w" fact="0.6804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5348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6804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5348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Accent5" refType="w" fact="0.1481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186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5" refType="w" fact="0.2658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1171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2658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5" refType="w" fact="0.6804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5348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6804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if>
      <dgm:else name="Name11">
        <dgm:choose name="Name12">
          <dgm:if name="Name13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14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-0.0407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Accent2" refType="w" fact="0.1533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  <dgm:constr type="l" for="ch" forName="Parent1" refType="w" fact="0.0822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2368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5164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6678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</dgm:constrLst>
          </dgm:if>
          <dgm:if name="Name15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.1479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Accent3" refType="w" fact="0.037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1" refType="w" fact="0.1183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Parent2" refType="w" fact="0.2656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118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1" refType="w" fact="0.532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2" refType="w" fact="0.680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3" refType="w" fact="0.532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16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.1481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Accent4" refType="w" fact="0.186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  <dgm:constr type="l" for="ch" forName="Parent1" refType="w" fact="0.1171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2658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1171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2658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5348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6804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5348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6804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</dgm:constrLst>
          </dgm:if>
          <dgm:if name="Name17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.1481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.1481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0378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1171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2658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1171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2658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1171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5348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6804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5348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6804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5348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18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.1481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.1481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Accent5" refType="w" fact="0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186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1" refType="w" fact="0.1171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2658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1171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2658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Parent5" refType="w" fact="0.1171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2658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1" refType="w" fact="0.5348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6804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5348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6804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Child5" refType="w" fact="0.5348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6804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9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.1481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.1481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Accent5" refType="w" fact="0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.1481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0378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1" refType="w" fact="0.1171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2658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1171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2658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Parent5" refType="w" fact="0.1171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2658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1171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1" refType="w" fact="0.5348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6804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5348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6804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Child5" refType="w" fact="0.5348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6804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5348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else>
    </dgm:choose>
    <dgm:forEach name="wrapper" axis="self" ptType="parTrans">
      <dgm:forEach name="accentRepeat" axis="self">
        <dgm:layoutNode name="Accent" styleLbl="node1">
          <dgm:alg type="sp"/>
          <dgm:choose name="Name20">
            <dgm:if name="Name21" func="var" arg="dir" op="equ" val="norm">
              <dgm:choose name="Name22">
                <dgm:if name="Name23" axis="precedSib" ptType="node" func="cnt" op="equ" val="0">
                  <dgm:choose name="Name24">
                    <dgm:if name="Name25" axis="followSib" ptType="node" func="cnt" op="equ" val="0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150"/>
                          <dgm:adj idx="4" val="180"/>
                          <dgm:adj idx="5" val="0.125"/>
                        </dgm:adjLst>
                      </dgm:shape>
                    </dgm:if>
                    <dgm:else name="Name26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75"/>
                          <dgm:adj idx="4" val="180"/>
                          <dgm:adj idx="5" val="0.125"/>
                        </dgm:adjLst>
                      </dgm:shape>
                    </dgm:else>
                  </dgm:choose>
                </dgm:if>
                <dgm:else name="Name27">
                  <dgm:choose name="Name28">
                    <dgm:if name="Name29" axis="followSib" ptType="node" func="cnt" op="equ" val="0">
                      <dgm:choose name="Name30">
                        <dgm:if name="Name31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2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3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4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5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37"/>
                      </dgm:choose>
                    </dgm:if>
                    <dgm:else name="Name38">
                      <dgm:choose name="Name39">
                        <dgm:if name="Name40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41" axis="precedSib" ptType="node" func="cnt" op="equ" val="1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2" axis="precedSib" ptType="node" func="cnt" op="equ" val="2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3" axis="precedSib" ptType="node" func="cnt" op="equ" val="3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4" axis="precedSib" ptType="node" func="cnt" op="equ" val="4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5" axis="precedSib" ptType="node" func="cnt" op="equ" val="5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47"/>
                      </dgm:choose>
                    </dgm:else>
                  </dgm:choose>
                </dgm:else>
              </dgm:choose>
            </dgm:if>
            <dgm:else name="Name48">
              <dgm:choose name="Name49">
                <dgm:if name="Name50" axis="precedSib" ptType="node" func="cnt" op="equ" val="0">
                  <dgm:choose name="Name51">
                    <dgm:if name="Name52" axis="followSib" ptType="node" func="cnt" op="equ" val="0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30"/>
                          <dgm:adj idx="4" val="0"/>
                          <dgm:adj idx="5" val="0.125"/>
                        </dgm:adjLst>
                      </dgm:shape>
                    </dgm:if>
                    <dgm:else name="Name53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105"/>
                          <dgm:adj idx="4" val="0"/>
                          <dgm:adj idx="5" val="0.125"/>
                        </dgm:adjLst>
                      </dgm:shape>
                    </dgm:else>
                  </dgm:choose>
                </dgm:if>
                <dgm:else name="Name54">
                  <dgm:choose name="Name55">
                    <dgm:if name="Name56" axis="followSib" ptType="node" func="cnt" op="equ" val="0">
                      <dgm:choose name="Name57">
                        <dgm:if name="Name58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59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0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1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2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64"/>
                      </dgm:choose>
                    </dgm:if>
                    <dgm:else name="Name65">
                      <dgm:choose name="Name66">
                        <dgm:if name="Name67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68" axis="precedSib" ptType="node" func="cnt" op="equ" val="1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69" axis="precedSib" ptType="node" func="cnt" op="equ" val="2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0" axis="precedSib" ptType="node" func="cnt" op="equ" val="3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1" axis="precedSib" ptType="node" func="cnt" op="equ" val="4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2" axis="precedSib" ptType="node" func="cnt" op="equ" val="5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74"/>
                      </dgm:choose>
                    </dgm:else>
                  </dgm:choose>
                </dgm:else>
              </dgm:choose>
            </dgm:else>
          </dgm:choose>
          <dgm:presOf/>
        </dgm:layoutNode>
      </dgm:forEach>
    </dgm:forEach>
    <dgm:forEach name="Name75" axis="ch" ptType="node" cnt="1">
      <dgm:layoutNode name="Accent1">
        <dgm:alg type="sp"/>
        <dgm:shape xmlns:r="http://schemas.openxmlformats.org/officeDocument/2006/relationships" r:blip="">
          <dgm:adjLst/>
        </dgm:shape>
        <dgm:presOf/>
        <dgm:constrLst/>
        <dgm:forEach name="Name76" ref="accentRepeat"/>
      </dgm:layoutNode>
      <dgm:choose name="Name77">
        <dgm:if name="Name78" axis="ch" ptType="node" func="cnt" op="gte" val="1">
          <dgm:layoutNode name="Child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79"/>
      </dgm:choose>
      <dgm:layoutNode name="Parent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0" axis="ch" ptType="node" st="2" cnt="1">
      <dgm:layoutNode name="Accent2">
        <dgm:alg type="sp"/>
        <dgm:shape xmlns:r="http://schemas.openxmlformats.org/officeDocument/2006/relationships" r:blip="">
          <dgm:adjLst/>
        </dgm:shape>
        <dgm:presOf/>
        <dgm:constrLst/>
        <dgm:forEach name="Name81" ref="accentRepeat"/>
      </dgm:layoutNode>
      <dgm:choose name="Name82">
        <dgm:if name="Name83" axis="ch" ptType="node" func="cnt" op="gte" val="1">
          <dgm:layoutNode name="Child2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4"/>
      </dgm:choose>
      <dgm:layoutNode name="Parent2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5" axis="ch" ptType="node" st="3" cnt="1">
      <dgm:layoutNode name="Accent3">
        <dgm:alg type="sp"/>
        <dgm:shape xmlns:r="http://schemas.openxmlformats.org/officeDocument/2006/relationships" r:blip="">
          <dgm:adjLst/>
        </dgm:shape>
        <dgm:presOf/>
        <dgm:constrLst/>
        <dgm:forEach name="Name86" ref="accentRepeat"/>
      </dgm:layoutNode>
      <dgm:choose name="Name87">
        <dgm:if name="Name88" axis="ch" ptType="node" func="cnt" op="gte" val="1">
          <dgm:layoutNode name="Child3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9"/>
      </dgm:choose>
      <dgm:layoutNode name="Parent3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91" ref="accentRepeat"/>
      </dgm:layoutNode>
      <dgm:choose name="Name92">
        <dgm:if name="Name93" axis="ch" ptType="node" func="cnt" op="gte" val="1">
          <dgm:layoutNode name="Child4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4"/>
      </dgm:choose>
      <dgm:layoutNode name="Parent4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5" axis="ch" ptType="node" st="5" cnt="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96" ref="accentRepeat"/>
      </dgm:layoutNode>
      <dgm:choose name="Name97">
        <dgm:if name="Name98" axis="ch" ptType="node" func="cnt" op="gte" val="1">
          <dgm:layoutNode name="Child5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9"/>
      </dgm:choose>
      <dgm:layoutNode name="Parent5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0" axis="ch" ptType="node" st="6" cnt="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101" ref="accentRepeat"/>
      </dgm:layoutNode>
      <dgm:choose name="Name102">
        <dgm:if name="Name103" axis="ch" ptType="node" func="cnt" op="gte" val="1">
          <dgm:layoutNode name="Child6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4"/>
      </dgm:choose>
      <dgm:layoutNode name="Parent6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5" axis="ch" ptType="node" st="7" cnt="1"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106" ref="accentRepeat"/>
      </dgm:layoutNode>
      <dgm:choose name="Name107">
        <dgm:if name="Name108" axis="ch" ptType="node" func="cnt" op="gte" val="1">
          <dgm:layoutNode name="Child7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9"/>
      </dgm:choose>
      <dgm:layoutNode name="Parent7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0.5679</cdr:x>
      <cdr:y>0.72727</cdr:y>
    </cdr:from>
    <cdr:to>
      <cdr:x>0.87466</cdr:x>
      <cdr:y>0.83116</cdr:y>
    </cdr:to>
    <cdr:sp macro="" textlink="">
      <cdr:nvSpPr>
        <cdr:cNvPr id="4" name="Прямоугольник 3"/>
        <cdr:cNvSpPr/>
      </cdr:nvSpPr>
      <cdr:spPr>
        <a:xfrm xmlns:a="http://schemas.openxmlformats.org/drawingml/2006/main">
          <a:off x="3312368" y="4032448"/>
          <a:ext cx="1789200" cy="576000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3175"/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ot="0" spcFirstLastPara="0" vert="horz" wrap="square" lIns="91440" tIns="45720" rIns="91440" bIns="45720" numCol="1" spcCol="0" rtlCol="0" fromWordArt="0" anchor="ctr" anchorCtr="0" forceAA="0" compatLnSpc="1">
          <a:prstTxWarp prst="textNoShape">
            <a:avLst/>
          </a:prstTxWarp>
          <a:noAutofit/>
        </a:bodyPr>
        <a:lstStyle xmlns:a="http://schemas.openxmlformats.org/drawingml/2006/main">
          <a:defPPr>
            <a:defRPr lang="ru-RU"/>
          </a:defPPr>
          <a:lvl1pPr algn="l" rtl="0" fontAlgn="base">
            <a:spcBef>
              <a:spcPct val="0"/>
            </a:spcBef>
            <a:spcAft>
              <a:spcPct val="0"/>
            </a:spcAft>
            <a:defRPr sz="2400" kern="12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544388" algn="l" rtl="0" fontAlgn="base">
            <a:spcBef>
              <a:spcPct val="0"/>
            </a:spcBef>
            <a:spcAft>
              <a:spcPct val="0"/>
            </a:spcAft>
            <a:defRPr sz="2400" kern="12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1088776" algn="l" rtl="0" fontAlgn="base">
            <a:spcBef>
              <a:spcPct val="0"/>
            </a:spcBef>
            <a:spcAft>
              <a:spcPct val="0"/>
            </a:spcAft>
            <a:defRPr sz="2400" kern="12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633164" algn="l" rtl="0" fontAlgn="base">
            <a:spcBef>
              <a:spcPct val="0"/>
            </a:spcBef>
            <a:spcAft>
              <a:spcPct val="0"/>
            </a:spcAft>
            <a:defRPr sz="2400" kern="12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2177552" algn="l" rtl="0" fontAlgn="base">
            <a:spcBef>
              <a:spcPct val="0"/>
            </a:spcBef>
            <a:spcAft>
              <a:spcPct val="0"/>
            </a:spcAft>
            <a:defRPr sz="2400" kern="12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721940" algn="l" defTabSz="1088776" rtl="0" eaLnBrk="1" latinLnBrk="0" hangingPunct="1">
            <a:defRPr sz="2400" kern="12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3266328" algn="l" defTabSz="1088776" rtl="0" eaLnBrk="1" latinLnBrk="0" hangingPunct="1">
            <a:defRPr sz="2400" kern="12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810716" algn="l" defTabSz="1088776" rtl="0" eaLnBrk="1" latinLnBrk="0" hangingPunct="1">
            <a:defRPr sz="2400" kern="12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4355104" algn="l" defTabSz="1088776" rtl="0" eaLnBrk="1" latinLnBrk="0" hangingPunct="1">
            <a:defRPr sz="2400" kern="12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ru-RU" sz="1400" i="1" dirty="0" smtClean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11 мес 2021 г. к </a:t>
          </a:r>
        </a:p>
        <a:p xmlns:a="http://schemas.openxmlformats.org/drawingml/2006/main">
          <a:pPr algn="ctr"/>
          <a:r>
            <a:rPr lang="ru-RU" sz="1400" i="1" dirty="0" smtClean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11 мес 2020 г.</a:t>
          </a:r>
          <a:endParaRPr lang="ru-RU" sz="1400" i="1" dirty="0">
            <a:solidFill>
              <a:schemeClr val="tx2">
                <a:lumMod val="75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0.13129</cdr:x>
      <cdr:y>0.5</cdr:y>
    </cdr:from>
    <cdr:to>
      <cdr:x>0.28518</cdr:x>
      <cdr:y>0.73923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780110" y="1911145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vert="vert270" wrap="none" rtlCol="0"/>
        <a:lstStyle xmlns:a="http://schemas.openxmlformats.org/drawingml/2006/main"/>
        <a:p xmlns:a="http://schemas.openxmlformats.org/drawingml/2006/main">
          <a:endParaRPr lang="ru-RU" sz="1800" b="1" dirty="0">
            <a:solidFill>
              <a:schemeClr val="bg1"/>
            </a:solidFill>
          </a:endParaRP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3224223-E403-418C-856E-04CE9726C2D1}" type="datetimeFigureOut">
              <a:rPr lang="ru-RU" smtClean="0"/>
              <a:t>27.01.2022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52438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777194"/>
            <a:ext cx="548640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71800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9428584"/>
            <a:ext cx="2971800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BD27E0-6C73-469E-9868-004E334E94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3853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BD27E0-6C73-469E-9868-004E334E9428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98144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0850" y="1241425"/>
            <a:ext cx="5956300" cy="334962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A32114-3F42-47AB-A5BA-B315F4A45125}" type="slidenum">
              <a:rPr lang="ru-RU" smtClean="0"/>
              <a:t>30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333713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BD27E0-6C73-469E-9868-004E334E9428}" type="slidenum">
              <a:rPr lang="ru-RU" smtClean="0"/>
              <a:t>39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467607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BD27E0-6C73-469E-9868-004E334E9428}" type="slidenum">
              <a:rPr lang="ru-RU" smtClean="0"/>
              <a:t>41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981445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BD27E0-6C73-469E-9868-004E334E9428}" type="slidenum">
              <a:rPr lang="ru-RU" smtClean="0"/>
              <a:t>43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981445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BD27E0-6C73-469E-9868-004E334E9428}" type="slidenum">
              <a:rPr lang="ru-RU" smtClean="0"/>
              <a:t>62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98144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20650" y="744538"/>
            <a:ext cx="6616700" cy="3722687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0EA824A-ECAA-4660-A371-1DD77E95C13F}" type="slidenum">
              <a:rPr lang="ru-RU" smtClean="0"/>
              <a:pPr>
                <a:defRPr/>
              </a:pPr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308324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BD27E0-6C73-469E-9868-004E334E9428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981445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Верхний колонтитул 4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803296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BD27E0-6C73-469E-9868-004E334E9428}" type="slidenum">
              <a:rPr lang="ru-RU" smtClean="0"/>
              <a:t>24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981445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2438" y="1241425"/>
            <a:ext cx="5953125" cy="334962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A32114-3F42-47AB-A5BA-B315F4A45125}" type="slidenum">
              <a:rPr lang="ru-RU" smtClean="0"/>
              <a:t>26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333713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0850" y="1241425"/>
            <a:ext cx="5956300" cy="334962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A32114-3F42-47AB-A5BA-B315F4A45125}" type="slidenum">
              <a:rPr lang="ru-RU" smtClean="0"/>
              <a:t>27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333713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0850" y="1241425"/>
            <a:ext cx="5956300" cy="334962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A32114-3F42-47AB-A5BA-B315F4A45125}" type="slidenum">
              <a:rPr lang="ru-RU" smtClean="0"/>
              <a:t>28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333713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0850" y="1241425"/>
            <a:ext cx="5956300" cy="334962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A32114-3F42-47AB-A5BA-B315F4A45125}" type="slidenum">
              <a:rPr lang="ru-RU" smtClean="0"/>
              <a:t>29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33371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442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884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63267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1768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72112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265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8095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35379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59FE40-05AD-4E56-8AC6-79D15872067E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27.01.2022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D18DC8-D69B-4DD4-B705-BAB4D558220A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77120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C105FB-8F6F-4AB0-98BB-C8F385EFA86C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27.01.2022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EC4B0C-5B1C-4D2D-BC6C-401DA1BA2BEF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44722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8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8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15226D-37F7-4585-B0E5-998238FB0C0D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27.01.2022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7BA8B8-A5A1-467E-AAA9-A273952E328D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73158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EC464E-0AD6-4415-BA10-97E2DFF1647E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27.01.2022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C203EE-5A49-4316-A1E6-2B88028E4D4B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67501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5" y="4406900"/>
            <a:ext cx="10363200" cy="1362075"/>
          </a:xfrm>
        </p:spPr>
        <p:txBody>
          <a:bodyPr anchor="t"/>
          <a:lstStyle>
            <a:lvl1pPr algn="l">
              <a:defRPr sz="4799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5" y="2906714"/>
            <a:ext cx="10363200" cy="1500187"/>
          </a:xfrm>
        </p:spPr>
        <p:txBody>
          <a:bodyPr anchor="b"/>
          <a:lstStyle>
            <a:lvl1pPr marL="0" indent="0">
              <a:buNone/>
              <a:defRPr sz="2399">
                <a:solidFill>
                  <a:schemeClr val="tx1">
                    <a:tint val="75000"/>
                  </a:schemeClr>
                </a:solidFill>
              </a:defRPr>
            </a:lvl1pPr>
            <a:lvl2pPr marL="544225" indent="0">
              <a:buNone/>
              <a:defRPr sz="2099">
                <a:solidFill>
                  <a:schemeClr val="tx1">
                    <a:tint val="75000"/>
                  </a:schemeClr>
                </a:solidFill>
              </a:defRPr>
            </a:lvl2pPr>
            <a:lvl3pPr marL="1088449" indent="0">
              <a:buNone/>
              <a:defRPr sz="1899">
                <a:solidFill>
                  <a:schemeClr val="tx1">
                    <a:tint val="75000"/>
                  </a:schemeClr>
                </a:solidFill>
              </a:defRPr>
            </a:lvl3pPr>
            <a:lvl4pPr marL="1632674" indent="0">
              <a:buNone/>
              <a:defRPr sz="1699">
                <a:solidFill>
                  <a:schemeClr val="tx1">
                    <a:tint val="75000"/>
                  </a:schemeClr>
                </a:solidFill>
              </a:defRPr>
            </a:lvl4pPr>
            <a:lvl5pPr marL="2176899" indent="0">
              <a:buNone/>
              <a:defRPr sz="1699">
                <a:solidFill>
                  <a:schemeClr val="tx1">
                    <a:tint val="75000"/>
                  </a:schemeClr>
                </a:solidFill>
              </a:defRPr>
            </a:lvl5pPr>
            <a:lvl6pPr marL="2721123" indent="0">
              <a:buNone/>
              <a:defRPr sz="1699">
                <a:solidFill>
                  <a:schemeClr val="tx1">
                    <a:tint val="75000"/>
                  </a:schemeClr>
                </a:solidFill>
              </a:defRPr>
            </a:lvl6pPr>
            <a:lvl7pPr marL="3265348" indent="0">
              <a:buNone/>
              <a:defRPr sz="1699">
                <a:solidFill>
                  <a:schemeClr val="tx1">
                    <a:tint val="75000"/>
                  </a:schemeClr>
                </a:solidFill>
              </a:defRPr>
            </a:lvl7pPr>
            <a:lvl8pPr marL="3809573" indent="0">
              <a:buNone/>
              <a:defRPr sz="1699">
                <a:solidFill>
                  <a:schemeClr val="tx1">
                    <a:tint val="75000"/>
                  </a:schemeClr>
                </a:solidFill>
              </a:defRPr>
            </a:lvl8pPr>
            <a:lvl9pPr marL="4353797" indent="0">
              <a:buNone/>
              <a:defRPr sz="1699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FA08A7-6D8D-4636-B845-1D0DFA53E4D2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27.01.2022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C28155-2C58-4376-9E9F-B37F8CBA56B9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42549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3299"/>
            </a:lvl1pPr>
            <a:lvl2pPr>
              <a:defRPr sz="2899"/>
            </a:lvl2pPr>
            <a:lvl3pPr>
              <a:defRPr sz="2399"/>
            </a:lvl3pPr>
            <a:lvl4pPr>
              <a:defRPr sz="2099"/>
            </a:lvl4pPr>
            <a:lvl5pPr>
              <a:defRPr sz="2099"/>
            </a:lvl5pPr>
            <a:lvl6pPr>
              <a:defRPr sz="2099"/>
            </a:lvl6pPr>
            <a:lvl7pPr>
              <a:defRPr sz="2099"/>
            </a:lvl7pPr>
            <a:lvl8pPr>
              <a:defRPr sz="2099"/>
            </a:lvl8pPr>
            <a:lvl9pPr>
              <a:defRPr sz="2099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3299"/>
            </a:lvl1pPr>
            <a:lvl2pPr>
              <a:defRPr sz="2899"/>
            </a:lvl2pPr>
            <a:lvl3pPr>
              <a:defRPr sz="2399"/>
            </a:lvl3pPr>
            <a:lvl4pPr>
              <a:defRPr sz="2099"/>
            </a:lvl4pPr>
            <a:lvl5pPr>
              <a:defRPr sz="2099"/>
            </a:lvl5pPr>
            <a:lvl6pPr>
              <a:defRPr sz="2099"/>
            </a:lvl6pPr>
            <a:lvl7pPr>
              <a:defRPr sz="2099"/>
            </a:lvl7pPr>
            <a:lvl8pPr>
              <a:defRPr sz="2099"/>
            </a:lvl8pPr>
            <a:lvl9pPr>
              <a:defRPr sz="2099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4BAC78-499E-4754-9BE2-C1A52414E014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27.01.2022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7A2EFB-B466-4B93-8DD8-6B8D17B459BB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87746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899" b="1"/>
            </a:lvl1pPr>
            <a:lvl2pPr marL="544225" indent="0">
              <a:buNone/>
              <a:defRPr sz="2399" b="1"/>
            </a:lvl2pPr>
            <a:lvl3pPr marL="1088449" indent="0">
              <a:buNone/>
              <a:defRPr sz="2099" b="1"/>
            </a:lvl3pPr>
            <a:lvl4pPr marL="1632674" indent="0">
              <a:buNone/>
              <a:defRPr sz="1899" b="1"/>
            </a:lvl4pPr>
            <a:lvl5pPr marL="2176899" indent="0">
              <a:buNone/>
              <a:defRPr sz="1899" b="1"/>
            </a:lvl5pPr>
            <a:lvl6pPr marL="2721123" indent="0">
              <a:buNone/>
              <a:defRPr sz="1899" b="1"/>
            </a:lvl6pPr>
            <a:lvl7pPr marL="3265348" indent="0">
              <a:buNone/>
              <a:defRPr sz="1899" b="1"/>
            </a:lvl7pPr>
            <a:lvl8pPr marL="3809573" indent="0">
              <a:buNone/>
              <a:defRPr sz="1899" b="1"/>
            </a:lvl8pPr>
            <a:lvl9pPr marL="4353797" indent="0">
              <a:buNone/>
              <a:defRPr sz="1899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600" y="2174876"/>
            <a:ext cx="5386917" cy="3951288"/>
          </a:xfrm>
        </p:spPr>
        <p:txBody>
          <a:bodyPr/>
          <a:lstStyle>
            <a:lvl1pPr>
              <a:defRPr sz="2899"/>
            </a:lvl1pPr>
            <a:lvl2pPr>
              <a:defRPr sz="2399"/>
            </a:lvl2pPr>
            <a:lvl3pPr>
              <a:defRPr sz="2099"/>
            </a:lvl3pPr>
            <a:lvl4pPr>
              <a:defRPr sz="1899"/>
            </a:lvl4pPr>
            <a:lvl5pPr>
              <a:defRPr sz="1899"/>
            </a:lvl5pPr>
            <a:lvl6pPr>
              <a:defRPr sz="1899"/>
            </a:lvl6pPr>
            <a:lvl7pPr>
              <a:defRPr sz="1899"/>
            </a:lvl7pPr>
            <a:lvl8pPr>
              <a:defRPr sz="1899"/>
            </a:lvl8pPr>
            <a:lvl9pPr>
              <a:defRPr sz="1899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7" y="1535113"/>
            <a:ext cx="5389034" cy="639762"/>
          </a:xfrm>
        </p:spPr>
        <p:txBody>
          <a:bodyPr anchor="b"/>
          <a:lstStyle>
            <a:lvl1pPr marL="0" indent="0">
              <a:buNone/>
              <a:defRPr sz="2899" b="1"/>
            </a:lvl1pPr>
            <a:lvl2pPr marL="544225" indent="0">
              <a:buNone/>
              <a:defRPr sz="2399" b="1"/>
            </a:lvl2pPr>
            <a:lvl3pPr marL="1088449" indent="0">
              <a:buNone/>
              <a:defRPr sz="2099" b="1"/>
            </a:lvl3pPr>
            <a:lvl4pPr marL="1632674" indent="0">
              <a:buNone/>
              <a:defRPr sz="1899" b="1"/>
            </a:lvl4pPr>
            <a:lvl5pPr marL="2176899" indent="0">
              <a:buNone/>
              <a:defRPr sz="1899" b="1"/>
            </a:lvl5pPr>
            <a:lvl6pPr marL="2721123" indent="0">
              <a:buNone/>
              <a:defRPr sz="1899" b="1"/>
            </a:lvl6pPr>
            <a:lvl7pPr marL="3265348" indent="0">
              <a:buNone/>
              <a:defRPr sz="1899" b="1"/>
            </a:lvl7pPr>
            <a:lvl8pPr marL="3809573" indent="0">
              <a:buNone/>
              <a:defRPr sz="1899" b="1"/>
            </a:lvl8pPr>
            <a:lvl9pPr marL="4353797" indent="0">
              <a:buNone/>
              <a:defRPr sz="1899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3367" y="2174876"/>
            <a:ext cx="5389034" cy="3951288"/>
          </a:xfrm>
        </p:spPr>
        <p:txBody>
          <a:bodyPr/>
          <a:lstStyle>
            <a:lvl1pPr>
              <a:defRPr sz="2899"/>
            </a:lvl1pPr>
            <a:lvl2pPr>
              <a:defRPr sz="2399"/>
            </a:lvl2pPr>
            <a:lvl3pPr>
              <a:defRPr sz="2099"/>
            </a:lvl3pPr>
            <a:lvl4pPr>
              <a:defRPr sz="1899"/>
            </a:lvl4pPr>
            <a:lvl5pPr>
              <a:defRPr sz="1899"/>
            </a:lvl5pPr>
            <a:lvl6pPr>
              <a:defRPr sz="1899"/>
            </a:lvl6pPr>
            <a:lvl7pPr>
              <a:defRPr sz="1899"/>
            </a:lvl7pPr>
            <a:lvl8pPr>
              <a:defRPr sz="1899"/>
            </a:lvl8pPr>
            <a:lvl9pPr>
              <a:defRPr sz="1899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24C26A-1E1C-41A3-A314-EDA5E0868D12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27.01.2022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B2DFC3-A927-4FD5-998D-5FEF529FDCD1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80516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9B0D98-2D5B-4524-9224-D9A7BCD26BEC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27.01.2022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5E66FA-4276-447F-A3C7-9121683CB179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78180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D89B3A-27FE-46A5-93A2-569807B47623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27.01.2022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8ECE58-DD8F-41A7-82C0-941C977FA5B8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89275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399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799"/>
            </a:lvl1pPr>
            <a:lvl2pPr>
              <a:defRPr sz="3299"/>
            </a:lvl2pPr>
            <a:lvl3pPr>
              <a:defRPr sz="2899"/>
            </a:lvl3pPr>
            <a:lvl4pPr>
              <a:defRPr sz="2399"/>
            </a:lvl4pPr>
            <a:lvl5pPr>
              <a:defRPr sz="2399"/>
            </a:lvl5pPr>
            <a:lvl6pPr>
              <a:defRPr sz="2399"/>
            </a:lvl6pPr>
            <a:lvl7pPr>
              <a:defRPr sz="2399"/>
            </a:lvl7pPr>
            <a:lvl8pPr>
              <a:defRPr sz="2399"/>
            </a:lvl8pPr>
            <a:lvl9pPr>
              <a:defRPr sz="2399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699"/>
            </a:lvl1pPr>
            <a:lvl2pPr marL="544225" indent="0">
              <a:buNone/>
              <a:defRPr sz="1400"/>
            </a:lvl2pPr>
            <a:lvl3pPr marL="1088449" indent="0">
              <a:buNone/>
              <a:defRPr sz="1200"/>
            </a:lvl3pPr>
            <a:lvl4pPr marL="1632674" indent="0">
              <a:buNone/>
              <a:defRPr sz="1100"/>
            </a:lvl4pPr>
            <a:lvl5pPr marL="2176899" indent="0">
              <a:buNone/>
              <a:defRPr sz="1100"/>
            </a:lvl5pPr>
            <a:lvl6pPr marL="2721123" indent="0">
              <a:buNone/>
              <a:defRPr sz="1100"/>
            </a:lvl6pPr>
            <a:lvl7pPr marL="3265348" indent="0">
              <a:buNone/>
              <a:defRPr sz="1100"/>
            </a:lvl7pPr>
            <a:lvl8pPr marL="3809573" indent="0">
              <a:buNone/>
              <a:defRPr sz="1100"/>
            </a:lvl8pPr>
            <a:lvl9pPr marL="4353797" indent="0">
              <a:buNone/>
              <a:defRPr sz="11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B5A4E6-C319-40D8-A013-ADC9CE5F6C7E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27.01.2022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6671D5-AFD1-4600-87B8-EC0E16363BA0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852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8" y="4800601"/>
            <a:ext cx="7315200" cy="566738"/>
          </a:xfrm>
        </p:spPr>
        <p:txBody>
          <a:bodyPr anchor="b"/>
          <a:lstStyle>
            <a:lvl1pPr algn="l">
              <a:defRPr sz="2399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8" y="612776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799"/>
            </a:lvl1pPr>
            <a:lvl2pPr marL="544225" indent="0">
              <a:buNone/>
              <a:defRPr sz="3299"/>
            </a:lvl2pPr>
            <a:lvl3pPr marL="1088449" indent="0">
              <a:buNone/>
              <a:defRPr sz="2899"/>
            </a:lvl3pPr>
            <a:lvl4pPr marL="1632674" indent="0">
              <a:buNone/>
              <a:defRPr sz="2399"/>
            </a:lvl4pPr>
            <a:lvl5pPr marL="2176899" indent="0">
              <a:buNone/>
              <a:defRPr sz="2399"/>
            </a:lvl5pPr>
            <a:lvl6pPr marL="2721123" indent="0">
              <a:buNone/>
              <a:defRPr sz="2399"/>
            </a:lvl6pPr>
            <a:lvl7pPr marL="3265348" indent="0">
              <a:buNone/>
              <a:defRPr sz="2399"/>
            </a:lvl7pPr>
            <a:lvl8pPr marL="3809573" indent="0">
              <a:buNone/>
              <a:defRPr sz="2399"/>
            </a:lvl8pPr>
            <a:lvl9pPr marL="4353797" indent="0">
              <a:buNone/>
              <a:defRPr sz="2399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8" y="5367338"/>
            <a:ext cx="7315200" cy="804862"/>
          </a:xfrm>
        </p:spPr>
        <p:txBody>
          <a:bodyPr/>
          <a:lstStyle>
            <a:lvl1pPr marL="0" indent="0">
              <a:buNone/>
              <a:defRPr sz="1699"/>
            </a:lvl1pPr>
            <a:lvl2pPr marL="544225" indent="0">
              <a:buNone/>
              <a:defRPr sz="1400"/>
            </a:lvl2pPr>
            <a:lvl3pPr marL="1088449" indent="0">
              <a:buNone/>
              <a:defRPr sz="1200"/>
            </a:lvl3pPr>
            <a:lvl4pPr marL="1632674" indent="0">
              <a:buNone/>
              <a:defRPr sz="1100"/>
            </a:lvl4pPr>
            <a:lvl5pPr marL="2176899" indent="0">
              <a:buNone/>
              <a:defRPr sz="1100"/>
            </a:lvl5pPr>
            <a:lvl6pPr marL="2721123" indent="0">
              <a:buNone/>
              <a:defRPr sz="1100"/>
            </a:lvl6pPr>
            <a:lvl7pPr marL="3265348" indent="0">
              <a:buNone/>
              <a:defRPr sz="1100"/>
            </a:lvl7pPr>
            <a:lvl8pPr marL="3809573" indent="0">
              <a:buNone/>
              <a:defRPr sz="1100"/>
            </a:lvl8pPr>
            <a:lvl9pPr marL="4353797" indent="0">
              <a:buNone/>
              <a:defRPr sz="11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BA9EC3-8F2A-441F-92ED-8343FE643AA2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27.01.2022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06B163-F42F-4558-B02B-D3FE90136147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58029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08878" tIns="54439" rIns="108878" bIns="54439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08878" tIns="54439" rIns="108878" bIns="5443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1" y="6356350"/>
            <a:ext cx="2844800" cy="365125"/>
          </a:xfrm>
          <a:prstGeom prst="rect">
            <a:avLst/>
          </a:prstGeom>
        </p:spPr>
        <p:txBody>
          <a:bodyPr vert="horz" lIns="108878" tIns="54439" rIns="108878" bIns="54439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400" b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0447C2EE-1A9C-45A3-BC42-EFAC50FE78F0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27.01.2022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 vert="horz" lIns="108878" tIns="54439" rIns="108878" bIns="54439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400" b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 vert="horz" lIns="108878" tIns="54439" rIns="108878" bIns="54439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400" b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CBC122BA-4C5C-4491-A08D-C4920A45C1FD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99210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5198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5198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5198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5198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5198">
          <a:solidFill>
            <a:schemeClr val="tx1"/>
          </a:solidFill>
          <a:latin typeface="Calibri" pitchFamily="34" charset="0"/>
        </a:defRPr>
      </a:lvl5pPr>
      <a:lvl6pPr marL="544225" algn="ctr" rtl="0" eaLnBrk="1" fontAlgn="base" hangingPunct="1">
        <a:spcBef>
          <a:spcPct val="0"/>
        </a:spcBef>
        <a:spcAft>
          <a:spcPct val="0"/>
        </a:spcAft>
        <a:defRPr sz="5198">
          <a:solidFill>
            <a:schemeClr val="tx1"/>
          </a:solidFill>
          <a:latin typeface="Calibri" pitchFamily="34" charset="0"/>
        </a:defRPr>
      </a:lvl6pPr>
      <a:lvl7pPr marL="1088449" algn="ctr" rtl="0" eaLnBrk="1" fontAlgn="base" hangingPunct="1">
        <a:spcBef>
          <a:spcPct val="0"/>
        </a:spcBef>
        <a:spcAft>
          <a:spcPct val="0"/>
        </a:spcAft>
        <a:defRPr sz="5198">
          <a:solidFill>
            <a:schemeClr val="tx1"/>
          </a:solidFill>
          <a:latin typeface="Calibri" pitchFamily="34" charset="0"/>
        </a:defRPr>
      </a:lvl7pPr>
      <a:lvl8pPr marL="1632674" algn="ctr" rtl="0" eaLnBrk="1" fontAlgn="base" hangingPunct="1">
        <a:spcBef>
          <a:spcPct val="0"/>
        </a:spcBef>
        <a:spcAft>
          <a:spcPct val="0"/>
        </a:spcAft>
        <a:defRPr sz="5198">
          <a:solidFill>
            <a:schemeClr val="tx1"/>
          </a:solidFill>
          <a:latin typeface="Calibri" pitchFamily="34" charset="0"/>
        </a:defRPr>
      </a:lvl8pPr>
      <a:lvl9pPr marL="2176899" algn="ctr" rtl="0" eaLnBrk="1" fontAlgn="base" hangingPunct="1">
        <a:spcBef>
          <a:spcPct val="0"/>
        </a:spcBef>
        <a:spcAft>
          <a:spcPct val="0"/>
        </a:spcAft>
        <a:defRPr sz="5198">
          <a:solidFill>
            <a:schemeClr val="tx1"/>
          </a:solidFill>
          <a:latin typeface="Calibri" pitchFamily="34" charset="0"/>
        </a:defRPr>
      </a:lvl9pPr>
    </p:titleStyle>
    <p:bodyStyle>
      <a:lvl1pPr marL="408169" indent="-408169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799" kern="1200">
          <a:solidFill>
            <a:schemeClr val="tx1"/>
          </a:solidFill>
          <a:latin typeface="+mn-lt"/>
          <a:ea typeface="+mn-ea"/>
          <a:cs typeface="+mn-cs"/>
        </a:defRPr>
      </a:lvl1pPr>
      <a:lvl2pPr marL="884366" indent="-340141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3299" kern="1200">
          <a:solidFill>
            <a:schemeClr val="tx1"/>
          </a:solidFill>
          <a:latin typeface="+mn-lt"/>
          <a:ea typeface="+mn-ea"/>
          <a:cs typeface="+mn-cs"/>
        </a:defRPr>
      </a:lvl2pPr>
      <a:lvl3pPr marL="1360562" indent="-272112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899" kern="1200">
          <a:solidFill>
            <a:schemeClr val="tx1"/>
          </a:solidFill>
          <a:latin typeface="+mn-lt"/>
          <a:ea typeface="+mn-ea"/>
          <a:cs typeface="+mn-cs"/>
        </a:defRPr>
      </a:lvl3pPr>
      <a:lvl4pPr marL="1904786" indent="-272112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399" kern="1200">
          <a:solidFill>
            <a:schemeClr val="tx1"/>
          </a:solidFill>
          <a:latin typeface="+mn-lt"/>
          <a:ea typeface="+mn-ea"/>
          <a:cs typeface="+mn-cs"/>
        </a:defRPr>
      </a:lvl4pPr>
      <a:lvl5pPr marL="2449011" indent="-272112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399" kern="1200">
          <a:solidFill>
            <a:schemeClr val="tx1"/>
          </a:solidFill>
          <a:latin typeface="+mn-lt"/>
          <a:ea typeface="+mn-ea"/>
          <a:cs typeface="+mn-cs"/>
        </a:defRPr>
      </a:lvl5pPr>
      <a:lvl6pPr marL="2993236" indent="-272112" algn="l" defTabSz="1088449" rtl="0" eaLnBrk="1" latinLnBrk="0" hangingPunct="1">
        <a:spcBef>
          <a:spcPct val="20000"/>
        </a:spcBef>
        <a:buFont typeface="Arial" pitchFamily="34" charset="0"/>
        <a:buChar char="•"/>
        <a:defRPr sz="2399" kern="1200">
          <a:solidFill>
            <a:schemeClr val="tx1"/>
          </a:solidFill>
          <a:latin typeface="+mn-lt"/>
          <a:ea typeface="+mn-ea"/>
          <a:cs typeface="+mn-cs"/>
        </a:defRPr>
      </a:lvl6pPr>
      <a:lvl7pPr marL="3537460" indent="-272112" algn="l" defTabSz="1088449" rtl="0" eaLnBrk="1" latinLnBrk="0" hangingPunct="1">
        <a:spcBef>
          <a:spcPct val="20000"/>
        </a:spcBef>
        <a:buFont typeface="Arial" pitchFamily="34" charset="0"/>
        <a:buChar char="•"/>
        <a:defRPr sz="2399" kern="1200">
          <a:solidFill>
            <a:schemeClr val="tx1"/>
          </a:solidFill>
          <a:latin typeface="+mn-lt"/>
          <a:ea typeface="+mn-ea"/>
          <a:cs typeface="+mn-cs"/>
        </a:defRPr>
      </a:lvl7pPr>
      <a:lvl8pPr marL="4081685" indent="-272112" algn="l" defTabSz="1088449" rtl="0" eaLnBrk="1" latinLnBrk="0" hangingPunct="1">
        <a:spcBef>
          <a:spcPct val="20000"/>
        </a:spcBef>
        <a:buFont typeface="Arial" pitchFamily="34" charset="0"/>
        <a:buChar char="•"/>
        <a:defRPr sz="2399" kern="1200">
          <a:solidFill>
            <a:schemeClr val="tx1"/>
          </a:solidFill>
          <a:latin typeface="+mn-lt"/>
          <a:ea typeface="+mn-ea"/>
          <a:cs typeface="+mn-cs"/>
        </a:defRPr>
      </a:lvl8pPr>
      <a:lvl9pPr marL="4625910" indent="-272112" algn="l" defTabSz="1088449" rtl="0" eaLnBrk="1" latinLnBrk="0" hangingPunct="1">
        <a:spcBef>
          <a:spcPct val="20000"/>
        </a:spcBef>
        <a:buFont typeface="Arial" pitchFamily="34" charset="0"/>
        <a:buChar char="•"/>
        <a:defRPr sz="239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088449" rtl="0" eaLnBrk="1" latinLnBrk="0" hangingPunct="1">
        <a:defRPr sz="2099" kern="1200">
          <a:solidFill>
            <a:schemeClr val="tx1"/>
          </a:solidFill>
          <a:latin typeface="+mn-lt"/>
          <a:ea typeface="+mn-ea"/>
          <a:cs typeface="+mn-cs"/>
        </a:defRPr>
      </a:lvl1pPr>
      <a:lvl2pPr marL="544225" algn="l" defTabSz="1088449" rtl="0" eaLnBrk="1" latinLnBrk="0" hangingPunct="1">
        <a:defRPr sz="2099" kern="1200">
          <a:solidFill>
            <a:schemeClr val="tx1"/>
          </a:solidFill>
          <a:latin typeface="+mn-lt"/>
          <a:ea typeface="+mn-ea"/>
          <a:cs typeface="+mn-cs"/>
        </a:defRPr>
      </a:lvl2pPr>
      <a:lvl3pPr marL="1088449" algn="l" defTabSz="1088449" rtl="0" eaLnBrk="1" latinLnBrk="0" hangingPunct="1">
        <a:defRPr sz="2099" kern="1200">
          <a:solidFill>
            <a:schemeClr val="tx1"/>
          </a:solidFill>
          <a:latin typeface="+mn-lt"/>
          <a:ea typeface="+mn-ea"/>
          <a:cs typeface="+mn-cs"/>
        </a:defRPr>
      </a:lvl3pPr>
      <a:lvl4pPr marL="1632674" algn="l" defTabSz="1088449" rtl="0" eaLnBrk="1" latinLnBrk="0" hangingPunct="1">
        <a:defRPr sz="2099" kern="1200">
          <a:solidFill>
            <a:schemeClr val="tx1"/>
          </a:solidFill>
          <a:latin typeface="+mn-lt"/>
          <a:ea typeface="+mn-ea"/>
          <a:cs typeface="+mn-cs"/>
        </a:defRPr>
      </a:lvl4pPr>
      <a:lvl5pPr marL="2176899" algn="l" defTabSz="1088449" rtl="0" eaLnBrk="1" latinLnBrk="0" hangingPunct="1">
        <a:defRPr sz="2099" kern="1200">
          <a:solidFill>
            <a:schemeClr val="tx1"/>
          </a:solidFill>
          <a:latin typeface="+mn-lt"/>
          <a:ea typeface="+mn-ea"/>
          <a:cs typeface="+mn-cs"/>
        </a:defRPr>
      </a:lvl5pPr>
      <a:lvl6pPr marL="2721123" algn="l" defTabSz="1088449" rtl="0" eaLnBrk="1" latinLnBrk="0" hangingPunct="1">
        <a:defRPr sz="2099" kern="1200">
          <a:solidFill>
            <a:schemeClr val="tx1"/>
          </a:solidFill>
          <a:latin typeface="+mn-lt"/>
          <a:ea typeface="+mn-ea"/>
          <a:cs typeface="+mn-cs"/>
        </a:defRPr>
      </a:lvl6pPr>
      <a:lvl7pPr marL="3265348" algn="l" defTabSz="1088449" rtl="0" eaLnBrk="1" latinLnBrk="0" hangingPunct="1">
        <a:defRPr sz="2099" kern="1200">
          <a:solidFill>
            <a:schemeClr val="tx1"/>
          </a:solidFill>
          <a:latin typeface="+mn-lt"/>
          <a:ea typeface="+mn-ea"/>
          <a:cs typeface="+mn-cs"/>
        </a:defRPr>
      </a:lvl7pPr>
      <a:lvl8pPr marL="3809573" algn="l" defTabSz="1088449" rtl="0" eaLnBrk="1" latinLnBrk="0" hangingPunct="1">
        <a:defRPr sz="2099" kern="1200">
          <a:solidFill>
            <a:schemeClr val="tx1"/>
          </a:solidFill>
          <a:latin typeface="+mn-lt"/>
          <a:ea typeface="+mn-ea"/>
          <a:cs typeface="+mn-cs"/>
        </a:defRPr>
      </a:lvl8pPr>
      <a:lvl9pPr marL="4353797" algn="l" defTabSz="1088449" rtl="0" eaLnBrk="1" latinLnBrk="0" hangingPunct="1">
        <a:defRPr sz="209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11" Type="http://schemas.microsoft.com/office/2007/relationships/diagramDrawing" Target="../diagrams/drawing2.xml"/><Relationship Id="rId5" Type="http://schemas.openxmlformats.org/officeDocument/2006/relationships/diagramColors" Target="../diagrams/colors1.xml"/><Relationship Id="rId10" Type="http://schemas.openxmlformats.org/officeDocument/2006/relationships/diagramColors" Target="../diagrams/colors2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fif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5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Relationship Id="rId5" Type="http://schemas.microsoft.com/office/2007/relationships/hdphoto" Target="../media/hdphoto3.wdp"/><Relationship Id="rId4" Type="http://schemas.openxmlformats.org/officeDocument/2006/relationships/image" Target="../media/image47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" name="Рисунок 8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6069" y="1070656"/>
            <a:ext cx="10815931" cy="5787343"/>
          </a:xfrm>
          <a:prstGeom prst="rect">
            <a:avLst/>
          </a:prstGeom>
        </p:spPr>
      </p:pic>
      <p:sp>
        <p:nvSpPr>
          <p:cNvPr id="82" name="Text Box 10"/>
          <p:cNvSpPr txBox="1">
            <a:spLocks noChangeArrowheads="1"/>
          </p:cNvSpPr>
          <p:nvPr/>
        </p:nvSpPr>
        <p:spPr bwMode="auto">
          <a:xfrm>
            <a:off x="1861438" y="2412014"/>
            <a:ext cx="9845192" cy="1754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ru-RU" sz="36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Зональная агрономическая</a:t>
            </a:r>
          </a:p>
          <a:p>
            <a:pPr algn="ctr" eaLnBrk="1" hangingPunct="1"/>
            <a:r>
              <a:rPr lang="ru-RU" sz="36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 конференция по проведению </a:t>
            </a:r>
          </a:p>
          <a:p>
            <a:pPr algn="ctr" eaLnBrk="1" hangingPunct="1"/>
            <a:r>
              <a:rPr lang="ru-RU" sz="36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весенних полевых работ в 2022 году</a:t>
            </a:r>
            <a:endParaRPr lang="ru-RU" sz="2800" b="1" dirty="0">
              <a:solidFill>
                <a:schemeClr val="tx2">
                  <a:lumMod val="75000"/>
                </a:schemeClr>
              </a:solidFill>
              <a:latin typeface="Arial" charset="0"/>
            </a:endParaRPr>
          </a:p>
        </p:txBody>
      </p:sp>
      <p:sp>
        <p:nvSpPr>
          <p:cNvPr id="84" name="Прямоугольник 2"/>
          <p:cNvSpPr>
            <a:spLocks noChangeArrowheads="1"/>
          </p:cNvSpPr>
          <p:nvPr/>
        </p:nvSpPr>
        <p:spPr bwMode="auto">
          <a:xfrm>
            <a:off x="1524133" y="116727"/>
            <a:ext cx="9457632" cy="7078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altLang="ru-RU" sz="1999" b="1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МИНИСТЕРСТВО СЕЛЬСКОГО ХОЗЯЙСТВА 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altLang="ru-RU" sz="1999" b="1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РЕСПУБЛИКИ БАШКОРТОСТАН</a:t>
            </a:r>
          </a:p>
        </p:txBody>
      </p:sp>
    </p:spTree>
    <p:extLst>
      <p:ext uri="{BB962C8B-B14F-4D97-AF65-F5344CB8AC3E}">
        <p14:creationId xmlns:p14="http://schemas.microsoft.com/office/powerpoint/2010/main" val="2120332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19296" t="19810" r="15092" b="15360"/>
          <a:stretch/>
        </p:blipFill>
        <p:spPr>
          <a:xfrm>
            <a:off x="1128743" y="1125278"/>
            <a:ext cx="10942365" cy="559619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3" name="Прямоугольник 2"/>
          <p:cNvSpPr/>
          <p:nvPr/>
        </p:nvSpPr>
        <p:spPr>
          <a:xfrm>
            <a:off x="984763" y="261384"/>
            <a:ext cx="10942366" cy="400017"/>
          </a:xfrm>
          <a:prstGeom prst="rect">
            <a:avLst/>
          </a:prstGeom>
        </p:spPr>
        <p:txBody>
          <a:bodyPr wrap="square" lIns="91413" tIns="45706" rIns="91413" bIns="45706">
            <a:spAutoFit/>
          </a:bodyPr>
          <a:lstStyle/>
          <a:p>
            <a:pPr algn="ctr"/>
            <a:r>
              <a:rPr lang="ru-RU" sz="2000" b="1" dirty="0">
                <a:solidFill>
                  <a:schemeClr val="tx2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СИСТЕМА ПРОСЛЕЖИВАЕМОСТИ ЗЕРНА</a:t>
            </a:r>
            <a:endParaRPr lang="ru-RU" sz="20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48ECE58-DD8F-41A7-82C0-941C977FA5B8}" type="slidenum">
              <a:rPr lang="ru-RU" smtClean="0"/>
              <a:pPr>
                <a:defRPr/>
              </a:pPr>
              <a:t>10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49834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32341" y="1340772"/>
            <a:ext cx="3075971" cy="5255847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91413" tIns="45706" rIns="91413" bIns="45706" rtlCol="0" anchor="ctr"/>
          <a:lstStyle/>
          <a:p>
            <a:endParaRPr lang="ru-RU" sz="1500" dirty="0"/>
          </a:p>
        </p:txBody>
      </p:sp>
      <p:sp>
        <p:nvSpPr>
          <p:cNvPr id="3" name="TextBox 2"/>
          <p:cNvSpPr txBox="1"/>
          <p:nvPr/>
        </p:nvSpPr>
        <p:spPr>
          <a:xfrm>
            <a:off x="1529833" y="306064"/>
            <a:ext cx="9143736" cy="369337"/>
          </a:xfrm>
          <a:prstGeom prst="rect">
            <a:avLst/>
          </a:prstGeom>
        </p:spPr>
        <p:txBody>
          <a:bodyPr wrap="square" lIns="91440" tIns="45720" rIns="91440" bIns="45720">
            <a:spAutoFit/>
          </a:bodyPr>
          <a:lstStyle>
            <a:defPPr>
              <a:defRPr lang="ru-RU"/>
            </a:defPPr>
            <a:lvl1pPr algn="ctr" eaLnBrk="1" hangingPunct="1">
              <a:defRPr sz="1800" b="1" cap="all">
                <a:solidFill>
                  <a:srgbClr val="1F497D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  <a:lvl2pPr algn="ctr" eaLnBrk="1" hangingPunct="1"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eaLnBrk="1" hangingPunct="1"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eaLnBrk="1" hangingPunct="1"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eaLnBrk="1" hangingPunct="1"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dirty="0"/>
              <a:t>Задачи на 2022 год (Указ Главы РБ № УГ-310)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00731" y="1566314"/>
            <a:ext cx="2252494" cy="1076969"/>
          </a:xfrm>
          <a:prstGeom prst="rect">
            <a:avLst/>
          </a:prstGeom>
          <a:noFill/>
        </p:spPr>
        <p:txBody>
          <a:bodyPr wrap="square" lIns="91413" tIns="45706" rIns="91413" bIns="45706" rtlCol="0">
            <a:spAutoFit/>
          </a:bodyPr>
          <a:lstStyle/>
          <a:p>
            <a:r>
              <a:rPr lang="ru-RU" sz="16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ВАЛОВАЯ ПРОДУКЦИЯ СЕЛЬСКОГО ХОЗЯЙСТВА</a:t>
            </a:r>
          </a:p>
        </p:txBody>
      </p:sp>
      <p:grpSp>
        <p:nvGrpSpPr>
          <p:cNvPr id="5" name="Группа 4"/>
          <p:cNvGrpSpPr/>
          <p:nvPr/>
        </p:nvGrpSpPr>
        <p:grpSpPr>
          <a:xfrm>
            <a:off x="1231407" y="2740738"/>
            <a:ext cx="2163479" cy="830805"/>
            <a:chOff x="3889527" y="1365659"/>
            <a:chExt cx="2064044" cy="1108027"/>
          </a:xfrm>
        </p:grpSpPr>
        <p:sp>
          <p:nvSpPr>
            <p:cNvPr id="6" name="TextBox 5"/>
            <p:cNvSpPr txBox="1"/>
            <p:nvPr/>
          </p:nvSpPr>
          <p:spPr>
            <a:xfrm>
              <a:off x="3889527" y="1365659"/>
              <a:ext cx="2064044" cy="110802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>
                <a:defRPr sz="1600" b="1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</a:lstStyle>
            <a:p>
              <a:r>
                <a:rPr lang="ru-RU" sz="2400" dirty="0">
                  <a:solidFill>
                    <a:schemeClr val="accent5">
                      <a:lumMod val="75000"/>
                    </a:schemeClr>
                  </a:solidFill>
                </a:rPr>
                <a:t>212</a:t>
              </a:r>
              <a:r>
                <a:rPr lang="ru-RU" sz="2000" dirty="0">
                  <a:solidFill>
                    <a:schemeClr val="accent5">
                      <a:lumMod val="75000"/>
                    </a:schemeClr>
                  </a:solidFill>
                </a:rPr>
                <a:t> млрд руб</a:t>
              </a:r>
            </a:p>
            <a:p>
              <a:r>
                <a:rPr lang="ru-RU" sz="2400" dirty="0">
                  <a:solidFill>
                    <a:srgbClr val="C00000"/>
                  </a:solidFill>
                </a:rPr>
                <a:t>121</a:t>
              </a:r>
              <a:r>
                <a:rPr lang="ru-RU" sz="2000" dirty="0">
                  <a:solidFill>
                    <a:srgbClr val="C00000"/>
                  </a:solidFill>
                </a:rPr>
                <a:t> %</a:t>
              </a:r>
            </a:p>
          </p:txBody>
        </p:sp>
        <p:cxnSp>
          <p:nvCxnSpPr>
            <p:cNvPr id="7" name="Прямая соединительная линия 6"/>
            <p:cNvCxnSpPr/>
            <p:nvPr/>
          </p:nvCxnSpPr>
          <p:spPr>
            <a:xfrm rot="16200000">
              <a:off x="4895842" y="963527"/>
              <a:ext cx="0" cy="1872000"/>
            </a:xfrm>
            <a:prstGeom prst="line">
              <a:avLst/>
            </a:prstGeom>
            <a:ln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aphicFrame>
        <p:nvGraphicFramePr>
          <p:cNvPr id="8" name="Схема 7"/>
          <p:cNvGraphicFramePr/>
          <p:nvPr>
            <p:extLst>
              <p:ext uri="{D42A27DB-BD31-4B8C-83A1-F6EECF244321}">
                <p14:modId xmlns:p14="http://schemas.microsoft.com/office/powerpoint/2010/main" val="579176471"/>
              </p:ext>
            </p:extLst>
          </p:nvPr>
        </p:nvGraphicFramePr>
        <p:xfrm>
          <a:off x="4080300" y="1340772"/>
          <a:ext cx="7918818" cy="53278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9" name="Схема 8"/>
          <p:cNvGraphicFramePr/>
          <p:nvPr>
            <p:extLst>
              <p:ext uri="{D42A27DB-BD31-4B8C-83A1-F6EECF244321}">
                <p14:modId xmlns:p14="http://schemas.microsoft.com/office/powerpoint/2010/main" val="550439516"/>
              </p:ext>
            </p:extLst>
          </p:nvPr>
        </p:nvGraphicFramePr>
        <p:xfrm>
          <a:off x="685930" y="3917918"/>
          <a:ext cx="3282095" cy="23323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9757896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" name="Рисунок 8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6069" y="1070656"/>
            <a:ext cx="10815931" cy="5787343"/>
          </a:xfrm>
          <a:prstGeom prst="rect">
            <a:avLst/>
          </a:prstGeom>
        </p:spPr>
      </p:pic>
      <p:sp>
        <p:nvSpPr>
          <p:cNvPr id="82" name="Text Box 10"/>
          <p:cNvSpPr txBox="1">
            <a:spLocks noChangeArrowheads="1"/>
          </p:cNvSpPr>
          <p:nvPr/>
        </p:nvSpPr>
        <p:spPr bwMode="auto">
          <a:xfrm>
            <a:off x="1861438" y="2412014"/>
            <a:ext cx="9845192" cy="1754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ru-RU" sz="36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Зональная агрономическая</a:t>
            </a:r>
          </a:p>
          <a:p>
            <a:pPr algn="ctr" eaLnBrk="1" hangingPunct="1"/>
            <a:r>
              <a:rPr lang="ru-RU" sz="36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 конференция по проведению </a:t>
            </a:r>
          </a:p>
          <a:p>
            <a:pPr algn="ctr" eaLnBrk="1" hangingPunct="1"/>
            <a:r>
              <a:rPr lang="ru-RU" sz="36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весенних полевых работ в 2022 году</a:t>
            </a:r>
            <a:endParaRPr lang="ru-RU" sz="2800" b="1" dirty="0">
              <a:solidFill>
                <a:schemeClr val="tx2">
                  <a:lumMod val="75000"/>
                </a:schemeClr>
              </a:solidFill>
              <a:latin typeface="Arial" charset="0"/>
            </a:endParaRPr>
          </a:p>
        </p:txBody>
      </p:sp>
      <p:sp>
        <p:nvSpPr>
          <p:cNvPr id="84" name="Прямоугольник 2"/>
          <p:cNvSpPr>
            <a:spLocks noChangeArrowheads="1"/>
          </p:cNvSpPr>
          <p:nvPr/>
        </p:nvSpPr>
        <p:spPr bwMode="auto">
          <a:xfrm>
            <a:off x="1524133" y="116727"/>
            <a:ext cx="9457632" cy="7078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altLang="ru-RU" sz="1999" b="1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МИНИСТЕРСТВО СЕЛЬСКОГО ХОЗЯЙСТВА 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altLang="ru-RU" sz="1999" b="1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РЕСПУБЛИКИ БАШКОРТОСТАН</a:t>
            </a:r>
          </a:p>
        </p:txBody>
      </p:sp>
    </p:spTree>
    <p:extLst>
      <p:ext uri="{BB962C8B-B14F-4D97-AF65-F5344CB8AC3E}">
        <p14:creationId xmlns:p14="http://schemas.microsoft.com/office/powerpoint/2010/main" val="33079972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76107" y="3428206"/>
            <a:ext cx="5755323" cy="2951645"/>
          </a:xfrm>
          <a:prstGeom prst="rect">
            <a:avLst/>
          </a:prstGeom>
        </p:spPr>
      </p:pic>
      <p:sp>
        <p:nvSpPr>
          <p:cNvPr id="3" name="Text Box 10"/>
          <p:cNvSpPr txBox="1">
            <a:spLocks noChangeArrowheads="1"/>
          </p:cNvSpPr>
          <p:nvPr/>
        </p:nvSpPr>
        <p:spPr bwMode="auto">
          <a:xfrm>
            <a:off x="6341532" y="5275817"/>
            <a:ext cx="4145811" cy="8309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13" tIns="45706" rIns="91413" bIns="45706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eaLnBrk="1" hangingPunct="1"/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ПЕРВЫЙ ЗАМЕСТИТЕЛЬ МИНИСТРА СЕЛЬСКОГО ХОЗЯЙСТВА  РЕСПУБЛИКИ БАШКОРТОСТАН</a:t>
            </a:r>
            <a:endParaRPr lang="ru-RU" sz="1600" b="1" dirty="0">
              <a:solidFill>
                <a:schemeClr val="tx2">
                  <a:lumMod val="75000"/>
                </a:schemeClr>
              </a:solidFill>
              <a:latin typeface="Arial" charset="0"/>
            </a:endParaRPr>
          </a:p>
        </p:txBody>
      </p:sp>
      <p:sp>
        <p:nvSpPr>
          <p:cNvPr id="4" name="Text Box 10"/>
          <p:cNvSpPr txBox="1">
            <a:spLocks noChangeArrowheads="1"/>
          </p:cNvSpPr>
          <p:nvPr/>
        </p:nvSpPr>
        <p:spPr bwMode="auto">
          <a:xfrm>
            <a:off x="5376107" y="3670379"/>
            <a:ext cx="5759140" cy="8309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13" tIns="45706" rIns="91413" bIns="45706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ru-RU" sz="2400" b="1" dirty="0" smtClean="0">
                <a:solidFill>
                  <a:schemeClr val="tx2"/>
                </a:solidFill>
                <a:latin typeface="Arial" charset="0"/>
              </a:rPr>
              <a:t>Нуриахметов</a:t>
            </a:r>
          </a:p>
          <a:p>
            <a:pPr algn="ctr" eaLnBrk="1" hangingPunct="1"/>
            <a:r>
              <a:rPr lang="ru-RU" sz="2400" b="1" dirty="0" smtClean="0">
                <a:solidFill>
                  <a:schemeClr val="tx2"/>
                </a:solidFill>
                <a:latin typeface="Arial" charset="0"/>
              </a:rPr>
              <a:t>Рамил Рамзилович</a:t>
            </a:r>
            <a:endParaRPr lang="ru-RU" sz="2400" b="1" dirty="0">
              <a:solidFill>
                <a:schemeClr val="tx2"/>
              </a:solidFill>
              <a:latin typeface="Arial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0" y="155280"/>
            <a:ext cx="12192000" cy="646181"/>
          </a:xfrm>
          <a:prstGeom prst="rect">
            <a:avLst/>
          </a:prstGeom>
        </p:spPr>
        <p:txBody>
          <a:bodyPr wrap="square" lIns="91413" tIns="45706" rIns="91413" bIns="45706">
            <a:spAutoFit/>
          </a:bodyPr>
          <a:lstStyle/>
          <a:p>
            <a:pPr algn="ctr"/>
            <a:r>
              <a:rPr lang="ru-RU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МИНИСТЕРСТВО СЕЛЬСКОГО ХОЗЯЙСТВА</a:t>
            </a:r>
            <a:endParaRPr lang="ru-RU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РЕСПУБЛИКИ БАШКОРТОСТАН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87344" y="1176267"/>
            <a:ext cx="1511774" cy="1666571"/>
          </a:xfrm>
          <a:prstGeom prst="rect">
            <a:avLst/>
          </a:prstGeom>
        </p:spPr>
      </p:pic>
      <p:sp>
        <p:nvSpPr>
          <p:cNvPr id="10" name="Text Box 10"/>
          <p:cNvSpPr txBox="1">
            <a:spLocks noChangeArrowheads="1"/>
          </p:cNvSpPr>
          <p:nvPr/>
        </p:nvSpPr>
        <p:spPr bwMode="auto">
          <a:xfrm>
            <a:off x="480837" y="1877617"/>
            <a:ext cx="11518281" cy="8993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13" tIns="45706" rIns="91413" bIns="45706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hangingPunct="1">
              <a:lnSpc>
                <a:spcPct val="114000"/>
              </a:lnSpc>
            </a:pPr>
            <a:r>
              <a:rPr lang="ru-RU" sz="23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О мерах государственной поддержки для проведения </a:t>
            </a:r>
          </a:p>
          <a:p>
            <a:pPr algn="ctr" eaLnBrk="1" hangingPunct="1">
              <a:lnSpc>
                <a:spcPct val="114000"/>
              </a:lnSpc>
            </a:pPr>
            <a:r>
              <a:rPr lang="ru-RU" sz="23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весенних полевых работ в 2022 году</a:t>
            </a:r>
            <a:endParaRPr lang="ru-RU" sz="2300" b="1" dirty="0">
              <a:solidFill>
                <a:schemeClr val="tx2">
                  <a:lumMod val="75000"/>
                </a:schemeClr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8018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257300" y="315431"/>
            <a:ext cx="10172700" cy="450248"/>
          </a:xfrm>
          <a:prstGeom prst="rect">
            <a:avLst/>
          </a:prstGeom>
          <a:noFill/>
        </p:spPr>
        <p:txBody>
          <a:bodyPr wrap="square" lIns="80133" tIns="40067" rIns="80133" bIns="40067" rtlCol="0">
            <a:spAutoFit/>
          </a:bodyPr>
          <a:lstStyle>
            <a:defPPr>
              <a:defRPr lang="ru-RU"/>
            </a:defPPr>
            <a:lvl1pPr defTabSz="801472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1F497D"/>
                </a:solidFill>
                <a:cs typeface="Arial" charset="0"/>
              </a:defRPr>
            </a:lvl1pPr>
          </a:lstStyle>
          <a:p>
            <a:pPr algn="ctr"/>
            <a:r>
              <a:rPr lang="ru-RU" sz="2400" dirty="0" smtClean="0"/>
              <a:t>ЛЬГОТНОЕ КРАТКОСРОЧНОЕ КРЕДИТОВАНИЕ В 2021 ГОДУ</a:t>
            </a:r>
            <a:endParaRPr lang="ru-RU" alt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5" name="Объект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00035579"/>
              </p:ext>
            </p:extLst>
          </p:nvPr>
        </p:nvGraphicFramePr>
        <p:xfrm>
          <a:off x="473825" y="1148466"/>
          <a:ext cx="11531909" cy="553980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04544"/>
                <a:gridCol w="2205473"/>
                <a:gridCol w="2205473"/>
                <a:gridCol w="2205473"/>
                <a:gridCol w="2205473"/>
                <a:gridCol w="2205473"/>
              </a:tblGrid>
              <a:tr h="277056"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№ п/п</a:t>
                      </a:r>
                      <a:endParaRPr lang="ru-RU" sz="1600" dirty="0">
                        <a:effectLst/>
                        <a:latin typeface="+mn-lt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Район</a:t>
                      </a:r>
                      <a:endParaRPr lang="ru-RU" sz="1800" dirty="0">
                        <a:effectLst/>
                        <a:latin typeface="+mn-lt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 rowSpan="2">
                  <a:txBody>
                    <a:bodyPr/>
                    <a:lstStyle/>
                    <a:p>
                      <a:pPr marL="0" marR="0" indent="0" algn="ctr" defTabSz="108844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>
                          <a:effectLst/>
                        </a:rPr>
                        <a:t>Количество заключенных кредитных договоров, ед.</a:t>
                      </a:r>
                      <a:endParaRPr lang="ru-RU" sz="1800" dirty="0" smtClean="0">
                        <a:effectLst/>
                        <a:latin typeface="+mn-lt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</a:rPr>
                        <a:t>Фактически выдано средств, млн. руб. </a:t>
                      </a:r>
                      <a:endParaRPr lang="ru-RU" sz="1800" dirty="0">
                        <a:effectLst/>
                        <a:latin typeface="+mn-lt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в том числе на проведение ВПР</a:t>
                      </a:r>
                      <a:endParaRPr lang="ru-RU" sz="1800" dirty="0"/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 marL="68580" marR="68580" marT="0" marB="0" anchor="ctr"/>
                </a:tc>
              </a:tr>
              <a:tr h="101291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108844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>
                          <a:solidFill>
                            <a:schemeClr val="tx2"/>
                          </a:solidFill>
                          <a:effectLst/>
                        </a:rPr>
                        <a:t>количество заключенных кредитных договоров, ед.</a:t>
                      </a:r>
                      <a:endParaRPr lang="ru-RU" sz="1800" dirty="0" smtClean="0">
                        <a:solidFill>
                          <a:schemeClr val="tx2"/>
                        </a:solidFill>
                        <a:effectLst/>
                        <a:latin typeface="+mn-lt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chemeClr val="tx2"/>
                          </a:solidFill>
                          <a:effectLst/>
                        </a:rPr>
                        <a:t>фактически выдано средств, млн. руб. </a:t>
                      </a:r>
                      <a:endParaRPr lang="ru-RU" sz="1800" dirty="0">
                        <a:solidFill>
                          <a:schemeClr val="tx2"/>
                        </a:solidFill>
                        <a:effectLst/>
                        <a:latin typeface="+mn-lt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290158">
                <a:tc>
                  <a:txBody>
                    <a:bodyPr/>
                    <a:lstStyle/>
                    <a:p>
                      <a:pPr marL="0" indent="0" algn="ctr" fontAlgn="t">
                        <a:buFont typeface="+mj-lt"/>
                        <a:buNone/>
                      </a:pPr>
                      <a:r>
                        <a:rPr lang="ru-RU" sz="1800" u="none" strike="noStrike" dirty="0" smtClean="0">
                          <a:effectLst/>
                        </a:rPr>
                        <a:t>1</a:t>
                      </a:r>
                      <a:endParaRPr lang="ru-RU" sz="1800" b="1" i="0" u="none" strike="noStrike" dirty="0">
                        <a:solidFill>
                          <a:schemeClr val="bg1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ru-RU" sz="2000" b="0" i="0" u="none" strike="noStrike">
                          <a:solidFill>
                            <a:srgbClr val="1F497D"/>
                          </a:solidFill>
                          <a:effectLst/>
                          <a:latin typeface="Calibri"/>
                        </a:rPr>
                        <a:t>Туймазинский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2000" b="0" i="0" u="none" strike="noStrike" dirty="0">
                          <a:solidFill>
                            <a:srgbClr val="1F497D"/>
                          </a:solidFill>
                          <a:effectLst/>
                          <a:latin typeface="Calibri"/>
                        </a:rPr>
                        <a:t>18</a:t>
                      </a:r>
                    </a:p>
                  </a:txBody>
                  <a:tcPr marL="9525" marR="648000" marT="9525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2000" b="0" i="0" u="none" strike="noStrike" dirty="0">
                          <a:solidFill>
                            <a:srgbClr val="1F497D"/>
                          </a:solidFill>
                          <a:effectLst/>
                          <a:latin typeface="Calibri"/>
                        </a:rPr>
                        <a:t>202,4</a:t>
                      </a:r>
                    </a:p>
                  </a:txBody>
                  <a:tcPr marL="9525" marR="648000" marT="9525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2000" b="0" i="0" u="none" strike="noStrike">
                          <a:solidFill>
                            <a:srgbClr val="1F497D"/>
                          </a:solidFill>
                          <a:effectLst/>
                          <a:latin typeface="Calibri"/>
                        </a:rPr>
                        <a:t>18</a:t>
                      </a:r>
                    </a:p>
                  </a:txBody>
                  <a:tcPr marL="9525" marR="648000" marT="9525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2000" b="0" i="0" u="none" strike="noStrike">
                          <a:solidFill>
                            <a:srgbClr val="1F497D"/>
                          </a:solidFill>
                          <a:effectLst/>
                          <a:latin typeface="Calibri"/>
                        </a:rPr>
                        <a:t>202,4</a:t>
                      </a:r>
                    </a:p>
                  </a:txBody>
                  <a:tcPr marL="9525" marR="648000" marT="9525" marB="0" anchor="b"/>
                </a:tc>
              </a:tr>
              <a:tr h="290158">
                <a:tc>
                  <a:txBody>
                    <a:bodyPr/>
                    <a:lstStyle/>
                    <a:p>
                      <a:pPr marL="0" indent="0" algn="ctr" fontAlgn="t">
                        <a:buFont typeface="+mj-lt"/>
                        <a:buNone/>
                      </a:pPr>
                      <a:r>
                        <a:rPr lang="ru-RU" sz="1800" b="1" i="0" u="none" strike="noStrike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</a:rPr>
                        <a:t>2</a:t>
                      </a:r>
                      <a:endParaRPr lang="ru-RU" sz="1800" b="1" i="0" u="none" strike="noStrike" dirty="0">
                        <a:solidFill>
                          <a:schemeClr val="bg1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ru-RU" sz="2000" b="0" i="0" u="none" strike="noStrike">
                          <a:solidFill>
                            <a:srgbClr val="1F497D"/>
                          </a:solidFill>
                          <a:effectLst/>
                          <a:latin typeface="Calibri"/>
                        </a:rPr>
                        <a:t>Буздякский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2000" b="0" i="0" u="none" strike="noStrike">
                          <a:solidFill>
                            <a:srgbClr val="1F497D"/>
                          </a:solidFill>
                          <a:effectLst/>
                          <a:latin typeface="Calibri"/>
                        </a:rPr>
                        <a:t>12</a:t>
                      </a:r>
                    </a:p>
                  </a:txBody>
                  <a:tcPr marL="9525" marR="648000" marT="9525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2000" b="0" i="0" u="none" strike="noStrike" dirty="0">
                          <a:solidFill>
                            <a:srgbClr val="1F497D"/>
                          </a:solidFill>
                          <a:effectLst/>
                          <a:latin typeface="Calibri"/>
                        </a:rPr>
                        <a:t>582,7</a:t>
                      </a:r>
                    </a:p>
                  </a:txBody>
                  <a:tcPr marL="9525" marR="648000" marT="9525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2000" b="0" i="0" u="none" strike="noStrike">
                          <a:solidFill>
                            <a:srgbClr val="1F497D"/>
                          </a:solidFill>
                          <a:effectLst/>
                          <a:latin typeface="Calibri"/>
                        </a:rPr>
                        <a:t>12</a:t>
                      </a:r>
                    </a:p>
                  </a:txBody>
                  <a:tcPr marL="9525" marR="648000" marT="9525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2000" b="0" i="0" u="none" strike="noStrike">
                          <a:solidFill>
                            <a:srgbClr val="1F497D"/>
                          </a:solidFill>
                          <a:effectLst/>
                          <a:latin typeface="Calibri"/>
                        </a:rPr>
                        <a:t>232,7</a:t>
                      </a:r>
                    </a:p>
                  </a:txBody>
                  <a:tcPr marL="9525" marR="648000" marT="9525" marB="0" anchor="b"/>
                </a:tc>
              </a:tr>
              <a:tr h="290158">
                <a:tc>
                  <a:txBody>
                    <a:bodyPr/>
                    <a:lstStyle/>
                    <a:p>
                      <a:pPr marL="0" indent="0" algn="ctr" fontAlgn="t">
                        <a:buFont typeface="+mj-lt"/>
                        <a:buNone/>
                      </a:pPr>
                      <a:r>
                        <a:rPr lang="ru-RU" sz="1800" b="1" i="0" u="none" strike="noStrike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</a:rPr>
                        <a:t>3</a:t>
                      </a:r>
                      <a:endParaRPr lang="ru-RU" sz="1800" b="1" i="0" u="none" strike="noStrike" dirty="0">
                        <a:solidFill>
                          <a:schemeClr val="bg1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ru-RU" sz="2000" b="0" i="0" u="none" strike="noStrike">
                          <a:solidFill>
                            <a:srgbClr val="1F497D"/>
                          </a:solidFill>
                          <a:effectLst/>
                          <a:latin typeface="Calibri"/>
                        </a:rPr>
                        <a:t>Дюртюлинский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2000" b="0" i="0" u="none" strike="noStrike">
                          <a:solidFill>
                            <a:srgbClr val="1F497D"/>
                          </a:solidFill>
                          <a:effectLst/>
                          <a:latin typeface="Calibri"/>
                        </a:rPr>
                        <a:t>11</a:t>
                      </a:r>
                    </a:p>
                  </a:txBody>
                  <a:tcPr marL="9525" marR="648000" marT="9525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2000" b="0" i="0" u="none" strike="noStrike" dirty="0">
                          <a:solidFill>
                            <a:srgbClr val="1F497D"/>
                          </a:solidFill>
                          <a:effectLst/>
                          <a:latin typeface="Calibri"/>
                        </a:rPr>
                        <a:t>62,5</a:t>
                      </a:r>
                    </a:p>
                  </a:txBody>
                  <a:tcPr marL="9525" marR="648000" marT="9525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2000" b="0" i="0" u="none" strike="noStrike">
                          <a:solidFill>
                            <a:srgbClr val="1F497D"/>
                          </a:solidFill>
                          <a:effectLst/>
                          <a:latin typeface="Calibri"/>
                        </a:rPr>
                        <a:t>11</a:t>
                      </a:r>
                    </a:p>
                  </a:txBody>
                  <a:tcPr marL="9525" marR="648000" marT="9525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2000" b="0" i="0" u="none" strike="noStrike">
                          <a:solidFill>
                            <a:srgbClr val="1F497D"/>
                          </a:solidFill>
                          <a:effectLst/>
                          <a:latin typeface="Calibri"/>
                        </a:rPr>
                        <a:t>62,5</a:t>
                      </a:r>
                    </a:p>
                  </a:txBody>
                  <a:tcPr marL="9525" marR="648000" marT="9525" marB="0" anchor="b"/>
                </a:tc>
              </a:tr>
              <a:tr h="290158">
                <a:tc>
                  <a:txBody>
                    <a:bodyPr/>
                    <a:lstStyle/>
                    <a:p>
                      <a:pPr marL="0" indent="0" algn="ctr" fontAlgn="t">
                        <a:buFont typeface="+mj-lt"/>
                        <a:buNone/>
                      </a:pPr>
                      <a:r>
                        <a:rPr lang="ru-RU" sz="1800" b="1" i="0" u="none" strike="noStrike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</a:rPr>
                        <a:t>4</a:t>
                      </a:r>
                      <a:endParaRPr lang="ru-RU" sz="1800" b="1" i="0" u="none" strike="noStrike" dirty="0">
                        <a:solidFill>
                          <a:schemeClr val="bg1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ru-RU" sz="2000" b="0" i="0" u="none" strike="noStrike">
                          <a:solidFill>
                            <a:srgbClr val="1F497D"/>
                          </a:solidFill>
                          <a:effectLst/>
                          <a:latin typeface="Calibri"/>
                        </a:rPr>
                        <a:t>Ермекеевский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2000" b="0" i="0" u="none" strike="noStrike">
                          <a:solidFill>
                            <a:srgbClr val="1F497D"/>
                          </a:solidFill>
                          <a:effectLst/>
                          <a:latin typeface="Calibri"/>
                        </a:rPr>
                        <a:t>11</a:t>
                      </a:r>
                    </a:p>
                  </a:txBody>
                  <a:tcPr marL="9525" marR="648000" marT="9525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2000" b="0" i="0" u="none" strike="noStrike" dirty="0">
                          <a:solidFill>
                            <a:srgbClr val="1F497D"/>
                          </a:solidFill>
                          <a:effectLst/>
                          <a:latin typeface="Calibri"/>
                        </a:rPr>
                        <a:t>19,7</a:t>
                      </a:r>
                    </a:p>
                  </a:txBody>
                  <a:tcPr marL="9525" marR="648000" marT="9525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2000" b="0" i="0" u="none" strike="noStrike" dirty="0">
                          <a:solidFill>
                            <a:srgbClr val="1F497D"/>
                          </a:solidFill>
                          <a:effectLst/>
                          <a:latin typeface="Calibri"/>
                        </a:rPr>
                        <a:t>11</a:t>
                      </a:r>
                    </a:p>
                  </a:txBody>
                  <a:tcPr marL="9525" marR="648000" marT="9525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2000" b="0" i="0" u="none" strike="noStrike">
                          <a:solidFill>
                            <a:srgbClr val="1F497D"/>
                          </a:solidFill>
                          <a:effectLst/>
                          <a:latin typeface="Calibri"/>
                        </a:rPr>
                        <a:t>19,7</a:t>
                      </a:r>
                    </a:p>
                  </a:txBody>
                  <a:tcPr marL="9525" marR="648000" marT="9525" marB="0" anchor="b"/>
                </a:tc>
              </a:tr>
              <a:tr h="290158">
                <a:tc>
                  <a:txBody>
                    <a:bodyPr/>
                    <a:lstStyle/>
                    <a:p>
                      <a:pPr marL="0" indent="0" algn="ctr" fontAlgn="t">
                        <a:buFont typeface="+mj-lt"/>
                        <a:buNone/>
                      </a:pPr>
                      <a:r>
                        <a:rPr lang="ru-RU" sz="1800" b="1" i="0" u="none" strike="noStrike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</a:rPr>
                        <a:t>5</a:t>
                      </a:r>
                      <a:endParaRPr lang="ru-RU" sz="1800" b="1" i="0" u="none" strike="noStrike" dirty="0">
                        <a:solidFill>
                          <a:schemeClr val="bg1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ru-RU" sz="2000" b="0" i="0" u="none" strike="noStrike">
                          <a:solidFill>
                            <a:srgbClr val="1F497D"/>
                          </a:solidFill>
                          <a:effectLst/>
                          <a:latin typeface="Calibri"/>
                        </a:rPr>
                        <a:t>Илишевский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2000" b="0" i="0" u="none" strike="noStrike" dirty="0">
                          <a:solidFill>
                            <a:srgbClr val="1F497D"/>
                          </a:solidFill>
                          <a:effectLst/>
                          <a:latin typeface="Calibri"/>
                        </a:rPr>
                        <a:t>13</a:t>
                      </a:r>
                    </a:p>
                  </a:txBody>
                  <a:tcPr marL="9525" marR="648000" marT="9525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2000" b="0" i="0" u="none" strike="noStrike">
                          <a:solidFill>
                            <a:srgbClr val="1F497D"/>
                          </a:solidFill>
                          <a:effectLst/>
                          <a:latin typeface="Calibri"/>
                        </a:rPr>
                        <a:t>107,6</a:t>
                      </a:r>
                    </a:p>
                  </a:txBody>
                  <a:tcPr marL="9525" marR="648000" marT="9525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2000" b="0" i="0" u="none" strike="noStrike" dirty="0">
                          <a:solidFill>
                            <a:srgbClr val="1F497D"/>
                          </a:solidFill>
                          <a:effectLst/>
                          <a:latin typeface="Calibri"/>
                        </a:rPr>
                        <a:t>11</a:t>
                      </a:r>
                    </a:p>
                  </a:txBody>
                  <a:tcPr marL="9525" marR="648000" marT="9525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2000" b="0" i="0" u="none" strike="noStrike">
                          <a:solidFill>
                            <a:srgbClr val="1F497D"/>
                          </a:solidFill>
                          <a:effectLst/>
                          <a:latin typeface="Calibri"/>
                        </a:rPr>
                        <a:t>77,6</a:t>
                      </a:r>
                    </a:p>
                  </a:txBody>
                  <a:tcPr marL="9525" marR="648000" marT="9525" marB="0" anchor="b"/>
                </a:tc>
              </a:tr>
              <a:tr h="290158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800" dirty="0" smtClean="0">
                          <a:effectLst/>
                        </a:rPr>
                        <a:t>6</a:t>
                      </a:r>
                      <a:endParaRPr lang="ru-RU" sz="1800" dirty="0">
                        <a:solidFill>
                          <a:schemeClr val="bg1"/>
                        </a:solidFill>
                        <a:effectLst/>
                        <a:latin typeface="+mj-lt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2000" b="0" i="0" u="none" strike="noStrike">
                          <a:solidFill>
                            <a:srgbClr val="1F497D"/>
                          </a:solidFill>
                          <a:effectLst/>
                          <a:latin typeface="Calibri"/>
                        </a:rPr>
                        <a:t>Чекмагушевский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2000" b="0" i="0" u="none" strike="noStrike" dirty="0">
                          <a:solidFill>
                            <a:srgbClr val="1F497D"/>
                          </a:solidFill>
                          <a:effectLst/>
                          <a:latin typeface="Calibri"/>
                        </a:rPr>
                        <a:t>8</a:t>
                      </a:r>
                    </a:p>
                  </a:txBody>
                  <a:tcPr marL="9525" marR="648000" marT="9525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2000" b="0" i="0" u="none" strike="noStrike">
                          <a:solidFill>
                            <a:srgbClr val="1F497D"/>
                          </a:solidFill>
                          <a:effectLst/>
                          <a:latin typeface="Calibri"/>
                        </a:rPr>
                        <a:t>388,5</a:t>
                      </a:r>
                    </a:p>
                  </a:txBody>
                  <a:tcPr marL="9525" marR="648000" marT="9525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2000" b="0" i="0" u="none" strike="noStrike" dirty="0">
                          <a:solidFill>
                            <a:srgbClr val="1F497D"/>
                          </a:solidFill>
                          <a:effectLst/>
                          <a:latin typeface="Calibri"/>
                        </a:rPr>
                        <a:t>8</a:t>
                      </a:r>
                    </a:p>
                  </a:txBody>
                  <a:tcPr marL="9525" marR="648000" marT="9525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2000" b="0" i="0" u="none" strike="noStrike">
                          <a:solidFill>
                            <a:srgbClr val="1F497D"/>
                          </a:solidFill>
                          <a:effectLst/>
                          <a:latin typeface="Calibri"/>
                        </a:rPr>
                        <a:t>388,5</a:t>
                      </a:r>
                    </a:p>
                  </a:txBody>
                  <a:tcPr marL="9525" marR="648000" marT="9525" marB="0" anchor="b"/>
                </a:tc>
              </a:tr>
              <a:tr h="290158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800" dirty="0" smtClean="0">
                          <a:effectLst/>
                        </a:rPr>
                        <a:t>7</a:t>
                      </a:r>
                      <a:endParaRPr lang="ru-RU" sz="1800" dirty="0">
                        <a:solidFill>
                          <a:schemeClr val="bg1"/>
                        </a:solidFill>
                        <a:effectLst/>
                        <a:latin typeface="+mj-lt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ru-RU" sz="2000" b="0" i="0" u="none" strike="noStrike">
                          <a:solidFill>
                            <a:srgbClr val="1F497D"/>
                          </a:solidFill>
                          <a:effectLst/>
                          <a:latin typeface="Calibri"/>
                        </a:rPr>
                        <a:t>Белебеевский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2000" b="0" i="0" u="none" strike="noStrike">
                          <a:solidFill>
                            <a:srgbClr val="1F497D"/>
                          </a:solidFill>
                          <a:effectLst/>
                          <a:latin typeface="Calibri"/>
                        </a:rPr>
                        <a:t>10</a:t>
                      </a:r>
                    </a:p>
                  </a:txBody>
                  <a:tcPr marL="9525" marR="648000" marT="9525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2000" b="0" i="0" u="none" strike="noStrike">
                          <a:solidFill>
                            <a:srgbClr val="1F497D"/>
                          </a:solidFill>
                          <a:effectLst/>
                          <a:latin typeface="Calibri"/>
                        </a:rPr>
                        <a:t>101,6</a:t>
                      </a:r>
                    </a:p>
                  </a:txBody>
                  <a:tcPr marL="9525" marR="648000" marT="9525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2000" b="0" i="0" u="none" strike="noStrike" dirty="0">
                          <a:solidFill>
                            <a:srgbClr val="1F497D"/>
                          </a:solidFill>
                          <a:effectLst/>
                          <a:latin typeface="Calibri"/>
                        </a:rPr>
                        <a:t>6</a:t>
                      </a:r>
                    </a:p>
                  </a:txBody>
                  <a:tcPr marL="9525" marR="648000" marT="9525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2000" b="0" i="0" u="none" strike="noStrike">
                          <a:solidFill>
                            <a:srgbClr val="1F497D"/>
                          </a:solidFill>
                          <a:effectLst/>
                          <a:latin typeface="Calibri"/>
                        </a:rPr>
                        <a:t>70,2</a:t>
                      </a:r>
                    </a:p>
                  </a:txBody>
                  <a:tcPr marL="9525" marR="648000" marT="9525" marB="0" anchor="b"/>
                </a:tc>
              </a:tr>
              <a:tr h="290158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800" dirty="0" smtClean="0">
                          <a:solidFill>
                            <a:schemeClr val="bg1"/>
                          </a:solidFill>
                          <a:effectLst/>
                          <a:latin typeface="+mj-lt"/>
                          <a:ea typeface="Calibri"/>
                          <a:cs typeface="Arial" panose="020B0604020202020204" pitchFamily="34" charset="0"/>
                        </a:rPr>
                        <a:t>8</a:t>
                      </a:r>
                      <a:endParaRPr lang="ru-RU" sz="1800" dirty="0">
                        <a:solidFill>
                          <a:schemeClr val="bg1"/>
                        </a:solidFill>
                        <a:effectLst/>
                        <a:latin typeface="+mj-lt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ru-RU" sz="2000" b="0" i="0" u="none" strike="noStrike">
                          <a:solidFill>
                            <a:srgbClr val="1F497D"/>
                          </a:solidFill>
                          <a:effectLst/>
                          <a:latin typeface="Calibri"/>
                        </a:rPr>
                        <a:t>Кушнаренковский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2000" b="0" i="0" u="none" strike="noStrike">
                          <a:solidFill>
                            <a:srgbClr val="1F497D"/>
                          </a:solidFill>
                          <a:effectLst/>
                          <a:latin typeface="Calibri"/>
                        </a:rPr>
                        <a:t>5</a:t>
                      </a:r>
                    </a:p>
                  </a:txBody>
                  <a:tcPr marL="9525" marR="648000" marT="9525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2000" b="0" i="0" u="none" strike="noStrike">
                          <a:solidFill>
                            <a:srgbClr val="1F497D"/>
                          </a:solidFill>
                          <a:effectLst/>
                          <a:latin typeface="Calibri"/>
                        </a:rPr>
                        <a:t>22,6</a:t>
                      </a:r>
                    </a:p>
                  </a:txBody>
                  <a:tcPr marL="9525" marR="648000" marT="9525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2000" b="0" i="0" u="none" strike="noStrike" dirty="0">
                          <a:solidFill>
                            <a:srgbClr val="1F497D"/>
                          </a:solidFill>
                          <a:effectLst/>
                          <a:latin typeface="Calibri"/>
                        </a:rPr>
                        <a:t>5</a:t>
                      </a:r>
                    </a:p>
                  </a:txBody>
                  <a:tcPr marL="9525" marR="648000" marT="9525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2000" b="0" i="0" u="none" strike="noStrike">
                          <a:solidFill>
                            <a:srgbClr val="1F497D"/>
                          </a:solidFill>
                          <a:effectLst/>
                          <a:latin typeface="Calibri"/>
                        </a:rPr>
                        <a:t>22,6</a:t>
                      </a:r>
                    </a:p>
                  </a:txBody>
                  <a:tcPr marL="9525" marR="648000" marT="9525" marB="0" anchor="b"/>
                </a:tc>
              </a:tr>
              <a:tr h="290158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800" dirty="0" smtClean="0">
                          <a:solidFill>
                            <a:schemeClr val="bg1"/>
                          </a:solidFill>
                          <a:effectLst/>
                          <a:latin typeface="+mj-lt"/>
                          <a:ea typeface="Calibri"/>
                          <a:cs typeface="Arial" panose="020B0604020202020204" pitchFamily="34" charset="0"/>
                        </a:rPr>
                        <a:t>9</a:t>
                      </a:r>
                      <a:endParaRPr lang="ru-RU" sz="1800" dirty="0">
                        <a:solidFill>
                          <a:schemeClr val="bg1"/>
                        </a:solidFill>
                        <a:effectLst/>
                        <a:latin typeface="+mj-lt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ru-RU" sz="2000" b="0" i="0" u="none" strike="noStrike">
                          <a:solidFill>
                            <a:srgbClr val="1F497D"/>
                          </a:solidFill>
                          <a:effectLst/>
                          <a:latin typeface="Calibri"/>
                        </a:rPr>
                        <a:t>Бакалинский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2000" b="0" i="0" u="none" strike="noStrike">
                          <a:solidFill>
                            <a:srgbClr val="1F497D"/>
                          </a:solidFill>
                          <a:effectLst/>
                          <a:latin typeface="Calibri"/>
                        </a:rPr>
                        <a:t>4</a:t>
                      </a:r>
                    </a:p>
                  </a:txBody>
                  <a:tcPr marL="9525" marR="648000" marT="9525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2000" b="0" i="0" u="none" strike="noStrike">
                          <a:solidFill>
                            <a:srgbClr val="1F497D"/>
                          </a:solidFill>
                          <a:effectLst/>
                          <a:latin typeface="Calibri"/>
                        </a:rPr>
                        <a:t>36,5</a:t>
                      </a:r>
                    </a:p>
                  </a:txBody>
                  <a:tcPr marL="9525" marR="648000" marT="9525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2000" b="0" i="0" u="none" strike="noStrike" dirty="0">
                          <a:solidFill>
                            <a:srgbClr val="1F497D"/>
                          </a:solidFill>
                          <a:effectLst/>
                          <a:latin typeface="Calibri"/>
                        </a:rPr>
                        <a:t>4</a:t>
                      </a:r>
                    </a:p>
                  </a:txBody>
                  <a:tcPr marL="9525" marR="648000" marT="9525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2000" b="0" i="0" u="none" strike="noStrike" dirty="0">
                          <a:solidFill>
                            <a:srgbClr val="1F497D"/>
                          </a:solidFill>
                          <a:effectLst/>
                          <a:latin typeface="Calibri"/>
                        </a:rPr>
                        <a:t>36,5</a:t>
                      </a:r>
                    </a:p>
                  </a:txBody>
                  <a:tcPr marL="9525" marR="648000" marT="9525" marB="0" anchor="b"/>
                </a:tc>
              </a:tr>
              <a:tr h="290158">
                <a:tc>
                  <a:txBody>
                    <a:bodyPr/>
                    <a:lstStyle/>
                    <a:p>
                      <a:pPr marL="0" indent="0" algn="ctr" defTabSz="1088449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800" b="1" kern="1200" dirty="0" smtClean="0">
                          <a:solidFill>
                            <a:schemeClr val="bg1"/>
                          </a:solidFill>
                          <a:effectLst/>
                          <a:latin typeface="+mj-lt"/>
                          <a:ea typeface="Calibri"/>
                          <a:cs typeface="Arial" panose="020B0604020202020204" pitchFamily="34" charset="0"/>
                        </a:rPr>
                        <a:t>10</a:t>
                      </a:r>
                      <a:endParaRPr lang="ru-RU" sz="1800" b="1" kern="1200" dirty="0">
                        <a:solidFill>
                          <a:schemeClr val="bg1"/>
                        </a:solidFill>
                        <a:effectLst/>
                        <a:latin typeface="+mj-lt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2000" b="0" i="0" u="none" strike="noStrike">
                          <a:solidFill>
                            <a:srgbClr val="1F497D"/>
                          </a:solidFill>
                          <a:effectLst/>
                          <a:latin typeface="Calibri"/>
                        </a:rPr>
                        <a:t>Шаранский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2000" b="0" i="0" u="none" strike="noStrike">
                          <a:solidFill>
                            <a:srgbClr val="1F497D"/>
                          </a:solidFill>
                          <a:effectLst/>
                          <a:latin typeface="Calibri"/>
                        </a:rPr>
                        <a:t>4</a:t>
                      </a:r>
                    </a:p>
                  </a:txBody>
                  <a:tcPr marL="9525" marR="648000" marT="9525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2000" b="0" i="0" u="none" strike="noStrike">
                          <a:solidFill>
                            <a:srgbClr val="1F497D"/>
                          </a:solidFill>
                          <a:effectLst/>
                          <a:latin typeface="Calibri"/>
                        </a:rPr>
                        <a:t>39,3</a:t>
                      </a:r>
                    </a:p>
                  </a:txBody>
                  <a:tcPr marL="9525" marR="648000" marT="9525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2000" b="0" i="0" u="none" strike="noStrike">
                          <a:solidFill>
                            <a:srgbClr val="1F497D"/>
                          </a:solidFill>
                          <a:effectLst/>
                          <a:latin typeface="Calibri"/>
                        </a:rPr>
                        <a:t>3</a:t>
                      </a:r>
                    </a:p>
                  </a:txBody>
                  <a:tcPr marL="9525" marR="648000" marT="9525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2000" b="0" i="0" u="none" strike="noStrike" dirty="0">
                          <a:solidFill>
                            <a:srgbClr val="1F497D"/>
                          </a:solidFill>
                          <a:effectLst/>
                          <a:latin typeface="Calibri"/>
                        </a:rPr>
                        <a:t>38,3</a:t>
                      </a:r>
                    </a:p>
                  </a:txBody>
                  <a:tcPr marL="9525" marR="648000" marT="9525" marB="0" anchor="b"/>
                </a:tc>
              </a:tr>
              <a:tr h="290158">
                <a:tc>
                  <a:txBody>
                    <a:bodyPr/>
                    <a:lstStyle/>
                    <a:p>
                      <a:pPr marL="0" indent="0" algn="ctr" defTabSz="1088449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800" b="1" kern="1200" dirty="0" smtClean="0">
                          <a:solidFill>
                            <a:schemeClr val="bg1"/>
                          </a:solidFill>
                          <a:effectLst/>
                          <a:latin typeface="+mj-lt"/>
                          <a:ea typeface="Calibri"/>
                          <a:cs typeface="Arial" panose="020B0604020202020204" pitchFamily="34" charset="0"/>
                        </a:rPr>
                        <a:t>11</a:t>
                      </a:r>
                      <a:endParaRPr lang="ru-RU" sz="1800" b="1" kern="1200" dirty="0">
                        <a:solidFill>
                          <a:schemeClr val="bg1"/>
                        </a:solidFill>
                        <a:effectLst/>
                        <a:latin typeface="+mj-lt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ru-RU" sz="2000" b="0" i="0" u="none" strike="noStrike">
                          <a:solidFill>
                            <a:srgbClr val="1F497D"/>
                          </a:solidFill>
                          <a:effectLst/>
                          <a:latin typeface="Calibri"/>
                        </a:rPr>
                        <a:t>Благоварский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2000" b="0" i="0" u="none" strike="noStrike">
                          <a:solidFill>
                            <a:srgbClr val="1F497D"/>
                          </a:solidFill>
                          <a:effectLst/>
                          <a:latin typeface="Calibri"/>
                        </a:rPr>
                        <a:t>8</a:t>
                      </a:r>
                    </a:p>
                  </a:txBody>
                  <a:tcPr marL="9525" marR="648000" marT="9525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2000" b="0" i="0" u="none" strike="noStrike" dirty="0" smtClean="0">
                          <a:solidFill>
                            <a:srgbClr val="1F497D"/>
                          </a:solidFill>
                          <a:effectLst/>
                          <a:latin typeface="Calibri"/>
                        </a:rPr>
                        <a:t>1775,0</a:t>
                      </a:r>
                      <a:endParaRPr lang="ru-RU" sz="2000" b="0" i="0" u="none" strike="noStrike" dirty="0">
                        <a:solidFill>
                          <a:srgbClr val="1F497D"/>
                        </a:solidFill>
                        <a:effectLst/>
                        <a:latin typeface="Calibri"/>
                      </a:endParaRPr>
                    </a:p>
                  </a:txBody>
                  <a:tcPr marL="9525" marR="648000" marT="9525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2000" b="0" i="0" u="none" strike="noStrike">
                          <a:solidFill>
                            <a:srgbClr val="1F497D"/>
                          </a:solidFill>
                          <a:effectLst/>
                          <a:latin typeface="Calibri"/>
                        </a:rPr>
                        <a:t>2</a:t>
                      </a:r>
                    </a:p>
                  </a:txBody>
                  <a:tcPr marL="9525" marR="648000" marT="9525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2000" b="0" i="0" u="none" strike="noStrike" dirty="0">
                          <a:solidFill>
                            <a:srgbClr val="1F497D"/>
                          </a:solidFill>
                          <a:effectLst/>
                          <a:latin typeface="Calibri"/>
                        </a:rPr>
                        <a:t>44,9</a:t>
                      </a:r>
                    </a:p>
                  </a:txBody>
                  <a:tcPr marL="9525" marR="648000" marT="9525" marB="0" anchor="b"/>
                </a:tc>
              </a:tr>
              <a:tr h="30457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 </a:t>
                      </a:r>
                      <a:endParaRPr lang="ru-RU" sz="1800" dirty="0">
                        <a:solidFill>
                          <a:schemeClr val="tx2"/>
                        </a:solidFill>
                        <a:effectLst/>
                        <a:latin typeface="+mj-lt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chemeClr val="tx2"/>
                          </a:solidFill>
                          <a:effectLst/>
                        </a:rPr>
                        <a:t>ВСЕГО по </a:t>
                      </a:r>
                      <a:r>
                        <a:rPr lang="ru-RU" sz="2000" b="1" dirty="0" smtClean="0">
                          <a:solidFill>
                            <a:schemeClr val="tx2"/>
                          </a:solidFill>
                          <a:effectLst/>
                        </a:rPr>
                        <a:t>зоне</a:t>
                      </a:r>
                      <a:endParaRPr lang="ru-RU" sz="2000" b="1" dirty="0">
                        <a:solidFill>
                          <a:schemeClr val="tx2"/>
                        </a:solidFill>
                        <a:effectLst/>
                        <a:latin typeface="+mj-lt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r" defTabSz="1088449" rtl="0" eaLnBrk="1" fontAlgn="b" latinLnBrk="0" hangingPunct="1"/>
                      <a:r>
                        <a:rPr lang="ru-RU" sz="2000" b="1" i="0" u="none" strike="noStrike" kern="1200" dirty="0">
                          <a:solidFill>
                            <a:srgbClr val="1F497D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104</a:t>
                      </a:r>
                    </a:p>
                  </a:txBody>
                  <a:tcPr marL="9525" marR="612000" marT="9525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r" defTabSz="1088449" rtl="0" eaLnBrk="1" fontAlgn="b" latinLnBrk="0" hangingPunct="1"/>
                      <a:r>
                        <a:rPr lang="ru-RU" sz="2000" b="1" i="0" u="none" strike="noStrike" kern="1200" dirty="0" smtClean="0">
                          <a:solidFill>
                            <a:srgbClr val="1F497D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3 338,4</a:t>
                      </a:r>
                      <a:endParaRPr lang="ru-RU" sz="2000" b="1" i="0" u="none" strike="noStrike" kern="1200" dirty="0">
                        <a:solidFill>
                          <a:srgbClr val="1F497D"/>
                        </a:solidFill>
                        <a:effectLst/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9525" marR="612000" marT="9525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r" defTabSz="1088449" rtl="0" eaLnBrk="1" fontAlgn="b" latinLnBrk="0" hangingPunct="1"/>
                      <a:r>
                        <a:rPr lang="ru-RU" sz="2000" b="1" i="0" u="none" strike="noStrike" kern="1200" dirty="0">
                          <a:solidFill>
                            <a:srgbClr val="1F497D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91</a:t>
                      </a:r>
                    </a:p>
                  </a:txBody>
                  <a:tcPr marL="9525" marR="612000" marT="9525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r" defTabSz="1088449" rtl="0" eaLnBrk="1" fontAlgn="b" latinLnBrk="0" hangingPunct="1"/>
                      <a:r>
                        <a:rPr lang="ru-RU" sz="2000" b="1" i="0" u="none" strike="noStrike" kern="1200" dirty="0" smtClean="0">
                          <a:solidFill>
                            <a:srgbClr val="1F497D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1 195,9</a:t>
                      </a:r>
                      <a:endParaRPr lang="ru-RU" sz="2000" b="1" i="0" u="none" strike="noStrike" kern="1200" dirty="0">
                        <a:solidFill>
                          <a:srgbClr val="1F497D"/>
                        </a:solidFill>
                        <a:effectLst/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9525" marR="612000" marT="9525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  <a:tr h="30457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 </a:t>
                      </a:r>
                      <a:endParaRPr lang="ru-RU" sz="1800" dirty="0">
                        <a:effectLst/>
                        <a:latin typeface="+mn-lt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chemeClr val="tx2"/>
                          </a:solidFill>
                          <a:effectLst/>
                        </a:rPr>
                        <a:t>ИТОГО</a:t>
                      </a:r>
                      <a:r>
                        <a:rPr lang="ru-RU" sz="2000" b="1" baseline="0" dirty="0" smtClean="0">
                          <a:solidFill>
                            <a:schemeClr val="tx2"/>
                          </a:solidFill>
                          <a:effectLst/>
                        </a:rPr>
                        <a:t> </a:t>
                      </a:r>
                      <a:r>
                        <a:rPr lang="ru-RU" sz="2000" b="1" dirty="0" smtClean="0">
                          <a:solidFill>
                            <a:schemeClr val="tx2"/>
                          </a:solidFill>
                          <a:effectLst/>
                        </a:rPr>
                        <a:t>по РБ</a:t>
                      </a:r>
                      <a:endParaRPr lang="ru-RU" sz="2000" b="1" dirty="0">
                        <a:solidFill>
                          <a:schemeClr val="tx2"/>
                        </a:solidFill>
                        <a:effectLst/>
                        <a:latin typeface="+mn-lt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r" defTabSz="1088449" rtl="0" eaLnBrk="1" fontAlgn="b" latinLnBrk="0" hangingPunct="1"/>
                      <a:r>
                        <a:rPr lang="ru-RU" sz="2000" b="1" i="0" u="none" strike="noStrike" kern="1200" dirty="0" smtClean="0">
                          <a:solidFill>
                            <a:srgbClr val="1F497D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451</a:t>
                      </a:r>
                      <a:endParaRPr lang="ru-RU" sz="2000" b="1" i="0" u="none" strike="noStrike" kern="1200" dirty="0">
                        <a:solidFill>
                          <a:srgbClr val="1F497D"/>
                        </a:solidFill>
                        <a:effectLst/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9525" marR="612000" marT="0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r" defTabSz="1088449" rtl="0" eaLnBrk="1" fontAlgn="b" latinLnBrk="0" hangingPunct="1"/>
                      <a:r>
                        <a:rPr lang="ru-RU" sz="2000" b="1" i="0" u="none" strike="noStrike" kern="1200" dirty="0" smtClean="0">
                          <a:solidFill>
                            <a:srgbClr val="1F497D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12 809,2</a:t>
                      </a:r>
                      <a:endParaRPr lang="ru-RU" sz="2000" b="1" i="0" u="none" strike="noStrike" kern="1200" dirty="0">
                        <a:solidFill>
                          <a:srgbClr val="1F497D"/>
                        </a:solidFill>
                        <a:effectLst/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9525" marR="612000" marT="0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r" defTabSz="1088449" rtl="0" eaLnBrk="1" fontAlgn="b" latinLnBrk="0" hangingPunct="1"/>
                      <a:r>
                        <a:rPr lang="ru-RU" sz="2000" b="1" i="0" u="none" strike="noStrike" kern="1200" dirty="0" smtClean="0">
                          <a:solidFill>
                            <a:srgbClr val="1F497D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338</a:t>
                      </a:r>
                      <a:endParaRPr lang="ru-RU" sz="2000" b="1" i="0" u="none" strike="noStrike" kern="1200" dirty="0">
                        <a:solidFill>
                          <a:srgbClr val="1F497D"/>
                        </a:solidFill>
                        <a:effectLst/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9525" marR="612000" marT="9525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r" defTabSz="1088449" rtl="0" eaLnBrk="1" fontAlgn="b" latinLnBrk="0" hangingPunct="1"/>
                      <a:r>
                        <a:rPr lang="ru-RU" sz="2000" b="1" i="0" u="none" strike="noStrike" kern="1200" dirty="0" smtClean="0">
                          <a:solidFill>
                            <a:srgbClr val="1F497D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6 030,0</a:t>
                      </a:r>
                      <a:endParaRPr lang="ru-RU" sz="2000" b="1" i="0" u="none" strike="noStrike" kern="1200" dirty="0">
                        <a:solidFill>
                          <a:srgbClr val="1F497D"/>
                        </a:solidFill>
                        <a:effectLst/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9525" marR="612000" marT="9525" marB="0" anchor="ctr"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15497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36600" y="207674"/>
            <a:ext cx="11370733" cy="450248"/>
          </a:xfrm>
          <a:prstGeom prst="rect">
            <a:avLst/>
          </a:prstGeom>
          <a:noFill/>
        </p:spPr>
        <p:txBody>
          <a:bodyPr wrap="square" lIns="80133" tIns="40067" rIns="80133" bIns="40067" rtlCol="0">
            <a:spAutoFit/>
          </a:bodyPr>
          <a:lstStyle>
            <a:defPPr>
              <a:defRPr lang="ru-RU"/>
            </a:defPPr>
            <a:lvl1pPr defTabSz="801472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1F497D"/>
                </a:solidFill>
                <a:cs typeface="Arial" charset="0"/>
              </a:defRPr>
            </a:lvl1pPr>
          </a:lstStyle>
          <a:p>
            <a:pPr algn="ctr"/>
            <a:r>
              <a:rPr lang="ru-RU" sz="2400" dirty="0" smtClean="0"/>
              <a:t>ИЗМЕНЕНИЯ В ПРОГРАММЕ ЛЬГОТНОГО КРЕДИТОВАНИЯ В 2022 ГОДУ</a:t>
            </a:r>
            <a:endParaRPr lang="ru-RU" alt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8" name="Группа 7"/>
          <p:cNvGrpSpPr/>
          <p:nvPr/>
        </p:nvGrpSpPr>
        <p:grpSpPr>
          <a:xfrm>
            <a:off x="1837271" y="1170617"/>
            <a:ext cx="8864603" cy="1999927"/>
            <a:chOff x="1701799" y="1454045"/>
            <a:chExt cx="8864603" cy="1999927"/>
          </a:xfrm>
        </p:grpSpPr>
        <p:sp>
          <p:nvSpPr>
            <p:cNvPr id="3" name="Прямоугольник с двумя скругленными противолежащими углами 2"/>
            <p:cNvSpPr/>
            <p:nvPr/>
          </p:nvSpPr>
          <p:spPr>
            <a:xfrm>
              <a:off x="2008681" y="1454046"/>
              <a:ext cx="3403045" cy="1585070"/>
            </a:xfrm>
            <a:prstGeom prst="round2Diag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400" b="1" dirty="0" smtClean="0">
                  <a:solidFill>
                    <a:schemeClr val="bg1"/>
                  </a:solidFill>
                </a:rPr>
                <a:t>Рост инфляции до 8,4%</a:t>
              </a:r>
              <a:endParaRPr lang="ru-RU" sz="2400" b="1" dirty="0">
                <a:solidFill>
                  <a:schemeClr val="bg1"/>
                </a:solidFill>
              </a:endParaRPr>
            </a:p>
          </p:txBody>
        </p:sp>
        <p:sp>
          <p:nvSpPr>
            <p:cNvPr id="4" name="Стрелка вниз 3"/>
            <p:cNvSpPr/>
            <p:nvPr/>
          </p:nvSpPr>
          <p:spPr>
            <a:xfrm rot="16200000">
              <a:off x="5814497" y="1711963"/>
              <a:ext cx="651934" cy="1164166"/>
            </a:xfrm>
            <a:prstGeom prst="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2"/>
                </a:solidFill>
              </a:endParaRPr>
            </a:p>
          </p:txBody>
        </p:sp>
        <p:sp>
          <p:nvSpPr>
            <p:cNvPr id="5" name="Прямоугольник с двумя скругленными противолежащими углами 4"/>
            <p:cNvSpPr/>
            <p:nvPr/>
          </p:nvSpPr>
          <p:spPr>
            <a:xfrm>
              <a:off x="6970147" y="1454045"/>
              <a:ext cx="3403045" cy="1585070"/>
            </a:xfrm>
            <a:prstGeom prst="round2Diag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400" b="1" dirty="0" smtClean="0">
                  <a:solidFill>
                    <a:schemeClr val="bg1"/>
                  </a:solidFill>
                </a:rPr>
                <a:t>Рост ключевой ставки Центробанка России до  8,5%</a:t>
              </a:r>
              <a:endParaRPr lang="ru-RU" sz="2400" b="1" dirty="0">
                <a:solidFill>
                  <a:schemeClr val="bg1"/>
                </a:solidFill>
              </a:endParaRPr>
            </a:p>
          </p:txBody>
        </p:sp>
        <p:sp>
          <p:nvSpPr>
            <p:cNvPr id="6" name="Правая фигурная скобка 5"/>
            <p:cNvSpPr/>
            <p:nvPr/>
          </p:nvSpPr>
          <p:spPr>
            <a:xfrm rot="5400000">
              <a:off x="5926672" y="-1185758"/>
              <a:ext cx="414857" cy="8864603"/>
            </a:xfrm>
            <a:prstGeom prst="rightBrace">
              <a:avLst>
                <a:gd name="adj1" fmla="val 38163"/>
                <a:gd name="adj2" fmla="val 50000"/>
              </a:avLst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>
                <a:ln w="38100">
                  <a:solidFill>
                    <a:schemeClr val="tx1"/>
                  </a:solidFill>
                </a:ln>
                <a:solidFill>
                  <a:schemeClr val="tx2"/>
                </a:solidFill>
              </a:endParaRPr>
            </a:p>
          </p:txBody>
        </p:sp>
      </p:grpSp>
      <p:sp>
        <p:nvSpPr>
          <p:cNvPr id="7" name="TextBox 6"/>
          <p:cNvSpPr txBox="1"/>
          <p:nvPr/>
        </p:nvSpPr>
        <p:spPr>
          <a:xfrm>
            <a:off x="856211" y="3186653"/>
            <a:ext cx="11157989" cy="37240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ru-RU" sz="2400" dirty="0" smtClean="0">
                <a:solidFill>
                  <a:schemeClr val="tx2"/>
                </a:solidFill>
              </a:rPr>
              <a:t>Внесены изменения в программу льготного кредитования:</a:t>
            </a:r>
          </a:p>
          <a:p>
            <a:pPr marL="342900" indent="-342900" algn="just">
              <a:spcAft>
                <a:spcPts val="1200"/>
              </a:spcAft>
              <a:buAutoNum type="arabicPeriod"/>
            </a:pPr>
            <a:r>
              <a:rPr lang="ru-RU" sz="2400" dirty="0" smtClean="0">
                <a:solidFill>
                  <a:schemeClr val="tx2"/>
                </a:solidFill>
              </a:rPr>
              <a:t>Снижение максимального размера </a:t>
            </a:r>
            <a:r>
              <a:rPr lang="ru-RU" sz="2400" dirty="0">
                <a:solidFill>
                  <a:schemeClr val="tx2"/>
                </a:solidFill>
              </a:rPr>
              <a:t>льготного краткосрочного кредита, предоставляемого одному </a:t>
            </a:r>
            <a:r>
              <a:rPr lang="ru-RU" sz="2400" dirty="0" smtClean="0">
                <a:solidFill>
                  <a:schemeClr val="tx2"/>
                </a:solidFill>
              </a:rPr>
              <a:t>заемщику на </a:t>
            </a:r>
            <a:r>
              <a:rPr lang="ru-RU" sz="2400" dirty="0">
                <a:solidFill>
                  <a:schemeClr val="tx2"/>
                </a:solidFill>
              </a:rPr>
              <a:t>территории каждого субъекта </a:t>
            </a:r>
            <a:r>
              <a:rPr lang="ru-RU" sz="2400" dirty="0" smtClean="0">
                <a:solidFill>
                  <a:schemeClr val="tx2"/>
                </a:solidFill>
              </a:rPr>
              <a:t>РФ в </a:t>
            </a:r>
            <a:r>
              <a:rPr lang="ru-RU" sz="2400" dirty="0">
                <a:solidFill>
                  <a:schemeClr val="tx2"/>
                </a:solidFill>
              </a:rPr>
              <a:t>первом квартале 2022 </a:t>
            </a:r>
            <a:r>
              <a:rPr lang="ru-RU" sz="2400" dirty="0" smtClean="0">
                <a:solidFill>
                  <a:schemeClr val="tx2"/>
                </a:solidFill>
              </a:rPr>
              <a:t>года с </a:t>
            </a:r>
            <a:r>
              <a:rPr lang="ru-RU" sz="2400" b="1" dirty="0" smtClean="0">
                <a:solidFill>
                  <a:srgbClr val="FF0000"/>
                </a:solidFill>
              </a:rPr>
              <a:t>1 000,0 </a:t>
            </a:r>
            <a:r>
              <a:rPr lang="ru-RU" sz="2400" b="1" dirty="0" smtClean="0">
                <a:solidFill>
                  <a:schemeClr val="tx2"/>
                </a:solidFill>
              </a:rPr>
              <a:t>млн. рублей </a:t>
            </a:r>
            <a:r>
              <a:rPr lang="ru-RU" sz="2400" dirty="0" smtClean="0">
                <a:solidFill>
                  <a:schemeClr val="tx2"/>
                </a:solidFill>
              </a:rPr>
              <a:t>до </a:t>
            </a:r>
            <a:r>
              <a:rPr lang="ru-RU" sz="2400" b="1" dirty="0" smtClean="0">
                <a:solidFill>
                  <a:srgbClr val="FF0000"/>
                </a:solidFill>
              </a:rPr>
              <a:t>500,0</a:t>
            </a:r>
            <a:r>
              <a:rPr lang="ru-RU" sz="2400" b="1" dirty="0" smtClean="0">
                <a:solidFill>
                  <a:schemeClr val="tx2"/>
                </a:solidFill>
              </a:rPr>
              <a:t> млн. рублей;</a:t>
            </a:r>
          </a:p>
          <a:p>
            <a:pPr marL="342900" indent="-342900" algn="just">
              <a:spcAft>
                <a:spcPts val="1200"/>
              </a:spcAft>
              <a:buAutoNum type="arabicPeriod"/>
            </a:pPr>
            <a:r>
              <a:rPr lang="ru-RU" sz="2400" dirty="0" smtClean="0">
                <a:solidFill>
                  <a:schemeClr val="tx2"/>
                </a:solidFill>
              </a:rPr>
              <a:t>Если заемщик </a:t>
            </a:r>
            <a:r>
              <a:rPr lang="ru-RU" sz="2400" dirty="0">
                <a:solidFill>
                  <a:schemeClr val="tx2"/>
                </a:solidFill>
              </a:rPr>
              <a:t>после двух одобрений Минсельхоза России не заключает кредитный договор с уполномоченным банком, то его последующее включение в реестр потенциальных получателей льготных кредитов на текущий финансовый год </a:t>
            </a:r>
            <a:r>
              <a:rPr lang="ru-RU" sz="2400" b="1" dirty="0" smtClean="0">
                <a:solidFill>
                  <a:srgbClr val="FF0000"/>
                </a:solidFill>
              </a:rPr>
              <a:t>запрещается</a:t>
            </a:r>
            <a:r>
              <a:rPr lang="ru-RU" sz="2400" dirty="0" smtClean="0">
                <a:solidFill>
                  <a:schemeClr val="tx2"/>
                </a:solidFill>
              </a:rPr>
              <a:t> (данное </a:t>
            </a:r>
            <a:r>
              <a:rPr lang="ru-RU" sz="2400" dirty="0">
                <a:solidFill>
                  <a:schemeClr val="tx2"/>
                </a:solidFill>
              </a:rPr>
              <a:t>требование не относится к заемщикам категории </a:t>
            </a:r>
            <a:r>
              <a:rPr lang="ru-RU" sz="2400" dirty="0" smtClean="0">
                <a:solidFill>
                  <a:schemeClr val="tx2"/>
                </a:solidFill>
              </a:rPr>
              <a:t>МФХ)</a:t>
            </a:r>
            <a:endParaRPr lang="ru-RU" sz="24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1311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335366" y="224612"/>
            <a:ext cx="11617285" cy="450248"/>
          </a:xfrm>
          <a:prstGeom prst="rect">
            <a:avLst/>
          </a:prstGeom>
          <a:noFill/>
        </p:spPr>
        <p:txBody>
          <a:bodyPr wrap="square" lIns="80133" tIns="40067" rIns="80133" bIns="40067" rtlCol="0">
            <a:spAutoFit/>
          </a:bodyPr>
          <a:lstStyle>
            <a:defPPr>
              <a:defRPr lang="ru-RU"/>
            </a:defPPr>
            <a:lvl1pPr algn="ctr" defTabSz="801472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1F497D"/>
                </a:solidFill>
                <a:cs typeface="Arial" charset="0"/>
              </a:defRPr>
            </a:lvl1pPr>
          </a:lstStyle>
          <a:p>
            <a:r>
              <a:rPr lang="ru-RU" altLang="ru-RU" dirty="0" smtClean="0"/>
              <a:t>ГОСУДАРСТВЕННАЯ ПОДДЕРЖКА НА 2022 ГОД</a:t>
            </a:r>
            <a:endParaRPr lang="ru-RU" altLang="ru-RU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55503879"/>
              </p:ext>
            </p:extLst>
          </p:nvPr>
        </p:nvGraphicFramePr>
        <p:xfrm>
          <a:off x="814647" y="1083733"/>
          <a:ext cx="11246727" cy="566240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37883"/>
                <a:gridCol w="8056850"/>
                <a:gridCol w="2551994"/>
              </a:tblGrid>
              <a:tr h="47802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solidFill>
                            <a:schemeClr val="bg1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№ п/п</a:t>
                      </a:r>
                      <a:endParaRPr lang="ru-RU" sz="1600" b="1" i="0" u="none" strike="noStrike" dirty="0">
                        <a:solidFill>
                          <a:schemeClr val="bg1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8587" marR="8587" marT="644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solidFill>
                            <a:schemeClr val="bg1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Наименование господдержки</a:t>
                      </a:r>
                      <a:endParaRPr lang="ru-RU" sz="1600" b="1" i="0" u="none" strike="noStrike" dirty="0">
                        <a:solidFill>
                          <a:schemeClr val="bg1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8587" marR="8587" marT="644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 smtClean="0">
                          <a:solidFill>
                            <a:schemeClr val="bg1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Всего (млн. руб.)</a:t>
                      </a:r>
                      <a:endParaRPr lang="ru-RU" sz="1600" b="1" i="0" u="none" strike="noStrike" dirty="0">
                        <a:solidFill>
                          <a:schemeClr val="bg1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8587" marR="8587" marT="6440" marB="0" anchor="ctr"/>
                </a:tc>
              </a:tr>
              <a:tr h="304571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b="1" u="none" strike="noStrike" dirty="0">
                          <a:solidFill>
                            <a:schemeClr val="tx2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 </a:t>
                      </a:r>
                      <a:endParaRPr lang="ru-RU" sz="1600" b="1" i="0" u="none" strike="noStrike" dirty="0">
                        <a:solidFill>
                          <a:schemeClr val="tx2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8587" marR="8587" marT="644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2000" b="1" u="none" strike="noStrike" dirty="0">
                          <a:solidFill>
                            <a:schemeClr val="tx2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ВСЕГО</a:t>
                      </a:r>
                      <a:endParaRPr lang="ru-RU" sz="2000" b="1" i="0" u="none" strike="noStrike" dirty="0">
                        <a:solidFill>
                          <a:schemeClr val="tx2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8587" marR="8587" marT="644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u="none" strike="noStrike" dirty="0">
                          <a:solidFill>
                            <a:srgbClr val="FF0000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4 318,7</a:t>
                      </a:r>
                      <a:endParaRPr lang="ru-RU" sz="2000" b="1" i="0" u="none" strike="noStrike" dirty="0">
                        <a:solidFill>
                          <a:srgbClr val="FF0000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8587" marR="8587" marT="6440" marB="0" anchor="ctr"/>
                </a:tc>
              </a:tr>
              <a:tr h="304571"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u="none" strike="noStrike" dirty="0">
                          <a:solidFill>
                            <a:schemeClr val="tx2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1</a:t>
                      </a:r>
                      <a:endParaRPr lang="ru-RU" sz="1800" b="0" i="0" u="none" strike="noStrike" dirty="0">
                        <a:solidFill>
                          <a:schemeClr val="tx2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8587" marR="8587" marT="644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u="none" strike="noStrike" dirty="0">
                          <a:solidFill>
                            <a:schemeClr val="tx2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Компенсирующая субсидия</a:t>
                      </a:r>
                      <a:endParaRPr lang="ru-RU" sz="1800" b="0" i="0" u="none" strike="noStrike" dirty="0">
                        <a:solidFill>
                          <a:schemeClr val="tx2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8587" marR="8587" marT="644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u="none" strike="noStrike" dirty="0">
                          <a:solidFill>
                            <a:schemeClr val="tx2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913,5</a:t>
                      </a:r>
                      <a:endParaRPr lang="ru-RU" sz="1800" b="0" i="0" u="none" strike="noStrike" dirty="0">
                        <a:solidFill>
                          <a:schemeClr val="tx2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8587" marR="8587" marT="6440" marB="0" anchor="ctr"/>
                </a:tc>
              </a:tr>
              <a:tr h="304571"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u="none" strike="noStrike">
                          <a:solidFill>
                            <a:schemeClr val="tx2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2</a:t>
                      </a:r>
                      <a:endParaRPr lang="ru-RU" sz="1800" b="0" i="0" u="none" strike="noStrike">
                        <a:solidFill>
                          <a:schemeClr val="tx2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8587" marR="8587" marT="644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u="none" strike="noStrike" dirty="0">
                          <a:solidFill>
                            <a:schemeClr val="tx2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Стимулирующая субсидия</a:t>
                      </a:r>
                      <a:endParaRPr lang="ru-RU" sz="1800" b="0" i="0" u="none" strike="noStrike" dirty="0">
                        <a:solidFill>
                          <a:schemeClr val="tx2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8587" marR="8587" marT="644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u="none" strike="noStrike" dirty="0">
                          <a:solidFill>
                            <a:schemeClr val="tx2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543,9</a:t>
                      </a:r>
                      <a:endParaRPr lang="ru-RU" sz="1800" b="0" i="0" u="none" strike="noStrike" dirty="0">
                        <a:solidFill>
                          <a:schemeClr val="tx2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8587" marR="8587" marT="6440" marB="0" anchor="ctr"/>
                </a:tc>
              </a:tr>
              <a:tr h="304571"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u="none" strike="noStrike">
                          <a:solidFill>
                            <a:schemeClr val="tx2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3</a:t>
                      </a:r>
                      <a:endParaRPr lang="ru-RU" sz="1800" b="0" i="0" u="none" strike="noStrike">
                        <a:solidFill>
                          <a:schemeClr val="tx2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8587" marR="8587" marT="644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u="none" strike="noStrike" dirty="0">
                          <a:solidFill>
                            <a:schemeClr val="tx2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Поддержка фермеров и развитие </a:t>
                      </a:r>
                      <a:r>
                        <a:rPr lang="ru-RU" sz="1800" u="none" strike="noStrike" dirty="0" err="1">
                          <a:solidFill>
                            <a:schemeClr val="tx2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СПоК</a:t>
                      </a:r>
                      <a:endParaRPr lang="ru-RU" sz="1800" b="0" i="0" u="none" strike="noStrike" dirty="0">
                        <a:solidFill>
                          <a:schemeClr val="tx2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8587" marR="8587" marT="644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u="none" strike="noStrike" dirty="0">
                          <a:solidFill>
                            <a:schemeClr val="tx2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301,4</a:t>
                      </a:r>
                      <a:endParaRPr lang="ru-RU" sz="1800" b="0" i="0" u="none" strike="noStrike" dirty="0">
                        <a:solidFill>
                          <a:schemeClr val="tx2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8587" marR="8587" marT="6440" marB="0" anchor="ctr"/>
                </a:tc>
              </a:tr>
              <a:tr h="304571"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u="none" strike="noStrike">
                          <a:solidFill>
                            <a:schemeClr val="tx2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4</a:t>
                      </a:r>
                      <a:endParaRPr lang="ru-RU" sz="1800" b="0" i="0" u="none" strike="noStrike">
                        <a:solidFill>
                          <a:schemeClr val="tx2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8587" marR="8587" marT="644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u="none" strike="noStrike" dirty="0">
                          <a:solidFill>
                            <a:schemeClr val="tx2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Субсидирование % ставок по инвест</a:t>
                      </a:r>
                      <a:r>
                        <a:rPr lang="ru-RU" sz="1800" u="none" strike="noStrike" dirty="0" smtClean="0">
                          <a:solidFill>
                            <a:schemeClr val="tx2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. кредитам</a:t>
                      </a:r>
                      <a:endParaRPr lang="ru-RU" sz="1800" b="0" i="0" u="none" strike="noStrike" dirty="0">
                        <a:solidFill>
                          <a:schemeClr val="tx2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8587" marR="8587" marT="644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u="none" strike="noStrike" dirty="0">
                          <a:solidFill>
                            <a:schemeClr val="tx2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21,2</a:t>
                      </a:r>
                      <a:endParaRPr lang="ru-RU" sz="1800" b="0" i="0" u="none" strike="noStrike" dirty="0">
                        <a:solidFill>
                          <a:schemeClr val="tx2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8587" marR="8587" marT="6440" marB="0" anchor="ctr"/>
                </a:tc>
              </a:tr>
              <a:tr h="304571"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u="none" strike="noStrike">
                          <a:solidFill>
                            <a:schemeClr val="tx2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5</a:t>
                      </a:r>
                      <a:endParaRPr lang="ru-RU" sz="1800" b="0" i="0" u="none" strike="noStrike">
                        <a:solidFill>
                          <a:schemeClr val="tx2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8587" marR="8587" marT="644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u="none" strike="noStrike" dirty="0">
                          <a:solidFill>
                            <a:schemeClr val="tx2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Субсидии на сельский туризм</a:t>
                      </a:r>
                      <a:endParaRPr lang="ru-RU" sz="1800" b="0" i="0" u="none" strike="noStrike" dirty="0">
                        <a:solidFill>
                          <a:schemeClr val="tx2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8587" marR="8587" marT="644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u="none" strike="noStrike" dirty="0">
                          <a:solidFill>
                            <a:schemeClr val="tx2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7,5</a:t>
                      </a:r>
                      <a:endParaRPr lang="ru-RU" sz="1800" b="0" i="0" u="none" strike="noStrike" dirty="0">
                        <a:solidFill>
                          <a:schemeClr val="tx2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8587" marR="8587" marT="6440" marB="0" anchor="ctr"/>
                </a:tc>
              </a:tr>
              <a:tr h="304571"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u="none" strike="noStrike">
                          <a:solidFill>
                            <a:schemeClr val="tx2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6</a:t>
                      </a:r>
                      <a:endParaRPr lang="ru-RU" sz="1800" b="0" i="0" u="none" strike="noStrike">
                        <a:solidFill>
                          <a:schemeClr val="tx2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8587" marR="8587" marT="644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u="none" strike="noStrike" dirty="0">
                          <a:solidFill>
                            <a:schemeClr val="tx2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Субсидии на масличные</a:t>
                      </a:r>
                      <a:endParaRPr lang="ru-RU" sz="1800" b="0" i="0" u="none" strike="noStrike" dirty="0">
                        <a:solidFill>
                          <a:schemeClr val="tx2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8587" marR="8587" marT="644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u="none" strike="noStrike" dirty="0">
                          <a:solidFill>
                            <a:schemeClr val="tx2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185,8</a:t>
                      </a:r>
                      <a:endParaRPr lang="ru-RU" sz="1800" b="0" i="0" u="none" strike="noStrike" dirty="0">
                        <a:solidFill>
                          <a:schemeClr val="tx2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8587" marR="8587" marT="6440" marB="0" anchor="ctr"/>
                </a:tc>
              </a:tr>
              <a:tr h="304571"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u="none" strike="noStrike">
                          <a:solidFill>
                            <a:schemeClr val="tx2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7</a:t>
                      </a:r>
                      <a:endParaRPr lang="ru-RU" sz="1800" b="0" i="0" u="none" strike="noStrike">
                        <a:solidFill>
                          <a:schemeClr val="tx2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8587" marR="8587" marT="644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u="none" strike="noStrike" dirty="0">
                          <a:solidFill>
                            <a:schemeClr val="tx2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Субсидии на зерновые</a:t>
                      </a:r>
                      <a:endParaRPr lang="ru-RU" sz="1800" b="0" i="0" u="none" strike="noStrike" dirty="0">
                        <a:solidFill>
                          <a:schemeClr val="tx2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8587" marR="8587" marT="644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u="none" strike="noStrike" dirty="0">
                          <a:solidFill>
                            <a:schemeClr val="tx2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607,6</a:t>
                      </a:r>
                      <a:endParaRPr lang="ru-RU" sz="1800" b="0" i="0" u="none" strike="noStrike" dirty="0">
                        <a:solidFill>
                          <a:schemeClr val="tx2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8587" marR="8587" marT="6440" marB="0" anchor="ctr"/>
                </a:tc>
              </a:tr>
              <a:tr h="304571"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u="none" strike="noStrike">
                          <a:solidFill>
                            <a:schemeClr val="tx2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8</a:t>
                      </a:r>
                      <a:endParaRPr lang="ru-RU" sz="1800" b="0" i="0" u="none" strike="noStrike">
                        <a:solidFill>
                          <a:schemeClr val="tx2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8587" marR="8587" marT="644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u="none" strike="noStrike" dirty="0">
                          <a:solidFill>
                            <a:schemeClr val="tx2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Субсидии на приобретение с/х техники </a:t>
                      </a:r>
                      <a:endParaRPr lang="ru-RU" sz="1800" b="0" i="0" u="none" strike="noStrike" dirty="0">
                        <a:solidFill>
                          <a:schemeClr val="tx2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8587" marR="8587" marT="644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u="none" strike="noStrike" dirty="0">
                          <a:solidFill>
                            <a:schemeClr val="tx2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1 027,1</a:t>
                      </a:r>
                      <a:endParaRPr lang="ru-RU" sz="1800" b="0" i="0" u="none" strike="noStrike" dirty="0">
                        <a:solidFill>
                          <a:schemeClr val="tx2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8587" marR="8587" marT="6440" marB="0" anchor="ctr"/>
                </a:tc>
              </a:tr>
              <a:tr h="304571"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u="none" strike="noStrike">
                          <a:solidFill>
                            <a:schemeClr val="tx2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9</a:t>
                      </a:r>
                      <a:endParaRPr lang="ru-RU" sz="1800" b="0" i="0" u="none" strike="noStrike">
                        <a:solidFill>
                          <a:schemeClr val="tx2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8587" marR="8587" marT="644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u="none" strike="noStrike" dirty="0">
                          <a:solidFill>
                            <a:schemeClr val="tx2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Субсидии на племенное животноводство</a:t>
                      </a:r>
                      <a:endParaRPr lang="ru-RU" sz="1800" b="0" i="0" u="none" strike="noStrike" dirty="0">
                        <a:solidFill>
                          <a:schemeClr val="tx2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8587" marR="8587" marT="644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u="none" strike="noStrike" dirty="0">
                          <a:solidFill>
                            <a:schemeClr val="tx2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150,0</a:t>
                      </a:r>
                      <a:endParaRPr lang="ru-RU" sz="1800" b="0" i="0" u="none" strike="noStrike" dirty="0">
                        <a:solidFill>
                          <a:schemeClr val="tx2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8587" marR="8587" marT="6440" marB="0" anchor="ctr"/>
                </a:tc>
              </a:tr>
              <a:tr h="304571"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u="none" strike="noStrike">
                          <a:solidFill>
                            <a:schemeClr val="tx2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10</a:t>
                      </a:r>
                      <a:endParaRPr lang="ru-RU" sz="1800" b="0" i="0" u="none" strike="noStrike">
                        <a:solidFill>
                          <a:schemeClr val="tx2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8587" marR="8587" marT="644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u="none" strike="noStrike" dirty="0">
                          <a:solidFill>
                            <a:schemeClr val="tx2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Субсидии на поддержку кадрового потенциала</a:t>
                      </a:r>
                      <a:endParaRPr lang="ru-RU" sz="1800" b="0" i="0" u="none" strike="noStrike" dirty="0">
                        <a:solidFill>
                          <a:schemeClr val="tx2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8587" marR="8587" marT="644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u="none" strike="noStrike" dirty="0">
                          <a:solidFill>
                            <a:schemeClr val="tx2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30,7</a:t>
                      </a:r>
                      <a:endParaRPr lang="ru-RU" sz="1800" b="0" i="0" u="none" strike="noStrike" dirty="0">
                        <a:solidFill>
                          <a:schemeClr val="tx2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8587" marR="8587" marT="6440" marB="0" anchor="ctr"/>
                </a:tc>
              </a:tr>
              <a:tr h="304571"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u="none" strike="noStrike">
                          <a:solidFill>
                            <a:schemeClr val="tx2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11</a:t>
                      </a:r>
                      <a:endParaRPr lang="ru-RU" sz="1800" b="0" i="0" u="none" strike="noStrike">
                        <a:solidFill>
                          <a:schemeClr val="tx2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8587" marR="8587" marT="644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u="none" strike="noStrike" dirty="0">
                          <a:solidFill>
                            <a:schemeClr val="tx2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Субсидии на минеральные удобрения </a:t>
                      </a:r>
                      <a:endParaRPr lang="ru-RU" sz="1800" b="0" i="0" u="none" strike="noStrike" dirty="0">
                        <a:solidFill>
                          <a:schemeClr val="tx2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8587" marR="8587" marT="644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u="none" strike="noStrike" dirty="0">
                          <a:solidFill>
                            <a:schemeClr val="tx2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300,0</a:t>
                      </a:r>
                      <a:endParaRPr lang="ru-RU" sz="1800" b="0" i="0" u="none" strike="noStrike" dirty="0">
                        <a:solidFill>
                          <a:schemeClr val="tx2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8587" marR="8587" marT="6440" marB="0" anchor="ctr"/>
                </a:tc>
              </a:tr>
              <a:tr h="304571"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u="none" strike="noStrike">
                          <a:solidFill>
                            <a:schemeClr val="tx2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12</a:t>
                      </a:r>
                      <a:endParaRPr lang="ru-RU" sz="1800" b="0" i="0" u="none" strike="noStrike">
                        <a:solidFill>
                          <a:schemeClr val="tx2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8587" marR="8587" marT="644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u="none" strike="noStrike" dirty="0">
                          <a:solidFill>
                            <a:schemeClr val="tx2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Субсидии на </a:t>
                      </a:r>
                      <a:r>
                        <a:rPr lang="ru-RU" sz="1800" u="none" strike="noStrike" dirty="0" smtClean="0">
                          <a:solidFill>
                            <a:schemeClr val="tx2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строительство откорм площадок</a:t>
                      </a:r>
                      <a:endParaRPr lang="ru-RU" sz="1800" b="0" i="0" u="none" strike="noStrike" dirty="0">
                        <a:solidFill>
                          <a:schemeClr val="tx2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8587" marR="8587" marT="644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u="none" strike="noStrike" dirty="0">
                          <a:solidFill>
                            <a:schemeClr val="tx2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30,0</a:t>
                      </a:r>
                      <a:endParaRPr lang="ru-RU" sz="1800" b="0" i="0" u="none" strike="noStrike" dirty="0">
                        <a:solidFill>
                          <a:schemeClr val="tx2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8587" marR="8587" marT="6440" marB="0" anchor="ctr"/>
                </a:tc>
              </a:tr>
              <a:tr h="304571"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u="none" strike="noStrike">
                          <a:solidFill>
                            <a:schemeClr val="tx2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13</a:t>
                      </a:r>
                      <a:endParaRPr lang="ru-RU" sz="1800" b="0" i="0" u="none" strike="noStrike">
                        <a:solidFill>
                          <a:schemeClr val="tx2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8587" marR="8587" marT="644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u="none" strike="noStrike" dirty="0">
                          <a:solidFill>
                            <a:schemeClr val="tx2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Субсидии на технику </a:t>
                      </a:r>
                      <a:r>
                        <a:rPr lang="ru-RU" sz="1800" u="none" strike="noStrike" dirty="0" smtClean="0">
                          <a:solidFill>
                            <a:schemeClr val="tx2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переработчикам</a:t>
                      </a:r>
                      <a:endParaRPr lang="ru-RU" sz="1800" b="0" i="0" u="none" strike="noStrike" dirty="0">
                        <a:solidFill>
                          <a:schemeClr val="tx2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8587" marR="8587" marT="644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u="none" strike="noStrike" dirty="0">
                          <a:solidFill>
                            <a:schemeClr val="tx2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50,0</a:t>
                      </a:r>
                      <a:endParaRPr lang="ru-RU" sz="1800" b="0" i="0" u="none" strike="noStrike" dirty="0">
                        <a:solidFill>
                          <a:schemeClr val="tx2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8587" marR="8587" marT="6440" marB="0" anchor="ctr"/>
                </a:tc>
              </a:tr>
              <a:tr h="304571"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u="none" strike="noStrike">
                          <a:solidFill>
                            <a:schemeClr val="tx2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14</a:t>
                      </a:r>
                      <a:endParaRPr lang="ru-RU" sz="1800" b="0" i="0" u="none" strike="noStrike">
                        <a:solidFill>
                          <a:schemeClr val="tx2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8587" marR="8587" marT="644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u="none" strike="noStrike" dirty="0">
                          <a:solidFill>
                            <a:schemeClr val="tx2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Гранты ДГП</a:t>
                      </a:r>
                      <a:endParaRPr lang="ru-RU" sz="1800" b="0" i="0" u="none" strike="noStrike" dirty="0">
                        <a:solidFill>
                          <a:schemeClr val="tx2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8587" marR="8587" marT="644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u="none" strike="noStrike" dirty="0">
                          <a:solidFill>
                            <a:schemeClr val="tx2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100,0</a:t>
                      </a:r>
                      <a:endParaRPr lang="ru-RU" sz="1800" b="0" i="0" u="none" strike="noStrike" dirty="0">
                        <a:solidFill>
                          <a:schemeClr val="tx2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8587" marR="8587" marT="6440" marB="0" anchor="ctr"/>
                </a:tc>
              </a:tr>
              <a:tr h="304571"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u="none" strike="noStrike">
                          <a:solidFill>
                            <a:schemeClr val="tx2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15</a:t>
                      </a:r>
                      <a:endParaRPr lang="ru-RU" sz="1800" b="0" i="0" u="none" strike="noStrike">
                        <a:solidFill>
                          <a:schemeClr val="tx2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8587" marR="8587" marT="644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u="none" strike="noStrike" dirty="0">
                          <a:solidFill>
                            <a:schemeClr val="tx2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Субсидии на сырье</a:t>
                      </a:r>
                      <a:endParaRPr lang="ru-RU" sz="1800" b="0" i="0" u="none" strike="noStrike" dirty="0">
                        <a:solidFill>
                          <a:schemeClr val="tx2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8587" marR="8587" marT="644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u="none" strike="noStrike" dirty="0">
                          <a:solidFill>
                            <a:schemeClr val="tx2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20,0</a:t>
                      </a:r>
                      <a:endParaRPr lang="ru-RU" sz="1800" b="0" i="0" u="none" strike="noStrike" dirty="0">
                        <a:solidFill>
                          <a:schemeClr val="tx2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8587" marR="8587" marT="6440" marB="0" anchor="ctr"/>
                </a:tc>
              </a:tr>
              <a:tr h="304571"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u="none" strike="noStrike">
                          <a:solidFill>
                            <a:schemeClr val="tx2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16</a:t>
                      </a:r>
                      <a:endParaRPr lang="ru-RU" sz="1800" b="0" i="0" u="none" strike="noStrike">
                        <a:solidFill>
                          <a:schemeClr val="tx2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8587" marR="8587" marT="644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u="none" strike="noStrike" dirty="0">
                          <a:solidFill>
                            <a:schemeClr val="tx2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Субсидии на коневодство</a:t>
                      </a:r>
                      <a:endParaRPr lang="ru-RU" sz="1800" b="0" i="0" u="none" strike="noStrike" dirty="0">
                        <a:solidFill>
                          <a:schemeClr val="tx2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8587" marR="8587" marT="644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u="none" strike="noStrike" dirty="0">
                          <a:solidFill>
                            <a:schemeClr val="tx2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30,0</a:t>
                      </a:r>
                      <a:endParaRPr lang="ru-RU" sz="1800" b="0" i="0" u="none" strike="noStrike" dirty="0">
                        <a:solidFill>
                          <a:schemeClr val="tx2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8587" marR="8587" marT="644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6284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335366" y="216145"/>
            <a:ext cx="11617285" cy="450248"/>
          </a:xfrm>
          <a:prstGeom prst="rect">
            <a:avLst/>
          </a:prstGeom>
          <a:noFill/>
        </p:spPr>
        <p:txBody>
          <a:bodyPr wrap="square" lIns="80133" tIns="40067" rIns="80133" bIns="40067" rtlCol="0">
            <a:spAutoFit/>
          </a:bodyPr>
          <a:lstStyle>
            <a:defPPr>
              <a:defRPr lang="ru-RU"/>
            </a:defPPr>
            <a:lvl1pPr defTabSz="801472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1F497D"/>
                </a:solidFill>
                <a:cs typeface="Arial" charset="0"/>
              </a:defRPr>
            </a:lvl1pPr>
          </a:lstStyle>
          <a:p>
            <a:pPr algn="ctr"/>
            <a:r>
              <a:rPr lang="ru-RU" altLang="ru-RU" sz="2400" dirty="0" smtClean="0">
                <a:solidFill>
                  <a:schemeClr val="tx2"/>
                </a:solidFill>
              </a:rPr>
              <a:t>СУБСИДИИ НА ТЕХНИКУ И ОБОРУДОВАНИЕ</a:t>
            </a:r>
            <a:endParaRPr lang="ru-RU" altLang="ru-RU" sz="2400" dirty="0">
              <a:solidFill>
                <a:schemeClr val="tx2"/>
              </a:solidFill>
            </a:endParaRPr>
          </a:p>
        </p:txBody>
      </p:sp>
      <p:grpSp>
        <p:nvGrpSpPr>
          <p:cNvPr id="4" name="Группа 3"/>
          <p:cNvGrpSpPr/>
          <p:nvPr/>
        </p:nvGrpSpPr>
        <p:grpSpPr>
          <a:xfrm>
            <a:off x="821161" y="1282657"/>
            <a:ext cx="11083078" cy="2030802"/>
            <a:chOff x="821161" y="1375794"/>
            <a:chExt cx="11083078" cy="2030802"/>
          </a:xfrm>
        </p:grpSpPr>
        <p:sp>
          <p:nvSpPr>
            <p:cNvPr id="7" name="Овал 6"/>
            <p:cNvSpPr/>
            <p:nvPr/>
          </p:nvSpPr>
          <p:spPr>
            <a:xfrm>
              <a:off x="821161" y="1375794"/>
              <a:ext cx="5040000" cy="1980000"/>
            </a:xfrm>
            <a:prstGeom prst="ellipse">
              <a:avLst/>
            </a:prstGeom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sz="2400" dirty="0" smtClean="0">
                  <a:solidFill>
                    <a:schemeClr val="tx2"/>
                  </a:solidFill>
                  <a:cs typeface="Times New Roman" panose="02020603050405020304" pitchFamily="18" charset="0"/>
                </a:rPr>
                <a:t>в 2021 году – </a:t>
              </a:r>
            </a:p>
            <a:p>
              <a:pPr algn="ctr"/>
              <a:r>
                <a:rPr lang="ru-RU" sz="2400" b="1" dirty="0" smtClean="0">
                  <a:solidFill>
                    <a:srgbClr val="FF0000"/>
                  </a:solidFill>
                  <a:cs typeface="Times New Roman" panose="02020603050405020304" pitchFamily="18" charset="0"/>
                </a:rPr>
                <a:t>1,6 </a:t>
              </a:r>
              <a:r>
                <a:rPr lang="ru-RU" sz="2400" b="1" dirty="0" smtClean="0">
                  <a:solidFill>
                    <a:schemeClr val="tx2"/>
                  </a:solidFill>
                  <a:cs typeface="Times New Roman" panose="02020603050405020304" pitchFamily="18" charset="0"/>
                </a:rPr>
                <a:t>млрд. руб</a:t>
              </a:r>
              <a:r>
                <a:rPr lang="ru-RU" sz="2400" dirty="0" smtClean="0">
                  <a:solidFill>
                    <a:schemeClr val="tx2"/>
                  </a:solidFill>
                  <a:cs typeface="Times New Roman" panose="02020603050405020304" pitchFamily="18" charset="0"/>
                </a:rPr>
                <a:t>. за технику и оборудование 2020 года</a:t>
              </a:r>
              <a:endParaRPr lang="ru-RU" sz="2400" dirty="0">
                <a:solidFill>
                  <a:schemeClr val="tx2"/>
                </a:solidFill>
                <a:cs typeface="Times New Roman" panose="02020603050405020304" pitchFamily="18" charset="0"/>
              </a:endParaRPr>
            </a:p>
          </p:txBody>
        </p:sp>
        <p:sp>
          <p:nvSpPr>
            <p:cNvPr id="8" name="Овал 7"/>
            <p:cNvSpPr/>
            <p:nvPr/>
          </p:nvSpPr>
          <p:spPr>
            <a:xfrm>
              <a:off x="6864239" y="1426596"/>
              <a:ext cx="5040000" cy="1980000"/>
            </a:xfrm>
            <a:prstGeom prst="ellipse">
              <a:avLst/>
            </a:prstGeom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sz="2400" dirty="0" smtClean="0">
                  <a:solidFill>
                    <a:schemeClr val="tx2"/>
                  </a:solidFill>
                  <a:cs typeface="Times New Roman" panose="02020603050405020304" pitchFamily="18" charset="0"/>
                </a:rPr>
                <a:t>в 2022 году – </a:t>
              </a:r>
            </a:p>
            <a:p>
              <a:pPr algn="ctr"/>
              <a:r>
                <a:rPr lang="ru-RU" sz="2400" b="1" dirty="0" smtClean="0">
                  <a:solidFill>
                    <a:srgbClr val="FF0000"/>
                  </a:solidFill>
                  <a:cs typeface="Times New Roman" panose="02020603050405020304" pitchFamily="18" charset="0"/>
                </a:rPr>
                <a:t>2,3</a:t>
              </a:r>
              <a:r>
                <a:rPr lang="ru-RU" sz="2400" b="1" dirty="0" smtClean="0">
                  <a:solidFill>
                    <a:schemeClr val="tx2"/>
                  </a:solidFill>
                  <a:cs typeface="Times New Roman" panose="02020603050405020304" pitchFamily="18" charset="0"/>
                </a:rPr>
                <a:t> млрд. руб</a:t>
              </a:r>
              <a:r>
                <a:rPr lang="ru-RU" sz="2400" dirty="0" smtClean="0">
                  <a:solidFill>
                    <a:schemeClr val="tx2"/>
                  </a:solidFill>
                  <a:cs typeface="Times New Roman" panose="02020603050405020304" pitchFamily="18" charset="0"/>
                </a:rPr>
                <a:t>. за технику и оборудование </a:t>
              </a:r>
              <a:br>
                <a:rPr lang="ru-RU" sz="2400" dirty="0" smtClean="0">
                  <a:solidFill>
                    <a:schemeClr val="tx2"/>
                  </a:solidFill>
                  <a:cs typeface="Times New Roman" panose="02020603050405020304" pitchFamily="18" charset="0"/>
                </a:rPr>
              </a:br>
              <a:r>
                <a:rPr lang="ru-RU" sz="2400" dirty="0" smtClean="0">
                  <a:solidFill>
                    <a:schemeClr val="tx2"/>
                  </a:solidFill>
                  <a:cs typeface="Times New Roman" panose="02020603050405020304" pitchFamily="18" charset="0"/>
                </a:rPr>
                <a:t>2020 и 2021 гг.</a:t>
              </a:r>
              <a:endParaRPr lang="ru-RU" sz="2400" dirty="0">
                <a:solidFill>
                  <a:schemeClr val="tx2"/>
                </a:solidFill>
                <a:cs typeface="Times New Roman" panose="02020603050405020304" pitchFamily="18" charset="0"/>
              </a:endParaRPr>
            </a:p>
          </p:txBody>
        </p:sp>
      </p:grpSp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15420836"/>
              </p:ext>
            </p:extLst>
          </p:nvPr>
        </p:nvGraphicFramePr>
        <p:xfrm>
          <a:off x="1676400" y="3555999"/>
          <a:ext cx="9397999" cy="1904566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5254018"/>
                <a:gridCol w="4143981"/>
              </a:tblGrid>
              <a:tr h="1269349">
                <a:tc>
                  <a:txBody>
                    <a:bodyPr/>
                    <a:lstStyle/>
                    <a:p>
                      <a:pPr algn="ctr"/>
                      <a:endParaRPr lang="ru-RU" sz="1800" b="1" dirty="0" smtClean="0">
                        <a:solidFill>
                          <a:schemeClr val="tx2"/>
                        </a:solidFill>
                        <a:latin typeface="+mj-lt"/>
                        <a:cs typeface="Arial" panose="020B0604020202020204" pitchFamily="34" charset="0"/>
                      </a:endParaRPr>
                    </a:p>
                    <a:p>
                      <a:pPr algn="ctr"/>
                      <a:endParaRPr lang="ru-RU" sz="1800" b="1" dirty="0">
                        <a:solidFill>
                          <a:schemeClr val="tx2"/>
                        </a:solidFill>
                        <a:latin typeface="+mj-lt"/>
                        <a:cs typeface="Arial" panose="020B0604020202020204" pitchFamily="34" charset="0"/>
                      </a:endParaRPr>
                    </a:p>
                  </a:txBody>
                  <a:tcPr marL="121920" marR="12192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u="none" strike="noStrike" dirty="0" smtClean="0">
                          <a:solidFill>
                            <a:schemeClr val="tx2"/>
                          </a:solidFill>
                          <a:effectLst/>
                          <a:latin typeface="+mj-lt"/>
                          <a:cs typeface="Arial" panose="020B0604020202020204" pitchFamily="34" charset="0"/>
                        </a:rPr>
                        <a:t>Субсидии на технику </a:t>
                      </a:r>
                    </a:p>
                    <a:p>
                      <a:pPr algn="ctr" fontAlgn="b"/>
                      <a:r>
                        <a:rPr lang="ru-RU" sz="1800" u="none" strike="noStrike" dirty="0" smtClean="0">
                          <a:solidFill>
                            <a:schemeClr val="tx2"/>
                          </a:solidFill>
                          <a:effectLst/>
                          <a:latin typeface="+mj-lt"/>
                          <a:cs typeface="Arial" panose="020B0604020202020204" pitchFamily="34" charset="0"/>
                        </a:rPr>
                        <a:t>(млн. руб.)</a:t>
                      </a:r>
                      <a:endParaRPr lang="ru-RU" sz="1800" b="1" i="0" u="none" strike="noStrike" dirty="0">
                        <a:solidFill>
                          <a:schemeClr val="tx2"/>
                        </a:solidFill>
                        <a:effectLst/>
                        <a:latin typeface="+mj-lt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/>
                </a:tc>
              </a:tr>
              <a:tr h="635217">
                <a:tc>
                  <a:txBody>
                    <a:bodyPr/>
                    <a:lstStyle/>
                    <a:p>
                      <a:pPr algn="ctr"/>
                      <a:r>
                        <a:rPr lang="ru-RU" sz="2400" b="0" dirty="0" smtClean="0">
                          <a:solidFill>
                            <a:schemeClr val="tx2"/>
                          </a:solidFill>
                          <a:latin typeface="+mj-lt"/>
                          <a:cs typeface="Arial" panose="020B0604020202020204" pitchFamily="34" charset="0"/>
                        </a:rPr>
                        <a:t>Предусмотрено на 2022г.</a:t>
                      </a:r>
                      <a:endParaRPr lang="ru-RU" sz="2400" b="0" dirty="0">
                        <a:solidFill>
                          <a:schemeClr val="tx2"/>
                        </a:solidFill>
                        <a:latin typeface="+mj-lt"/>
                        <a:cs typeface="Arial" panose="020B0604020202020204" pitchFamily="34" charset="0"/>
                      </a:endParaRPr>
                    </a:p>
                  </a:txBody>
                  <a:tcPr marL="121920" marR="12192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rgbClr val="FF0000"/>
                          </a:solidFill>
                          <a:latin typeface="+mj-lt"/>
                          <a:cs typeface="Arial" panose="020B0604020202020204" pitchFamily="34" charset="0"/>
                        </a:rPr>
                        <a:t>1 027,1</a:t>
                      </a:r>
                      <a:endParaRPr lang="ru-RU" sz="2400" b="1" dirty="0">
                        <a:solidFill>
                          <a:srgbClr val="FF0000"/>
                        </a:solidFill>
                        <a:latin typeface="+mj-lt"/>
                        <a:cs typeface="Arial" panose="020B0604020202020204" pitchFamily="34" charset="0"/>
                      </a:endParaRPr>
                    </a:p>
                  </a:txBody>
                  <a:tcPr marL="121920" marR="12192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084779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335366" y="224612"/>
            <a:ext cx="11617285" cy="450248"/>
          </a:xfrm>
          <a:prstGeom prst="rect">
            <a:avLst/>
          </a:prstGeom>
          <a:noFill/>
        </p:spPr>
        <p:txBody>
          <a:bodyPr wrap="square" lIns="80133" tIns="40067" rIns="80133" bIns="40067" rtlCol="0">
            <a:spAutoFit/>
          </a:bodyPr>
          <a:lstStyle>
            <a:defPPr>
              <a:defRPr lang="ru-RU"/>
            </a:defPPr>
            <a:lvl1pPr defTabSz="801472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1F497D"/>
                </a:solidFill>
                <a:cs typeface="Arial" charset="0"/>
              </a:defRPr>
            </a:lvl1pPr>
          </a:lstStyle>
          <a:p>
            <a:pPr algn="ctr"/>
            <a:r>
              <a:rPr lang="ru-RU" altLang="ru-RU" sz="2400" dirty="0" smtClean="0">
                <a:solidFill>
                  <a:schemeClr val="tx2"/>
                </a:solidFill>
              </a:rPr>
              <a:t>СУБСИДИИ НА МИНЕРАЛЬНЫЕ УДОБРЕНИЯ</a:t>
            </a:r>
            <a:endParaRPr lang="ru-RU" altLang="ru-RU" sz="2400" dirty="0">
              <a:solidFill>
                <a:schemeClr val="tx2"/>
              </a:solidFill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527381" y="1556792"/>
            <a:ext cx="5384800" cy="3340968"/>
          </a:xfrm>
        </p:spPr>
        <p:txBody>
          <a:bodyPr/>
          <a:lstStyle/>
          <a:p>
            <a:pPr marL="0" indent="0" algn="ctr">
              <a:buNone/>
            </a:pPr>
            <a:r>
              <a:rPr lang="ru-RU" dirty="0" smtClean="0">
                <a:solidFill>
                  <a:schemeClr val="tx2"/>
                </a:solidFill>
              </a:rPr>
              <a:t>2021 год  </a:t>
            </a:r>
          </a:p>
          <a:p>
            <a:pPr marL="0" indent="0" algn="ctr">
              <a:buNone/>
            </a:pPr>
            <a:r>
              <a:rPr lang="ru-RU" b="1" dirty="0" smtClean="0">
                <a:solidFill>
                  <a:srgbClr val="FF0000"/>
                </a:solidFill>
              </a:rPr>
              <a:t>175,3 </a:t>
            </a:r>
            <a:r>
              <a:rPr lang="ru-RU" b="1" dirty="0" smtClean="0">
                <a:solidFill>
                  <a:schemeClr val="tx2"/>
                </a:solidFill>
              </a:rPr>
              <a:t>млн. руб. </a:t>
            </a:r>
          </a:p>
          <a:p>
            <a:pPr marL="0" indent="0" algn="ctr">
              <a:buNone/>
            </a:pPr>
            <a:r>
              <a:rPr lang="ru-RU" dirty="0" smtClean="0">
                <a:solidFill>
                  <a:schemeClr val="tx2"/>
                </a:solidFill>
              </a:rPr>
              <a:t>(</a:t>
            </a:r>
            <a:r>
              <a:rPr lang="ru-RU" sz="3200" i="1" dirty="0" smtClean="0">
                <a:solidFill>
                  <a:schemeClr val="tx2"/>
                </a:solidFill>
              </a:rPr>
              <a:t>минеральные удобрения приобретенные и внесенные до 1 сентября 2020 года</a:t>
            </a:r>
            <a:r>
              <a:rPr lang="ru-RU" dirty="0" smtClean="0">
                <a:solidFill>
                  <a:schemeClr val="tx2"/>
                </a:solidFill>
              </a:rPr>
              <a:t>)</a:t>
            </a:r>
            <a:endParaRPr lang="ru-RU" dirty="0">
              <a:solidFill>
                <a:schemeClr val="tx2"/>
              </a:solidFill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3196952"/>
          </a:xfrm>
        </p:spPr>
        <p:txBody>
          <a:bodyPr/>
          <a:lstStyle/>
          <a:p>
            <a:pPr marL="0" indent="0" algn="ctr">
              <a:buNone/>
            </a:pPr>
            <a:r>
              <a:rPr lang="ru-RU" dirty="0" smtClean="0">
                <a:solidFill>
                  <a:schemeClr val="tx2"/>
                </a:solidFill>
              </a:rPr>
              <a:t>2022 год</a:t>
            </a:r>
          </a:p>
          <a:p>
            <a:pPr marL="0" indent="0" algn="ctr">
              <a:buNone/>
            </a:pPr>
            <a:r>
              <a:rPr lang="ru-RU" b="1" dirty="0" smtClean="0">
                <a:solidFill>
                  <a:srgbClr val="FF0000"/>
                </a:solidFill>
              </a:rPr>
              <a:t>300,0</a:t>
            </a:r>
            <a:r>
              <a:rPr lang="ru-RU" b="1" dirty="0" smtClean="0">
                <a:solidFill>
                  <a:schemeClr val="tx2"/>
                </a:solidFill>
              </a:rPr>
              <a:t> млн. руб. </a:t>
            </a:r>
            <a:r>
              <a:rPr lang="ru-RU" dirty="0" smtClean="0">
                <a:solidFill>
                  <a:schemeClr val="tx2"/>
                </a:solidFill>
              </a:rPr>
              <a:t>(</a:t>
            </a:r>
            <a:r>
              <a:rPr lang="ru-RU" sz="3200" i="1" dirty="0">
                <a:solidFill>
                  <a:schemeClr val="tx2"/>
                </a:solidFill>
              </a:rPr>
              <a:t>минеральные удобрения приобретенные и внесенные после 1 сентября 2020 года</a:t>
            </a:r>
            <a:r>
              <a:rPr lang="ru-RU" dirty="0">
                <a:solidFill>
                  <a:schemeClr val="tx2"/>
                </a:solidFill>
              </a:rPr>
              <a:t>)</a:t>
            </a:r>
          </a:p>
          <a:p>
            <a:endParaRPr lang="ru-RU" dirty="0">
              <a:solidFill>
                <a:schemeClr val="tx2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048000" y="5229200"/>
            <a:ext cx="6096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tx2"/>
                </a:solidFill>
                <a:cs typeface="Calibri" panose="020F0502020204030204" pitchFamily="34" charset="0"/>
              </a:rPr>
              <a:t>Отбор в 2022 году - февраль</a:t>
            </a:r>
            <a:endParaRPr lang="ru-RU" sz="3200" b="1" dirty="0">
              <a:solidFill>
                <a:schemeClr val="tx2"/>
              </a:solidFill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1761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527387" y="158861"/>
            <a:ext cx="10849200" cy="450248"/>
          </a:xfrm>
          <a:prstGeom prst="rect">
            <a:avLst/>
          </a:prstGeom>
          <a:noFill/>
        </p:spPr>
        <p:txBody>
          <a:bodyPr wrap="square" lIns="80133" tIns="40067" rIns="80133" bIns="40067" rtlCol="0">
            <a:spAutoFit/>
          </a:bodyPr>
          <a:lstStyle>
            <a:defPPr>
              <a:defRPr lang="ru-RU"/>
            </a:defPPr>
            <a:lvl1pPr defTabSz="801472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1F497D"/>
                </a:solidFill>
                <a:cs typeface="Arial" charset="0"/>
              </a:defRPr>
            </a:lvl1pPr>
          </a:lstStyle>
          <a:p>
            <a:pPr algn="ctr"/>
            <a:r>
              <a:rPr lang="ru-RU" sz="2400" dirty="0" smtClean="0">
                <a:solidFill>
                  <a:schemeClr val="tx2"/>
                </a:solidFill>
              </a:rPr>
              <a:t>СУБСИДИИ НА РЕАЛИЗАЦИЮ ЗЕРНОВЫХ КУЛЬТУР</a:t>
            </a:r>
            <a:endParaRPr lang="ru-RU" altLang="ru-RU" sz="2400" dirty="0">
              <a:solidFill>
                <a:schemeClr val="tx2"/>
              </a:solidFill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609598" y="1340768"/>
            <a:ext cx="6070601" cy="5040560"/>
          </a:xfrm>
        </p:spPr>
        <p:txBody>
          <a:bodyPr/>
          <a:lstStyle/>
          <a:p>
            <a:pPr marL="355600" indent="-355600">
              <a:spcAft>
                <a:spcPts val="2400"/>
              </a:spcAft>
            </a:pPr>
            <a:r>
              <a:rPr lang="ru-RU" dirty="0">
                <a:solidFill>
                  <a:schemeClr val="tx2"/>
                </a:solidFill>
              </a:rPr>
              <a:t>зерновые культуры – пшеница, рожь, кукуруза, ячмень </a:t>
            </a:r>
            <a:r>
              <a:rPr lang="ru-RU" dirty="0" smtClean="0">
                <a:solidFill>
                  <a:schemeClr val="tx2"/>
                </a:solidFill>
              </a:rPr>
              <a:t>кормовой</a:t>
            </a:r>
          </a:p>
          <a:p>
            <a:pPr marL="355600" indent="-355600">
              <a:spcAft>
                <a:spcPts val="2400"/>
              </a:spcAft>
            </a:pPr>
            <a:r>
              <a:rPr lang="ru-RU" dirty="0" smtClean="0">
                <a:solidFill>
                  <a:schemeClr val="tx2"/>
                </a:solidFill>
              </a:rPr>
              <a:t>производство зерновых </a:t>
            </a:r>
            <a:r>
              <a:rPr lang="ru-RU" dirty="0">
                <a:solidFill>
                  <a:schemeClr val="tx2"/>
                </a:solidFill>
              </a:rPr>
              <a:t>культур </a:t>
            </a:r>
            <a:r>
              <a:rPr lang="ru-RU" dirty="0" smtClean="0">
                <a:solidFill>
                  <a:schemeClr val="tx2"/>
                </a:solidFill>
              </a:rPr>
              <a:t>– 2021 года</a:t>
            </a:r>
          </a:p>
          <a:p>
            <a:pPr marL="355600" indent="-355600">
              <a:spcAft>
                <a:spcPts val="2400"/>
              </a:spcAft>
            </a:pPr>
            <a:r>
              <a:rPr lang="ru-RU" dirty="0" smtClean="0">
                <a:solidFill>
                  <a:schemeClr val="tx2"/>
                </a:solidFill>
              </a:rPr>
              <a:t>реализация зерновых </a:t>
            </a:r>
            <a:r>
              <a:rPr lang="ru-RU" dirty="0">
                <a:solidFill>
                  <a:schemeClr val="tx2"/>
                </a:solidFill>
              </a:rPr>
              <a:t>культур </a:t>
            </a:r>
            <a:r>
              <a:rPr lang="ru-RU" dirty="0" smtClean="0">
                <a:solidFill>
                  <a:schemeClr val="tx2"/>
                </a:solidFill>
              </a:rPr>
              <a:t> </a:t>
            </a:r>
            <a:br>
              <a:rPr lang="ru-RU" dirty="0" smtClean="0">
                <a:solidFill>
                  <a:schemeClr val="tx2"/>
                </a:solidFill>
              </a:rPr>
            </a:br>
            <a:r>
              <a:rPr lang="ru-RU" dirty="0" smtClean="0">
                <a:solidFill>
                  <a:schemeClr val="tx2"/>
                </a:solidFill>
              </a:rPr>
              <a:t>с 02.07.2021г по 31.12.2021г.</a:t>
            </a:r>
            <a:endParaRPr lang="ru-RU" dirty="0">
              <a:solidFill>
                <a:schemeClr val="tx2"/>
              </a:solidFill>
            </a:endParaRPr>
          </a:p>
        </p:txBody>
      </p:sp>
      <p:sp>
        <p:nvSpPr>
          <p:cNvPr id="7" name="Объект 6"/>
          <p:cNvSpPr>
            <a:spLocks noGrp="1"/>
          </p:cNvSpPr>
          <p:nvPr>
            <p:ph sz="half" idx="2"/>
          </p:nvPr>
        </p:nvSpPr>
        <p:spPr>
          <a:xfrm>
            <a:off x="6299200" y="1340768"/>
            <a:ext cx="5557440" cy="5184576"/>
          </a:xfrm>
        </p:spPr>
        <p:txBody>
          <a:bodyPr/>
          <a:lstStyle/>
          <a:p>
            <a:r>
              <a:rPr lang="ru-RU" sz="2200" dirty="0">
                <a:solidFill>
                  <a:schemeClr val="tx2"/>
                </a:solidFill>
              </a:rPr>
              <a:t>затраты на производство и реализацию зерновых культур </a:t>
            </a:r>
            <a:r>
              <a:rPr lang="ru-RU" sz="2200" dirty="0" smtClean="0">
                <a:solidFill>
                  <a:schemeClr val="tx2"/>
                </a:solidFill>
              </a:rPr>
              <a:t> – </a:t>
            </a:r>
            <a:r>
              <a:rPr lang="ru-RU" sz="2200" dirty="0">
                <a:solidFill>
                  <a:schemeClr val="tx2"/>
                </a:solidFill>
              </a:rPr>
              <a:t>затраты на приобретение горюче-смазочных материалов, газа, используемых на технологические цели, средств химизации, семян, содержание основных средств (запасные </a:t>
            </a:r>
            <a:r>
              <a:rPr lang="ru-RU" sz="2200" dirty="0" smtClean="0">
                <a:solidFill>
                  <a:schemeClr val="tx2"/>
                </a:solidFill>
              </a:rPr>
              <a:t>части)</a:t>
            </a:r>
          </a:p>
          <a:p>
            <a:pPr marL="0" indent="0">
              <a:buNone/>
            </a:pPr>
            <a:endParaRPr lang="ru-RU" sz="2200" dirty="0" smtClean="0">
              <a:solidFill>
                <a:schemeClr val="tx2"/>
              </a:solidFill>
            </a:endParaRPr>
          </a:p>
          <a:p>
            <a:r>
              <a:rPr lang="ru-RU" sz="2200" dirty="0" smtClean="0">
                <a:solidFill>
                  <a:schemeClr val="tx2"/>
                </a:solidFill>
              </a:rPr>
              <a:t>документы на реализацию зерновых </a:t>
            </a:r>
            <a:r>
              <a:rPr lang="ru-RU" sz="2200" dirty="0">
                <a:solidFill>
                  <a:schemeClr val="tx2"/>
                </a:solidFill>
              </a:rPr>
              <a:t>культур </a:t>
            </a:r>
            <a:r>
              <a:rPr lang="ru-RU" sz="2200" dirty="0" smtClean="0">
                <a:solidFill>
                  <a:schemeClr val="tx2"/>
                </a:solidFill>
              </a:rPr>
              <a:t>– копии договоров, товарных </a:t>
            </a:r>
            <a:r>
              <a:rPr lang="ru-RU" sz="2200" dirty="0">
                <a:solidFill>
                  <a:schemeClr val="tx2"/>
                </a:solidFill>
              </a:rPr>
              <a:t>накладных, и (или) универсальных передаточных документов, и (или) счетов-фактур, </a:t>
            </a:r>
            <a:r>
              <a:rPr lang="ru-RU" sz="2200" dirty="0" smtClean="0">
                <a:solidFill>
                  <a:schemeClr val="tx2"/>
                </a:solidFill>
              </a:rPr>
              <a:t> платежных поручений</a:t>
            </a:r>
            <a:endParaRPr lang="ru-RU" sz="22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236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Группа 2"/>
          <p:cNvGrpSpPr/>
          <p:nvPr/>
        </p:nvGrpSpPr>
        <p:grpSpPr>
          <a:xfrm>
            <a:off x="5445031" y="3644968"/>
            <a:ext cx="5760871" cy="2952665"/>
            <a:chOff x="3127376" y="3501008"/>
            <a:chExt cx="5761037" cy="2952750"/>
          </a:xfrm>
        </p:grpSpPr>
        <p:pic>
          <p:nvPicPr>
            <p:cNvPr id="3074" name="Рисунок 8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32138" y="3501008"/>
              <a:ext cx="5756275" cy="29527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075" name="Text Box 10"/>
            <p:cNvSpPr txBox="1">
              <a:spLocks noChangeArrowheads="1"/>
            </p:cNvSpPr>
            <p:nvPr/>
          </p:nvSpPr>
          <p:spPr bwMode="auto">
            <a:xfrm>
              <a:off x="3931959" y="5102000"/>
              <a:ext cx="4680247" cy="10769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000">
                  <a:solidFill>
                    <a:srgbClr val="FF0000"/>
                  </a:solidFill>
                  <a:latin typeface="Verdana" pitchFamily="34" charset="0"/>
                  <a:cs typeface="Arial" charset="0"/>
                </a:defRPr>
              </a:lvl1pPr>
              <a:lvl2pPr marL="742950" indent="-285750" eaLnBrk="0" hangingPunct="0">
                <a:defRPr sz="2000">
                  <a:solidFill>
                    <a:srgbClr val="FF0000"/>
                  </a:solidFill>
                  <a:latin typeface="Verdana" pitchFamily="34" charset="0"/>
                  <a:cs typeface="Arial" charset="0"/>
                </a:defRPr>
              </a:lvl2pPr>
              <a:lvl3pPr marL="1143000" indent="-228600" eaLnBrk="0" hangingPunct="0">
                <a:defRPr sz="2000">
                  <a:solidFill>
                    <a:srgbClr val="FF0000"/>
                  </a:solidFill>
                  <a:latin typeface="Verdana" pitchFamily="34" charset="0"/>
                  <a:cs typeface="Arial" charset="0"/>
                </a:defRPr>
              </a:lvl3pPr>
              <a:lvl4pPr marL="1600200" indent="-228600" eaLnBrk="0" hangingPunct="0">
                <a:defRPr sz="2000">
                  <a:solidFill>
                    <a:srgbClr val="FF0000"/>
                  </a:solidFill>
                  <a:latin typeface="Verdana" pitchFamily="34" charset="0"/>
                  <a:cs typeface="Arial" charset="0"/>
                </a:defRPr>
              </a:lvl4pPr>
              <a:lvl5pPr marL="2057400" indent="-228600" eaLnBrk="0" hangingPunct="0">
                <a:defRPr sz="2000">
                  <a:solidFill>
                    <a:srgbClr val="FF0000"/>
                  </a:solidFill>
                  <a:latin typeface="Verdana" pitchFamily="34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0000"/>
                  </a:solidFill>
                  <a:latin typeface="Verdana" pitchFamily="34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0000"/>
                  </a:solidFill>
                  <a:latin typeface="Verdana" pitchFamily="34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0000"/>
                  </a:solidFill>
                  <a:latin typeface="Verdana" pitchFamily="34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0000"/>
                  </a:solidFill>
                  <a:latin typeface="Verdana" pitchFamily="34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r>
                <a:rPr lang="ru-RU" altLang="ru-RU" sz="1600" b="1" dirty="0">
                  <a:solidFill>
                    <a:srgbClr val="17375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Заместитель Премьер-министра  </a:t>
              </a:r>
            </a:p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r>
                <a:rPr lang="ru-RU" altLang="ru-RU" sz="1600" b="1" dirty="0">
                  <a:solidFill>
                    <a:srgbClr val="17375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Правительства Республики Башкортостан –</a:t>
              </a:r>
            </a:p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r>
                <a:rPr lang="ru-RU" altLang="ru-RU" sz="1600" b="1" dirty="0">
                  <a:solidFill>
                    <a:srgbClr val="17375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министр сельского хозяйства</a:t>
              </a:r>
            </a:p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r>
                <a:rPr lang="ru-RU" altLang="ru-RU" sz="1600" b="1" dirty="0">
                  <a:solidFill>
                    <a:srgbClr val="17375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Республики Башкортостан </a:t>
              </a:r>
            </a:p>
          </p:txBody>
        </p:sp>
        <p:sp>
          <p:nvSpPr>
            <p:cNvPr id="3076" name="Text Box 10"/>
            <p:cNvSpPr txBox="1">
              <a:spLocks noChangeArrowheads="1"/>
            </p:cNvSpPr>
            <p:nvPr/>
          </p:nvSpPr>
          <p:spPr bwMode="auto">
            <a:xfrm>
              <a:off x="3127376" y="3822699"/>
              <a:ext cx="5761037" cy="8308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rgbClr val="FF0000"/>
                  </a:solidFill>
                  <a:latin typeface="Verdana" pitchFamily="34" charset="0"/>
                  <a:cs typeface="Arial" charset="0"/>
                </a:defRPr>
              </a:lvl1pPr>
              <a:lvl2pPr marL="742950" indent="-285750" eaLnBrk="0" hangingPunct="0">
                <a:defRPr sz="2000">
                  <a:solidFill>
                    <a:srgbClr val="FF0000"/>
                  </a:solidFill>
                  <a:latin typeface="Verdana" pitchFamily="34" charset="0"/>
                  <a:cs typeface="Arial" charset="0"/>
                </a:defRPr>
              </a:lvl2pPr>
              <a:lvl3pPr marL="1143000" indent="-228600" eaLnBrk="0" hangingPunct="0">
                <a:defRPr sz="2000">
                  <a:solidFill>
                    <a:srgbClr val="FF0000"/>
                  </a:solidFill>
                  <a:latin typeface="Verdana" pitchFamily="34" charset="0"/>
                  <a:cs typeface="Arial" charset="0"/>
                </a:defRPr>
              </a:lvl3pPr>
              <a:lvl4pPr marL="1600200" indent="-228600" eaLnBrk="0" hangingPunct="0">
                <a:defRPr sz="2000">
                  <a:solidFill>
                    <a:srgbClr val="FF0000"/>
                  </a:solidFill>
                  <a:latin typeface="Verdana" pitchFamily="34" charset="0"/>
                  <a:cs typeface="Arial" charset="0"/>
                </a:defRPr>
              </a:lvl4pPr>
              <a:lvl5pPr marL="2057400" indent="-228600" eaLnBrk="0" hangingPunct="0">
                <a:defRPr sz="2000">
                  <a:solidFill>
                    <a:srgbClr val="FF0000"/>
                  </a:solidFill>
                  <a:latin typeface="Verdana" pitchFamily="34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0000"/>
                  </a:solidFill>
                  <a:latin typeface="Verdana" pitchFamily="34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0000"/>
                  </a:solidFill>
                  <a:latin typeface="Verdana" pitchFamily="34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0000"/>
                  </a:solidFill>
                  <a:latin typeface="Verdana" pitchFamily="34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0000"/>
                  </a:solidFill>
                  <a:latin typeface="Verdana" pitchFamily="34" charset="0"/>
                  <a:cs typeface="Arial" charset="0"/>
                </a:defRPr>
              </a:lvl9pPr>
            </a:lstStyle>
            <a:p>
              <a:pPr algn="ctr" eaLnBrk="1" fontAlgn="base" hangingPunct="1">
                <a:spcBef>
                  <a:spcPct val="0"/>
                </a:spcBef>
                <a:spcAft>
                  <a:spcPct val="0"/>
                </a:spcAft>
              </a:pPr>
              <a:r>
                <a:rPr lang="ru-RU" altLang="ru-RU" sz="2399" b="1" dirty="0">
                  <a:solidFill>
                    <a:srgbClr val="1F497D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Фазрахманов</a:t>
              </a:r>
            </a:p>
            <a:p>
              <a:pPr algn="ctr" eaLnBrk="1" fontAlgn="base" hangingPunct="1">
                <a:spcBef>
                  <a:spcPct val="0"/>
                </a:spcBef>
                <a:spcAft>
                  <a:spcPct val="0"/>
                </a:spcAft>
              </a:pPr>
              <a:r>
                <a:rPr lang="ru-RU" altLang="ru-RU" sz="2399" b="1" dirty="0">
                  <a:solidFill>
                    <a:srgbClr val="1F497D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Ильшат Ильдусович</a:t>
              </a:r>
            </a:p>
          </p:txBody>
        </p:sp>
      </p:grpSp>
      <p:sp>
        <p:nvSpPr>
          <p:cNvPr id="3077" name="Прямоугольник 2"/>
          <p:cNvSpPr>
            <a:spLocks noChangeArrowheads="1"/>
          </p:cNvSpPr>
          <p:nvPr/>
        </p:nvSpPr>
        <p:spPr bwMode="auto">
          <a:xfrm>
            <a:off x="1524133" y="116727"/>
            <a:ext cx="9143736" cy="7078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altLang="ru-RU" sz="1999" b="1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МИНИСТЕРСТВО СЕЛЬСКОГО ХОЗЯЙСТВА 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altLang="ru-RU" sz="1999" b="1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РЕСПУБЛИКИ БАШКОРТОСТАН</a:t>
            </a: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FFC479C-D6AC-4421-B84E-585AB2F0734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" name="Text Box 10"/>
          <p:cNvSpPr txBox="1">
            <a:spLocks noChangeArrowheads="1"/>
          </p:cNvSpPr>
          <p:nvPr/>
        </p:nvSpPr>
        <p:spPr bwMode="auto">
          <a:xfrm>
            <a:off x="1930652" y="1643028"/>
            <a:ext cx="8928100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ru-RU" sz="32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Стратегические направления развития </a:t>
            </a:r>
          </a:p>
          <a:p>
            <a:pPr algn="ctr" eaLnBrk="1" hangingPunct="1"/>
            <a:r>
              <a:rPr lang="ru-RU" sz="32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АПК РБ в 2022 году.</a:t>
            </a:r>
          </a:p>
        </p:txBody>
      </p:sp>
    </p:spTree>
    <p:extLst>
      <p:ext uri="{BB962C8B-B14F-4D97-AF65-F5344CB8AC3E}">
        <p14:creationId xmlns:p14="http://schemas.microsoft.com/office/powerpoint/2010/main" val="562883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335366" y="216145"/>
            <a:ext cx="11617285" cy="450248"/>
          </a:xfrm>
          <a:prstGeom prst="rect">
            <a:avLst/>
          </a:prstGeom>
          <a:noFill/>
        </p:spPr>
        <p:txBody>
          <a:bodyPr wrap="square" lIns="80133" tIns="40067" rIns="80133" bIns="40067" rtlCol="0">
            <a:spAutoFit/>
          </a:bodyPr>
          <a:lstStyle>
            <a:defPPr>
              <a:defRPr lang="ru-RU"/>
            </a:defPPr>
            <a:lvl1pPr defTabSz="801472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1F497D"/>
                </a:solidFill>
                <a:cs typeface="Arial" charset="0"/>
              </a:defRPr>
            </a:lvl1pPr>
          </a:lstStyle>
          <a:p>
            <a:pPr algn="ctr"/>
            <a:r>
              <a:rPr lang="ru-RU" altLang="ru-RU" sz="2400" dirty="0"/>
              <a:t>СТАВКИ СУБСИДИЙ </a:t>
            </a:r>
            <a:r>
              <a:rPr lang="ru-RU" altLang="ru-RU" sz="2400" dirty="0" smtClean="0"/>
              <a:t>ПО </a:t>
            </a:r>
            <a:r>
              <a:rPr lang="ru-RU" altLang="ru-RU" sz="2400" dirty="0"/>
              <a:t>ЭЛИТНЫМ СЕМЕНАМ</a:t>
            </a: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22692735"/>
              </p:ext>
            </p:extLst>
          </p:nvPr>
        </p:nvGraphicFramePr>
        <p:xfrm>
          <a:off x="1193800" y="1168399"/>
          <a:ext cx="10758851" cy="552026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28133"/>
                <a:gridCol w="8136467"/>
                <a:gridCol w="1894251"/>
              </a:tblGrid>
              <a:tr h="657903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1" kern="120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/>
                          <a:cs typeface="Times New Roman" panose="02020603050405020304" pitchFamily="18" charset="0"/>
                        </a:rPr>
                        <a:t>№ п/п</a:t>
                      </a:r>
                      <a:endParaRPr lang="ru-RU" sz="1800" b="1" kern="1200" dirty="0">
                        <a:solidFill>
                          <a:schemeClr val="bg1"/>
                        </a:solidFill>
                        <a:effectLst/>
                        <a:latin typeface="+mn-lt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21920" marR="12192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1" kern="120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/>
                          <a:cs typeface="Times New Roman" panose="02020603050405020304" pitchFamily="18" charset="0"/>
                        </a:rPr>
                        <a:t>Наименование</a:t>
                      </a:r>
                      <a:r>
                        <a:rPr lang="ru-RU" sz="1800" b="1" kern="1200" baseline="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/>
                          <a:cs typeface="Times New Roman" panose="02020603050405020304" pitchFamily="18" charset="0"/>
                        </a:rPr>
                        <a:t> культур</a:t>
                      </a:r>
                      <a:endParaRPr lang="ru-RU" sz="1800" b="1" kern="1200" dirty="0">
                        <a:solidFill>
                          <a:schemeClr val="bg1"/>
                        </a:solidFill>
                        <a:effectLst/>
                        <a:latin typeface="+mn-lt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21920" marR="121920" anchor="ctr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</a:pPr>
                      <a:r>
                        <a:rPr lang="ru-RU" sz="1800" b="1" kern="120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Ставка на 1 га, рублей</a:t>
                      </a:r>
                      <a:endParaRPr lang="ru-RU" sz="1800" b="1" kern="1200" dirty="0">
                        <a:solidFill>
                          <a:schemeClr val="bg1"/>
                        </a:solidFill>
                        <a:effectLst/>
                        <a:latin typeface="+mn-lt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21920" marR="121920" anchor="ctr"/>
                </a:tc>
              </a:tr>
              <a:tr h="42357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2000" b="0" dirty="0" smtClean="0">
                          <a:solidFill>
                            <a:schemeClr val="tx2"/>
                          </a:solidFill>
                          <a:latin typeface="+mn-lt"/>
                          <a:cs typeface="Times New Roman" panose="02020603050405020304" pitchFamily="18" charset="0"/>
                        </a:rPr>
                        <a:t>1</a:t>
                      </a:r>
                      <a:endParaRPr lang="ru-RU" sz="2000" b="0" dirty="0">
                        <a:solidFill>
                          <a:schemeClr val="tx2"/>
                        </a:solidFill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0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Колосовые,</a:t>
                      </a:r>
                      <a:r>
                        <a:rPr lang="ru-RU" sz="2000" b="0" baseline="0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b="0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включая овес       </a:t>
                      </a:r>
                      <a:endParaRPr lang="ru-RU" sz="2000" b="0" dirty="0">
                        <a:solidFill>
                          <a:schemeClr val="tx2"/>
                        </a:solidFill>
                        <a:effectLst/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0" dirty="0" smtClean="0">
                          <a:solidFill>
                            <a:schemeClr val="tx2"/>
                          </a:solidFill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2 500</a:t>
                      </a:r>
                      <a:endParaRPr lang="ru-RU" sz="2000" b="0" dirty="0">
                        <a:solidFill>
                          <a:schemeClr val="tx2"/>
                        </a:solidFill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T="0" marB="0" anchor="ctr"/>
                </a:tc>
              </a:tr>
              <a:tr h="42357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2000" b="0" dirty="0" smtClean="0">
                          <a:solidFill>
                            <a:schemeClr val="tx2"/>
                          </a:solidFill>
                          <a:latin typeface="+mn-lt"/>
                          <a:cs typeface="Times New Roman" panose="02020603050405020304" pitchFamily="18" charset="0"/>
                        </a:rPr>
                        <a:t>2</a:t>
                      </a:r>
                      <a:endParaRPr lang="ru-RU" sz="2000" b="0" dirty="0">
                        <a:solidFill>
                          <a:schemeClr val="tx2"/>
                        </a:solidFill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0" kern="1200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Крупяные, включая сорго</a:t>
                      </a:r>
                      <a:endParaRPr lang="ru-RU" sz="2000" b="0" kern="1200" dirty="0">
                        <a:solidFill>
                          <a:schemeClr val="tx2"/>
                        </a:solidFill>
                        <a:effectLst/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0" dirty="0" smtClean="0">
                          <a:solidFill>
                            <a:schemeClr val="tx2"/>
                          </a:solidFill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1 500</a:t>
                      </a:r>
                      <a:endParaRPr lang="ru-RU" sz="2000" b="0" dirty="0">
                        <a:solidFill>
                          <a:schemeClr val="tx2"/>
                        </a:solidFill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T="0" marB="0" anchor="ctr"/>
                </a:tc>
              </a:tr>
              <a:tr h="42357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2000" b="0" dirty="0" smtClean="0">
                          <a:solidFill>
                            <a:schemeClr val="tx2"/>
                          </a:solidFill>
                          <a:latin typeface="+mn-lt"/>
                          <a:cs typeface="Times New Roman" panose="02020603050405020304" pitchFamily="18" charset="0"/>
                        </a:rPr>
                        <a:t>3</a:t>
                      </a:r>
                      <a:endParaRPr lang="ru-RU" sz="2000" b="0" dirty="0">
                        <a:solidFill>
                          <a:schemeClr val="tx2"/>
                        </a:solidFill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0" kern="1200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Зернобобовые                         </a:t>
                      </a:r>
                      <a:endParaRPr lang="ru-RU" sz="2000" b="0" kern="1200" dirty="0">
                        <a:solidFill>
                          <a:schemeClr val="tx2"/>
                        </a:solidFill>
                        <a:effectLst/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0" dirty="0" smtClean="0">
                          <a:solidFill>
                            <a:schemeClr val="tx2"/>
                          </a:solidFill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12 000</a:t>
                      </a:r>
                      <a:endParaRPr lang="ru-RU" sz="2000" b="0" dirty="0">
                        <a:solidFill>
                          <a:schemeClr val="tx2"/>
                        </a:solidFill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T="0" marB="0" anchor="ctr"/>
                </a:tc>
              </a:tr>
              <a:tr h="42357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2000" b="0" dirty="0" smtClean="0">
                          <a:solidFill>
                            <a:schemeClr val="tx2"/>
                          </a:solidFill>
                          <a:latin typeface="+mn-lt"/>
                          <a:cs typeface="Times New Roman" panose="02020603050405020304" pitchFamily="18" charset="0"/>
                        </a:rPr>
                        <a:t>4</a:t>
                      </a:r>
                      <a:endParaRPr lang="ru-RU" sz="2000" b="0" dirty="0">
                        <a:solidFill>
                          <a:schemeClr val="tx2"/>
                        </a:solidFill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0" kern="1200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Бобовые и злаковые многолетние травы</a:t>
                      </a: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0" dirty="0" smtClean="0">
                          <a:solidFill>
                            <a:schemeClr val="tx2"/>
                          </a:solidFill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2 000</a:t>
                      </a:r>
                      <a:endParaRPr lang="ru-RU" sz="2000" b="0" dirty="0">
                        <a:solidFill>
                          <a:schemeClr val="tx2"/>
                        </a:solidFill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T="0" marB="0" anchor="ctr"/>
                </a:tc>
              </a:tr>
              <a:tr h="42357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2000" b="0" dirty="0" smtClean="0">
                          <a:solidFill>
                            <a:schemeClr val="tx2"/>
                          </a:solidFill>
                          <a:latin typeface="+mn-lt"/>
                          <a:cs typeface="Times New Roman" panose="02020603050405020304" pitchFamily="18" charset="0"/>
                        </a:rPr>
                        <a:t>5</a:t>
                      </a:r>
                      <a:endParaRPr lang="ru-RU" sz="2000" b="0" dirty="0">
                        <a:solidFill>
                          <a:schemeClr val="tx2"/>
                        </a:solidFill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0" kern="1200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Суданская трава, сорго-суданские гибриды</a:t>
                      </a: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0" dirty="0" smtClean="0">
                          <a:solidFill>
                            <a:schemeClr val="tx2"/>
                          </a:solidFill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1 000</a:t>
                      </a:r>
                      <a:endParaRPr lang="ru-RU" sz="2000" b="0" dirty="0">
                        <a:solidFill>
                          <a:schemeClr val="tx2"/>
                        </a:solidFill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T="0" marB="0" anchor="ctr"/>
                </a:tc>
              </a:tr>
              <a:tr h="42357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2000" b="0" dirty="0" smtClean="0">
                          <a:solidFill>
                            <a:schemeClr val="tx2"/>
                          </a:solidFill>
                          <a:latin typeface="+mn-lt"/>
                          <a:cs typeface="Times New Roman" panose="02020603050405020304" pitchFamily="18" charset="0"/>
                        </a:rPr>
                        <a:t>6</a:t>
                      </a:r>
                      <a:endParaRPr lang="ru-RU" sz="2000" b="0" dirty="0">
                        <a:solidFill>
                          <a:schemeClr val="tx2"/>
                        </a:solidFill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marR="0" indent="0" algn="l" defTabSz="91423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0" kern="1200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Подсолнечник (элита) </a:t>
                      </a: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0" dirty="0" smtClean="0">
                          <a:solidFill>
                            <a:schemeClr val="tx2"/>
                          </a:solidFill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400</a:t>
                      </a:r>
                      <a:endParaRPr lang="ru-RU" sz="2000" b="0" dirty="0">
                        <a:solidFill>
                          <a:schemeClr val="tx2"/>
                        </a:solidFill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T="0" marB="0" anchor="ctr"/>
                </a:tc>
              </a:tr>
              <a:tr h="42357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2000" b="0" dirty="0" smtClean="0">
                          <a:solidFill>
                            <a:schemeClr val="tx2"/>
                          </a:solidFill>
                          <a:latin typeface="+mn-lt"/>
                          <a:cs typeface="Times New Roman" panose="02020603050405020304" pitchFamily="18" charset="0"/>
                        </a:rPr>
                        <a:t>7</a:t>
                      </a:r>
                      <a:endParaRPr lang="ru-RU" sz="2000" b="0" dirty="0">
                        <a:solidFill>
                          <a:schemeClr val="tx2"/>
                        </a:solidFill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0" kern="1200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Лен-долгунец, конопля (элита, включая маточную элиту и суперэлиту)</a:t>
                      </a: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0" dirty="0" smtClean="0">
                          <a:solidFill>
                            <a:schemeClr val="tx2"/>
                          </a:solidFill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4 500</a:t>
                      </a:r>
                      <a:endParaRPr lang="ru-RU" sz="2000" b="0" dirty="0">
                        <a:solidFill>
                          <a:schemeClr val="tx2"/>
                        </a:solidFill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T="0" marB="0" anchor="ctr"/>
                </a:tc>
              </a:tr>
              <a:tr h="626574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2000" b="0" kern="1200" dirty="0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8</a:t>
                      </a:r>
                      <a:endParaRPr lang="ru-RU" sz="2000" b="0" kern="1200" dirty="0">
                        <a:solidFill>
                          <a:schemeClr val="tx2"/>
                        </a:solidFill>
                        <a:latin typeface="+mn-lt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121920" marR="121920" anchor="ctr"/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0" kern="1200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Рапс, рыжик, горчица редька, сурепица, лен масличный </a:t>
                      </a:r>
                    </a:p>
                    <a:p>
                      <a:pPr marL="0"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0" kern="1200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(элита, включая суперэлиту)</a:t>
                      </a: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0" dirty="0" smtClean="0">
                          <a:solidFill>
                            <a:schemeClr val="tx2"/>
                          </a:solidFill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1 200</a:t>
                      </a:r>
                      <a:endParaRPr lang="ru-RU" sz="2000" b="0" dirty="0">
                        <a:solidFill>
                          <a:schemeClr val="tx2"/>
                        </a:solidFill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T="0" marB="0" anchor="ctr"/>
                </a:tc>
              </a:tr>
              <a:tr h="42357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2000" b="0" kern="1200" dirty="0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9</a:t>
                      </a:r>
                      <a:endParaRPr lang="ru-RU" sz="2000" b="0" kern="1200" dirty="0">
                        <a:solidFill>
                          <a:schemeClr val="tx2"/>
                        </a:solidFill>
                        <a:latin typeface="+mn-lt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121920" marR="121920" anchor="ctr"/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0" kern="1200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Картофель</a:t>
                      </a:r>
                      <a:r>
                        <a:rPr lang="ru-RU" sz="2000" b="0" kern="1200" baseline="0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  (</a:t>
                      </a:r>
                      <a:r>
                        <a:rPr lang="ru-RU" sz="2000" b="0" kern="1200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элита)</a:t>
                      </a: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0" dirty="0" smtClean="0">
                          <a:solidFill>
                            <a:schemeClr val="tx2"/>
                          </a:solidFill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65 000</a:t>
                      </a:r>
                      <a:endParaRPr lang="ru-RU" sz="2000" b="0" dirty="0">
                        <a:solidFill>
                          <a:schemeClr val="tx2"/>
                        </a:solidFill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T="0" marB="0" anchor="ctr"/>
                </a:tc>
              </a:tr>
              <a:tr h="42357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2000" b="0" kern="1200" dirty="0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10</a:t>
                      </a:r>
                      <a:endParaRPr lang="ru-RU" sz="2000" b="0" kern="1200" dirty="0">
                        <a:solidFill>
                          <a:schemeClr val="tx2"/>
                        </a:solidFill>
                        <a:latin typeface="+mn-lt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121920" marR="121920" anchor="ctr"/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0" kern="1200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Овощные и бахчевые культуры, элита, включая суперэлиту</a:t>
                      </a: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0" dirty="0" smtClean="0">
                          <a:solidFill>
                            <a:schemeClr val="tx2"/>
                          </a:solidFill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6 000</a:t>
                      </a:r>
                      <a:endParaRPr lang="ru-RU" sz="2000" b="0" dirty="0">
                        <a:solidFill>
                          <a:schemeClr val="tx2"/>
                        </a:solidFill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T="0" marB="0" anchor="ctr"/>
                </a:tc>
              </a:tr>
              <a:tr h="42357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2000" b="0" kern="1200" dirty="0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11</a:t>
                      </a:r>
                      <a:endParaRPr lang="ru-RU" sz="2000" b="0" kern="1200" dirty="0">
                        <a:solidFill>
                          <a:schemeClr val="tx2"/>
                        </a:solidFill>
                        <a:latin typeface="+mn-lt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121920" marR="121920" anchor="ctr"/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0" kern="1200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Лук, чеснок-севок</a:t>
                      </a:r>
                      <a:r>
                        <a:rPr lang="ru-RU" sz="2000" b="0" kern="1200" baseline="0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 (элита, суперэлита)</a:t>
                      </a:r>
                      <a:endParaRPr lang="ru-RU" sz="2000" b="0" kern="1200" dirty="0" smtClean="0">
                        <a:solidFill>
                          <a:schemeClr val="tx2"/>
                        </a:solidFill>
                        <a:effectLst/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0" dirty="0" smtClean="0">
                          <a:solidFill>
                            <a:schemeClr val="tx2"/>
                          </a:solidFill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65 000</a:t>
                      </a:r>
                      <a:endParaRPr lang="ru-RU" sz="2000" b="0" dirty="0">
                        <a:solidFill>
                          <a:schemeClr val="tx2"/>
                        </a:solidFill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83462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527387" y="99592"/>
            <a:ext cx="10849200" cy="819580"/>
          </a:xfrm>
          <a:prstGeom prst="rect">
            <a:avLst/>
          </a:prstGeom>
          <a:noFill/>
        </p:spPr>
        <p:txBody>
          <a:bodyPr wrap="square" lIns="80133" tIns="40067" rIns="80133" bIns="40067" rtlCol="0">
            <a:spAutoFit/>
          </a:bodyPr>
          <a:lstStyle>
            <a:defPPr>
              <a:defRPr lang="ru-RU"/>
            </a:defPPr>
            <a:lvl1pPr defTabSz="801472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1F497D"/>
                </a:solidFill>
                <a:cs typeface="Arial" charset="0"/>
              </a:defRPr>
            </a:lvl1pPr>
          </a:lstStyle>
          <a:p>
            <a:pPr algn="ctr"/>
            <a:r>
              <a:rPr lang="ru-RU" sz="2400" dirty="0" smtClean="0"/>
              <a:t>СТАВКИ СУБСИДИЙ </a:t>
            </a:r>
          </a:p>
          <a:p>
            <a:pPr algn="ctr"/>
            <a:r>
              <a:rPr lang="ru-RU" sz="2400" dirty="0" smtClean="0"/>
              <a:t>НА ПОДДЕРЖКУ ПЛЕМЕННОГО ЖИВОТНОВОДСТВА</a:t>
            </a:r>
            <a:endParaRPr lang="ru-RU" altLang="ru-RU" sz="2400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69445331"/>
              </p:ext>
            </p:extLst>
          </p:nvPr>
        </p:nvGraphicFramePr>
        <p:xfrm>
          <a:off x="1202266" y="1168404"/>
          <a:ext cx="10829462" cy="5511796"/>
        </p:xfrm>
        <a:graphic>
          <a:graphicData uri="http://schemas.openxmlformats.org/drawingml/2006/table">
            <a:tbl>
              <a:tblPr>
                <a:tableStyleId>{073A0DAA-6AF3-43AB-8588-CEC1D06C72B9}</a:tableStyleId>
              </a:tblPr>
              <a:tblGrid>
                <a:gridCol w="885811"/>
                <a:gridCol w="6102259"/>
                <a:gridCol w="1476353"/>
                <a:gridCol w="2365039"/>
              </a:tblGrid>
              <a:tr h="863996">
                <a:tc>
                  <a:txBody>
                    <a:bodyPr/>
                    <a:lstStyle/>
                    <a:p>
                      <a:pPr algn="ctr"/>
                      <a:r>
                        <a:rPr lang="ru-RU" sz="2400" b="1" kern="120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/>
                          <a:cs typeface="Times New Roman" panose="02020603050405020304" pitchFamily="18" charset="0"/>
                        </a:rPr>
                        <a:t>№ п/п</a:t>
                      </a:r>
                      <a:endParaRPr lang="ru-RU" sz="2400" b="1" kern="1200" dirty="0">
                        <a:solidFill>
                          <a:schemeClr val="bg1"/>
                        </a:solidFill>
                        <a:effectLst/>
                        <a:latin typeface="+mn-lt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21920" marR="12192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kern="1200" baseline="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/>
                          <a:cs typeface="Times New Roman" panose="02020603050405020304" pitchFamily="18" charset="0"/>
                        </a:rPr>
                        <a:t>Вид расходов</a:t>
                      </a:r>
                      <a:endParaRPr lang="ru-RU" sz="2400" b="1" kern="1200" dirty="0">
                        <a:solidFill>
                          <a:schemeClr val="bg1"/>
                        </a:solidFill>
                        <a:effectLst/>
                        <a:latin typeface="+mn-lt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21920" marR="12192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kern="120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/>
                          <a:cs typeface="Times New Roman" panose="02020603050405020304" pitchFamily="18" charset="0"/>
                        </a:rPr>
                        <a:t>Ед. </a:t>
                      </a:r>
                      <a:r>
                        <a:rPr lang="ru-RU" sz="2400" b="1" kern="1200" dirty="0" err="1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/>
                          <a:cs typeface="Times New Roman" panose="02020603050405020304" pitchFamily="18" charset="0"/>
                        </a:rPr>
                        <a:t>измер</a:t>
                      </a:r>
                      <a:r>
                        <a:rPr lang="ru-RU" sz="2400" b="1" kern="120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/>
                          <a:cs typeface="Times New Roman" panose="02020603050405020304" pitchFamily="18" charset="0"/>
                        </a:rPr>
                        <a:t>.</a:t>
                      </a:r>
                      <a:endParaRPr lang="ru-RU" sz="2400" b="1" kern="1200" dirty="0">
                        <a:solidFill>
                          <a:schemeClr val="bg1"/>
                        </a:solidFill>
                        <a:effectLst/>
                        <a:latin typeface="+mn-lt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21920" marR="12192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/>
                      <a:r>
                        <a:rPr lang="ru-RU" sz="2400" b="1" kern="120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/>
                          <a:cs typeface="Times New Roman" panose="02020603050405020304" pitchFamily="18" charset="0"/>
                        </a:rPr>
                        <a:t>Ставка, </a:t>
                      </a:r>
                    </a:p>
                    <a:p>
                      <a:pPr marL="0" indent="0" algn="ctr"/>
                      <a:r>
                        <a:rPr lang="ru-RU" sz="2400" b="1" kern="120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/>
                          <a:cs typeface="Times New Roman" panose="02020603050405020304" pitchFamily="18" charset="0"/>
                        </a:rPr>
                        <a:t>рублей</a:t>
                      </a:r>
                      <a:endParaRPr lang="ru-RU" sz="2400" b="1" kern="1200" dirty="0">
                        <a:solidFill>
                          <a:schemeClr val="bg1"/>
                        </a:solidFill>
                        <a:effectLst/>
                        <a:latin typeface="+mn-lt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21920" marR="12192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</a:tr>
              <a:tr h="464780">
                <a:tc gridSpan="4">
                  <a:txBody>
                    <a:bodyPr/>
                    <a:lstStyle/>
                    <a:p>
                      <a:pPr marL="0" indent="0" algn="ctr">
                        <a:spcAft>
                          <a:spcPts val="0"/>
                        </a:spcAft>
                      </a:pPr>
                      <a:r>
                        <a:rPr lang="ru-RU" sz="2400" b="1" kern="1200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Содержание</a:t>
                      </a:r>
                      <a:endParaRPr lang="ru-RU" sz="2400" b="1" kern="1200" dirty="0">
                        <a:solidFill>
                          <a:schemeClr val="tx2"/>
                        </a:solidFill>
                        <a:effectLst/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T="0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indent="0" algn="ctr">
                        <a:spcAft>
                          <a:spcPts val="0"/>
                        </a:spcAft>
                      </a:pPr>
                      <a:endParaRPr lang="ru-RU" sz="2400" b="1" kern="1200" dirty="0">
                        <a:solidFill>
                          <a:schemeClr val="tx2"/>
                        </a:solidFill>
                        <a:effectLst/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84204" marR="84204" marT="0" marB="0" anchor="ctr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indent="540385" algn="l" defTabSz="914400" rtl="0" eaLnBrk="1" latinLnBrk="0" hangingPunct="1">
                        <a:spcAft>
                          <a:spcPts val="0"/>
                        </a:spcAft>
                      </a:pPr>
                      <a:endParaRPr lang="ru-RU" sz="1400" b="1" kern="1200" dirty="0">
                        <a:solidFill>
                          <a:schemeClr val="dk1"/>
                        </a:solidFill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153" marR="63153" marT="0" marB="0" anchor="ctr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64780">
                <a:tc>
                  <a:txBody>
                    <a:bodyPr/>
                    <a:lstStyle/>
                    <a:p>
                      <a:pPr algn="ctr"/>
                      <a:r>
                        <a:rPr lang="ru-RU" sz="2400" b="0" dirty="0" smtClean="0">
                          <a:solidFill>
                            <a:schemeClr val="tx2"/>
                          </a:solidFill>
                          <a:latin typeface="+mn-lt"/>
                          <a:cs typeface="Times New Roman" panose="02020603050405020304" pitchFamily="18" charset="0"/>
                        </a:rPr>
                        <a:t>1</a:t>
                      </a:r>
                      <a:endParaRPr lang="ru-RU" sz="2400" b="0" dirty="0">
                        <a:solidFill>
                          <a:schemeClr val="tx2"/>
                        </a:solidFill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T="0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spcAft>
                          <a:spcPts val="0"/>
                        </a:spcAft>
                      </a:pPr>
                      <a:r>
                        <a:rPr lang="ru-RU" sz="2400" b="0" kern="120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маточного поголовья </a:t>
                      </a:r>
                    </a:p>
                  </a:txBody>
                  <a:tcPr marL="84204" marR="84204" marT="0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0" kern="1200" dirty="0" err="1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/>
                          <a:cs typeface="Times New Roman" panose="02020603050405020304" pitchFamily="18" charset="0"/>
                        </a:rPr>
                        <a:t>усл.гол</a:t>
                      </a:r>
                      <a:r>
                        <a:rPr lang="ru-RU" sz="2400" b="0" kern="1200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/>
                          <a:cs typeface="Times New Roman" panose="02020603050405020304" pitchFamily="18" charset="0"/>
                        </a:rPr>
                        <a:t>.</a:t>
                      </a:r>
                      <a:endParaRPr lang="ru-RU" sz="2400" b="0" kern="1200" dirty="0">
                        <a:solidFill>
                          <a:schemeClr val="tx2"/>
                        </a:solidFill>
                        <a:effectLst/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84204" marR="84204" marT="0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72000" indent="540385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2400" b="0" kern="120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3 </a:t>
                      </a:r>
                      <a:r>
                        <a:rPr lang="ru-RU" sz="2400" b="0" kern="1200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500</a:t>
                      </a:r>
                      <a:endParaRPr lang="ru-RU" sz="2400" b="0" kern="1200" dirty="0">
                        <a:solidFill>
                          <a:schemeClr val="tx2"/>
                        </a:solidFill>
                        <a:effectLst/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84204" marR="84204" marT="0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64780">
                <a:tc>
                  <a:txBody>
                    <a:bodyPr/>
                    <a:lstStyle/>
                    <a:p>
                      <a:pPr algn="ctr"/>
                      <a:r>
                        <a:rPr lang="ru-RU" sz="2400" b="0" dirty="0" smtClean="0">
                          <a:solidFill>
                            <a:schemeClr val="tx2"/>
                          </a:solidFill>
                          <a:latin typeface="+mn-lt"/>
                          <a:cs typeface="Times New Roman" panose="02020603050405020304" pitchFamily="18" charset="0"/>
                        </a:rPr>
                        <a:t>2</a:t>
                      </a:r>
                      <a:endParaRPr lang="ru-RU" sz="2400" b="0" dirty="0">
                        <a:solidFill>
                          <a:schemeClr val="tx2"/>
                        </a:solidFill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T="0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spcAft>
                          <a:spcPts val="0"/>
                        </a:spcAft>
                      </a:pPr>
                      <a:r>
                        <a:rPr lang="ru-RU" sz="2400" b="0" kern="1200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овец</a:t>
                      </a:r>
                      <a:endParaRPr lang="ru-RU" sz="2400" b="0" kern="1200" dirty="0">
                        <a:solidFill>
                          <a:schemeClr val="tx2"/>
                        </a:solidFill>
                        <a:effectLst/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84204" marR="84204" marT="0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0" kern="1200" dirty="0" err="1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усл.гол</a:t>
                      </a:r>
                      <a:r>
                        <a:rPr lang="ru-RU" sz="2400" b="0" kern="1200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.</a:t>
                      </a:r>
                      <a:endParaRPr lang="ru-RU" sz="2400" b="0" kern="1200" dirty="0">
                        <a:solidFill>
                          <a:schemeClr val="tx2"/>
                        </a:solidFill>
                        <a:effectLst/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84204" marR="84204" marT="0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72000" indent="540385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2400" b="0" kern="1200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4 500</a:t>
                      </a:r>
                      <a:endParaRPr lang="ru-RU" sz="2400" b="0" kern="1200" dirty="0">
                        <a:solidFill>
                          <a:schemeClr val="tx2"/>
                        </a:solidFill>
                        <a:effectLst/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84204" marR="84204" marT="0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64780">
                <a:tc>
                  <a:txBody>
                    <a:bodyPr/>
                    <a:lstStyle/>
                    <a:p>
                      <a:pPr algn="ctr"/>
                      <a:r>
                        <a:rPr lang="ru-RU" sz="2400" b="0" dirty="0" smtClean="0">
                          <a:solidFill>
                            <a:schemeClr val="tx2"/>
                          </a:solidFill>
                          <a:latin typeface="+mn-lt"/>
                          <a:cs typeface="Times New Roman" panose="02020603050405020304" pitchFamily="18" charset="0"/>
                        </a:rPr>
                        <a:t>3</a:t>
                      </a:r>
                      <a:endParaRPr lang="ru-RU" sz="2400" b="0" dirty="0">
                        <a:solidFill>
                          <a:schemeClr val="tx2"/>
                        </a:solidFill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T="0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spcAft>
                          <a:spcPts val="0"/>
                        </a:spcAft>
                      </a:pPr>
                      <a:r>
                        <a:rPr lang="ru-RU" sz="2400" b="0" kern="120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быков производителей</a:t>
                      </a:r>
                    </a:p>
                  </a:txBody>
                  <a:tcPr marL="84204" marR="84204" marT="0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2400" b="0" kern="1200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/>
                          <a:cs typeface="Times New Roman" panose="02020603050405020304" pitchFamily="18" charset="0"/>
                        </a:rPr>
                        <a:t>гол.</a:t>
                      </a:r>
                      <a:endParaRPr lang="ru-RU" sz="2400" b="0" kern="1200" dirty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84204" marR="84204" marT="0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72000" indent="540385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2400" b="0" kern="1200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160 000</a:t>
                      </a:r>
                      <a:endParaRPr lang="ru-RU" sz="2400" b="0" kern="1200" dirty="0">
                        <a:solidFill>
                          <a:schemeClr val="tx2"/>
                        </a:solidFill>
                        <a:effectLst/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84204" marR="84204" marT="0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64780">
                <a:tc gridSpan="4">
                  <a:txBody>
                    <a:bodyPr/>
                    <a:lstStyle/>
                    <a:p>
                      <a:pPr marL="0" indent="0" algn="ctr">
                        <a:spcAft>
                          <a:spcPts val="0"/>
                        </a:spcAft>
                      </a:pPr>
                      <a:r>
                        <a:rPr lang="ru-RU" sz="2400" b="1" kern="1200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Приобретение племенного молодняка</a:t>
                      </a:r>
                      <a:endParaRPr lang="ru-RU" sz="2400" b="1" kern="1200" dirty="0">
                        <a:solidFill>
                          <a:schemeClr val="tx2"/>
                        </a:solidFill>
                        <a:effectLst/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T="0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indent="0" algn="ctr">
                        <a:spcAft>
                          <a:spcPts val="0"/>
                        </a:spcAft>
                      </a:pPr>
                      <a:endParaRPr lang="ru-RU" sz="2400" b="1" kern="1200" dirty="0">
                        <a:solidFill>
                          <a:schemeClr val="tx2"/>
                        </a:solidFill>
                        <a:effectLst/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84204" marR="84204" marT="0" marB="0" anchor="ctr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indent="540385" algn="l" defTabSz="914400" rtl="0" eaLnBrk="1" latinLnBrk="0" hangingPunct="1">
                        <a:spcAft>
                          <a:spcPts val="0"/>
                        </a:spcAft>
                      </a:pPr>
                      <a:endParaRPr lang="ru-RU" sz="1400" b="1" kern="1200" dirty="0">
                        <a:solidFill>
                          <a:schemeClr val="dk1"/>
                        </a:solidFill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153" marR="63153" marT="0" marB="0" anchor="ctr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64780">
                <a:tc>
                  <a:txBody>
                    <a:bodyPr/>
                    <a:lstStyle/>
                    <a:p>
                      <a:pPr algn="ctr"/>
                      <a:r>
                        <a:rPr lang="ru-RU" sz="2400" b="0" dirty="0" smtClean="0">
                          <a:solidFill>
                            <a:schemeClr val="tx2"/>
                          </a:solidFill>
                          <a:latin typeface="+mn-lt"/>
                          <a:cs typeface="Times New Roman" panose="02020603050405020304" pitchFamily="18" charset="0"/>
                        </a:rPr>
                        <a:t>4</a:t>
                      </a:r>
                      <a:endParaRPr lang="ru-RU" sz="2400" b="0" dirty="0">
                        <a:solidFill>
                          <a:schemeClr val="tx2"/>
                        </a:solidFill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T="0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spcAft>
                          <a:spcPts val="0"/>
                        </a:spcAft>
                      </a:pPr>
                      <a:r>
                        <a:rPr lang="ru-RU" sz="2400" b="0" kern="1200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лошадей </a:t>
                      </a:r>
                      <a:endParaRPr lang="ru-RU" sz="2400" b="0" kern="1200" dirty="0">
                        <a:solidFill>
                          <a:schemeClr val="tx2"/>
                        </a:solidFill>
                        <a:effectLst/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84204" marR="84204" marT="0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2400" b="0" kern="1200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гол.</a:t>
                      </a:r>
                      <a:endParaRPr lang="ru-RU" sz="2400" b="0" kern="1200" dirty="0">
                        <a:solidFill>
                          <a:schemeClr val="tx2"/>
                        </a:solidFill>
                        <a:effectLst/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84204" marR="84204" marT="0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540385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2400" b="0" kern="1200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20 000</a:t>
                      </a:r>
                      <a:endParaRPr lang="ru-RU" sz="2400" b="0" kern="1200" dirty="0">
                        <a:solidFill>
                          <a:schemeClr val="tx2"/>
                        </a:solidFill>
                        <a:effectLst/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84204" marR="84204" marT="0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64780">
                <a:tc>
                  <a:txBody>
                    <a:bodyPr/>
                    <a:lstStyle/>
                    <a:p>
                      <a:pPr algn="ctr"/>
                      <a:r>
                        <a:rPr lang="ru-RU" sz="2400" b="0" dirty="0" smtClean="0">
                          <a:solidFill>
                            <a:schemeClr val="tx2"/>
                          </a:solidFill>
                          <a:latin typeface="+mn-lt"/>
                          <a:cs typeface="Times New Roman" panose="02020603050405020304" pitchFamily="18" charset="0"/>
                        </a:rPr>
                        <a:t>5</a:t>
                      </a:r>
                      <a:endParaRPr lang="ru-RU" sz="2400" b="0" dirty="0">
                        <a:solidFill>
                          <a:schemeClr val="tx2"/>
                        </a:solidFill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T="0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spcAft>
                          <a:spcPts val="0"/>
                        </a:spcAft>
                      </a:pPr>
                      <a:r>
                        <a:rPr lang="ru-RU" sz="2400" b="0" kern="1200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овец и коз</a:t>
                      </a:r>
                      <a:endParaRPr lang="ru-RU" sz="2400" b="0" kern="1200" dirty="0">
                        <a:solidFill>
                          <a:schemeClr val="tx2"/>
                        </a:solidFill>
                        <a:effectLst/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84204" marR="84204" marT="0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2400" b="0" kern="1200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гол.</a:t>
                      </a:r>
                      <a:endParaRPr lang="ru-RU" sz="2400" b="0" kern="1200" dirty="0">
                        <a:solidFill>
                          <a:schemeClr val="tx2"/>
                        </a:solidFill>
                        <a:effectLst/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84204" marR="84204" marT="0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540385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2400" b="0" kern="1200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5 000  </a:t>
                      </a:r>
                      <a:endParaRPr lang="ru-RU" sz="2400" b="0" kern="1200" dirty="0">
                        <a:solidFill>
                          <a:schemeClr val="tx2"/>
                        </a:solidFill>
                        <a:effectLst/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84204" marR="84204" marT="0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64780">
                <a:tc>
                  <a:txBody>
                    <a:bodyPr/>
                    <a:lstStyle/>
                    <a:p>
                      <a:pPr algn="ctr"/>
                      <a:r>
                        <a:rPr lang="ru-RU" sz="2400" b="0" dirty="0" smtClean="0">
                          <a:solidFill>
                            <a:schemeClr val="tx2"/>
                          </a:solidFill>
                          <a:latin typeface="+mn-lt"/>
                          <a:cs typeface="Times New Roman" panose="02020603050405020304" pitchFamily="18" charset="0"/>
                        </a:rPr>
                        <a:t>6</a:t>
                      </a:r>
                      <a:endParaRPr lang="ru-RU" sz="2400" b="0" dirty="0">
                        <a:solidFill>
                          <a:schemeClr val="tx2"/>
                        </a:solidFill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T="0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spcAft>
                          <a:spcPts val="0"/>
                        </a:spcAft>
                      </a:pPr>
                      <a:r>
                        <a:rPr lang="ru-RU" sz="2400" b="0" kern="1200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пушных зверей</a:t>
                      </a:r>
                      <a:endParaRPr lang="ru-RU" sz="2400" b="0" kern="1200" dirty="0">
                        <a:solidFill>
                          <a:schemeClr val="tx2"/>
                        </a:solidFill>
                        <a:effectLst/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84204" marR="84204" marT="0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2400" b="0" kern="1200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гол.</a:t>
                      </a:r>
                      <a:endParaRPr lang="ru-RU" sz="2400" b="0" kern="1200" dirty="0">
                        <a:solidFill>
                          <a:schemeClr val="tx2"/>
                        </a:solidFill>
                        <a:effectLst/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84204" marR="84204" marT="0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540385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2400" b="0" kern="1200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10 000</a:t>
                      </a:r>
                      <a:endParaRPr lang="ru-RU" sz="2400" b="0" kern="1200" dirty="0">
                        <a:solidFill>
                          <a:schemeClr val="tx2"/>
                        </a:solidFill>
                        <a:effectLst/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84204" marR="84204" marT="0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64780">
                <a:tc>
                  <a:txBody>
                    <a:bodyPr/>
                    <a:lstStyle/>
                    <a:p>
                      <a:pPr algn="ctr"/>
                      <a:r>
                        <a:rPr lang="ru-RU" sz="2400" b="0" dirty="0" smtClean="0">
                          <a:solidFill>
                            <a:schemeClr val="tx2"/>
                          </a:solidFill>
                          <a:latin typeface="+mn-lt"/>
                          <a:cs typeface="Times New Roman" panose="02020603050405020304" pitchFamily="18" charset="0"/>
                        </a:rPr>
                        <a:t>7</a:t>
                      </a:r>
                      <a:endParaRPr lang="ru-RU" sz="2400" b="0" dirty="0">
                        <a:solidFill>
                          <a:schemeClr val="tx2"/>
                        </a:solidFill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T="0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spcAft>
                          <a:spcPts val="0"/>
                        </a:spcAft>
                      </a:pPr>
                      <a:r>
                        <a:rPr lang="ru-RU" sz="2400" b="0" kern="1200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свиней  </a:t>
                      </a:r>
                      <a:endParaRPr lang="ru-RU" sz="2400" b="0" kern="1200" dirty="0">
                        <a:solidFill>
                          <a:schemeClr val="tx2"/>
                        </a:solidFill>
                        <a:effectLst/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84204" marR="84204" marT="0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2400" b="0" kern="1200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гол.</a:t>
                      </a:r>
                      <a:endParaRPr lang="ru-RU" sz="2400" b="0" kern="1200" dirty="0">
                        <a:solidFill>
                          <a:schemeClr val="tx2"/>
                        </a:solidFill>
                        <a:effectLst/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84204" marR="84204" marT="0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540385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2400" b="0" kern="120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8 </a:t>
                      </a:r>
                      <a:r>
                        <a:rPr lang="ru-RU" sz="2400" b="0" kern="1200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000  </a:t>
                      </a:r>
                      <a:endParaRPr lang="ru-RU" sz="2400" b="0" kern="1200" dirty="0">
                        <a:solidFill>
                          <a:schemeClr val="tx2"/>
                        </a:solidFill>
                        <a:effectLst/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84204" marR="84204" marT="0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64780">
                <a:tc>
                  <a:txBody>
                    <a:bodyPr/>
                    <a:lstStyle/>
                    <a:p>
                      <a:pPr algn="ctr"/>
                      <a:r>
                        <a:rPr lang="ru-RU" sz="2400" b="0" dirty="0" smtClean="0">
                          <a:solidFill>
                            <a:schemeClr val="tx2"/>
                          </a:solidFill>
                          <a:latin typeface="+mn-lt"/>
                          <a:cs typeface="Times New Roman" panose="02020603050405020304" pitchFamily="18" charset="0"/>
                        </a:rPr>
                        <a:t>8</a:t>
                      </a:r>
                      <a:endParaRPr lang="ru-RU" sz="2400" b="0" dirty="0">
                        <a:solidFill>
                          <a:schemeClr val="tx2"/>
                        </a:solidFill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T="0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spcAft>
                          <a:spcPts val="0"/>
                        </a:spcAft>
                      </a:pPr>
                      <a:r>
                        <a:rPr lang="ru-RU" sz="2400" b="0" kern="1200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КРС  мол. и</a:t>
                      </a:r>
                      <a:r>
                        <a:rPr lang="ru-RU" sz="2400" b="0" kern="1200" baseline="0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400" b="0" kern="1200" dirty="0" err="1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мяс</a:t>
                      </a:r>
                      <a:r>
                        <a:rPr lang="ru-RU" sz="2400" b="0" kern="1200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. направлений</a:t>
                      </a:r>
                      <a:endParaRPr lang="ru-RU" sz="2400" b="0" kern="1200" dirty="0">
                        <a:solidFill>
                          <a:schemeClr val="tx2"/>
                        </a:solidFill>
                        <a:effectLst/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84204" marR="84204" marT="0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2400" b="0" kern="1200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гол.</a:t>
                      </a:r>
                      <a:endParaRPr lang="ru-RU" sz="2400" b="0" kern="1200" dirty="0">
                        <a:solidFill>
                          <a:schemeClr val="tx2"/>
                        </a:solidFill>
                        <a:effectLst/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84204" marR="84204" marT="0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540385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2400" b="0" kern="1200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60 000  </a:t>
                      </a:r>
                      <a:endParaRPr lang="ru-RU" sz="2400" b="0" kern="1200" dirty="0">
                        <a:solidFill>
                          <a:schemeClr val="tx2"/>
                        </a:solidFill>
                        <a:effectLst/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84204" marR="84204" marT="0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89220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527387" y="192729"/>
            <a:ext cx="10849200" cy="450248"/>
          </a:xfrm>
          <a:prstGeom prst="rect">
            <a:avLst/>
          </a:prstGeom>
          <a:noFill/>
        </p:spPr>
        <p:txBody>
          <a:bodyPr wrap="square" lIns="80133" tIns="40067" rIns="80133" bIns="40067" rtlCol="0">
            <a:spAutoFit/>
          </a:bodyPr>
          <a:lstStyle>
            <a:defPPr>
              <a:defRPr lang="ru-RU"/>
            </a:defPPr>
            <a:lvl1pPr defTabSz="801472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1F497D"/>
                </a:solidFill>
                <a:cs typeface="Arial" charset="0"/>
              </a:defRPr>
            </a:lvl1pPr>
          </a:lstStyle>
          <a:p>
            <a:pPr algn="ctr"/>
            <a:r>
              <a:rPr lang="ru-RU" sz="2400" dirty="0" smtClean="0">
                <a:solidFill>
                  <a:schemeClr val="tx2"/>
                </a:solidFill>
              </a:rPr>
              <a:t>СУБСИДИИ НА РЕАЛИЗАЦИЮ МОЛОКА</a:t>
            </a:r>
            <a:endParaRPr lang="ru-RU" altLang="ru-RU" sz="2400" dirty="0">
              <a:solidFill>
                <a:schemeClr val="tx2"/>
              </a:solidFill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702144" y="1744142"/>
            <a:ext cx="3600000" cy="3600000"/>
          </a:xfrm>
          <a:prstGeom prst="roundRect">
            <a:avLst/>
          </a:prstGeom>
          <a:effectLst>
            <a:glow rad="101600">
              <a:schemeClr val="accent1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solidFill>
                  <a:schemeClr val="tx2"/>
                </a:solidFill>
              </a:rPr>
              <a:t>п</a:t>
            </a:r>
            <a:r>
              <a:rPr lang="ru-RU" sz="3200" b="1" dirty="0" smtClean="0">
                <a:solidFill>
                  <a:schemeClr val="tx2"/>
                </a:solidFill>
              </a:rPr>
              <a:t>ериод</a:t>
            </a:r>
          </a:p>
          <a:p>
            <a:pPr algn="ctr"/>
            <a:r>
              <a:rPr lang="ru-RU" sz="3200" b="1" dirty="0" smtClean="0">
                <a:solidFill>
                  <a:schemeClr val="tx2"/>
                </a:solidFill>
              </a:rPr>
              <a:t> январь-февраль</a:t>
            </a:r>
            <a:endParaRPr lang="ru-RU" sz="3200" b="1" dirty="0">
              <a:solidFill>
                <a:schemeClr val="tx2"/>
              </a:solidFill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477401" y="1727208"/>
            <a:ext cx="3600000" cy="3600000"/>
          </a:xfrm>
          <a:prstGeom prst="roundRect">
            <a:avLst/>
          </a:prstGeom>
          <a:effectLst>
            <a:glow rad="101600">
              <a:schemeClr val="accent1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solidFill>
                  <a:schemeClr val="tx2"/>
                </a:solidFill>
              </a:rPr>
              <a:t>на 2022 год </a:t>
            </a:r>
          </a:p>
          <a:p>
            <a:pPr algn="ctr"/>
            <a:r>
              <a:rPr lang="ru-RU" sz="3200" b="1" dirty="0" smtClean="0">
                <a:solidFill>
                  <a:schemeClr val="tx2"/>
                </a:solidFill>
              </a:rPr>
              <a:t>256,0 млн. руб.</a:t>
            </a:r>
            <a:endParaRPr lang="ru-RU" sz="3200" b="1" dirty="0">
              <a:solidFill>
                <a:schemeClr val="tx2"/>
              </a:solidFill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8275339" y="1718741"/>
            <a:ext cx="3600000" cy="3600000"/>
          </a:xfrm>
          <a:prstGeom prst="roundRect">
            <a:avLst/>
          </a:prstGeom>
          <a:effectLst>
            <a:glow rad="101600">
              <a:schemeClr val="accent1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solidFill>
                  <a:schemeClr val="tx2"/>
                </a:solidFill>
              </a:rPr>
              <a:t>отбор </a:t>
            </a:r>
          </a:p>
          <a:p>
            <a:pPr algn="ctr"/>
            <a:r>
              <a:rPr lang="ru-RU" sz="3200" dirty="0" smtClean="0">
                <a:solidFill>
                  <a:schemeClr val="tx2"/>
                </a:solidFill>
              </a:rPr>
              <a:t> получателей </a:t>
            </a:r>
            <a:br>
              <a:rPr lang="ru-RU" sz="3200" dirty="0" smtClean="0">
                <a:solidFill>
                  <a:schemeClr val="tx2"/>
                </a:solidFill>
              </a:rPr>
            </a:br>
            <a:r>
              <a:rPr lang="ru-RU" sz="3200" dirty="0" smtClean="0">
                <a:solidFill>
                  <a:schemeClr val="tx2"/>
                </a:solidFill>
              </a:rPr>
              <a:t>субсидии – </a:t>
            </a:r>
            <a:r>
              <a:rPr lang="ru-RU" sz="3200" b="1" dirty="0" smtClean="0">
                <a:solidFill>
                  <a:schemeClr val="tx2"/>
                </a:solidFill>
              </a:rPr>
              <a:t>март</a:t>
            </a:r>
            <a:endParaRPr lang="ru-RU" sz="3200" b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7193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798331" y="192729"/>
            <a:ext cx="10849200" cy="450248"/>
          </a:xfrm>
          <a:prstGeom prst="rect">
            <a:avLst/>
          </a:prstGeom>
          <a:noFill/>
        </p:spPr>
        <p:txBody>
          <a:bodyPr wrap="square" lIns="80133" tIns="40067" rIns="80133" bIns="40067" rtlCol="0">
            <a:spAutoFit/>
          </a:bodyPr>
          <a:lstStyle>
            <a:defPPr>
              <a:defRPr lang="ru-RU"/>
            </a:defPPr>
            <a:lvl1pPr defTabSz="801472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1F497D"/>
                </a:solidFill>
                <a:cs typeface="Arial" charset="0"/>
              </a:defRPr>
            </a:lvl1pPr>
          </a:lstStyle>
          <a:p>
            <a:pPr algn="ctr"/>
            <a:r>
              <a:rPr lang="ru-RU" sz="2400" dirty="0" smtClean="0">
                <a:solidFill>
                  <a:schemeClr val="tx2"/>
                </a:solidFill>
              </a:rPr>
              <a:t>СУБСИДИИ НА ПРОВЕДЕНИЕ АГРОТЕХНОЛОГИЧЕСКИХ РАБОТ</a:t>
            </a:r>
            <a:endParaRPr lang="ru-RU" altLang="ru-RU" sz="2400" dirty="0">
              <a:solidFill>
                <a:schemeClr val="tx2"/>
              </a:solidFill>
            </a:endParaRPr>
          </a:p>
        </p:txBody>
      </p:sp>
      <p:sp>
        <p:nvSpPr>
          <p:cNvPr id="3" name="Скругленная прямоугольная выноска 2"/>
          <p:cNvSpPr/>
          <p:nvPr/>
        </p:nvSpPr>
        <p:spPr>
          <a:xfrm>
            <a:off x="1391477" y="1472276"/>
            <a:ext cx="3744416" cy="1224136"/>
          </a:xfrm>
          <a:prstGeom prst="wedgeRoundRectCallout">
            <a:avLst/>
          </a:prstGeom>
          <a:effectLst>
            <a:glow rad="101600">
              <a:schemeClr val="accent1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chemeClr val="tx2"/>
                </a:solidFill>
              </a:rPr>
              <a:t>н</a:t>
            </a:r>
            <a:r>
              <a:rPr lang="ru-RU" sz="2400" dirty="0" smtClean="0">
                <a:solidFill>
                  <a:schemeClr val="tx2"/>
                </a:solidFill>
              </a:rPr>
              <a:t>а 2022 год</a:t>
            </a:r>
          </a:p>
          <a:p>
            <a:pPr algn="ctr"/>
            <a:r>
              <a:rPr lang="ru-RU" sz="2400" dirty="0" smtClean="0">
                <a:solidFill>
                  <a:schemeClr val="tx2"/>
                </a:solidFill>
              </a:rPr>
              <a:t> </a:t>
            </a:r>
            <a:r>
              <a:rPr lang="ru-RU" sz="2400" b="1" dirty="0" smtClean="0">
                <a:solidFill>
                  <a:schemeClr val="tx2"/>
                </a:solidFill>
              </a:rPr>
              <a:t>193,7 млн. руб.</a:t>
            </a:r>
            <a:endParaRPr lang="ru-RU" sz="2400" b="1" dirty="0">
              <a:solidFill>
                <a:schemeClr val="tx2"/>
              </a:solidFill>
            </a:endParaRPr>
          </a:p>
        </p:txBody>
      </p:sp>
      <p:sp>
        <p:nvSpPr>
          <p:cNvPr id="4" name="Скругленная прямоугольная выноска 3"/>
          <p:cNvSpPr/>
          <p:nvPr/>
        </p:nvSpPr>
        <p:spPr>
          <a:xfrm>
            <a:off x="4294633" y="3196119"/>
            <a:ext cx="3936437" cy="1188712"/>
          </a:xfrm>
          <a:prstGeom prst="wedgeRoundRectCallout">
            <a:avLst/>
          </a:prstGeom>
          <a:effectLst>
            <a:glow rad="101600">
              <a:schemeClr val="accent1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tx2"/>
                </a:solidFill>
              </a:rPr>
              <a:t>ставка</a:t>
            </a:r>
          </a:p>
          <a:p>
            <a:pPr algn="ctr"/>
            <a:r>
              <a:rPr lang="ru-RU" sz="2400" b="1" dirty="0">
                <a:solidFill>
                  <a:schemeClr val="tx2"/>
                </a:solidFill>
              </a:rPr>
              <a:t>о</a:t>
            </a:r>
            <a:r>
              <a:rPr lang="ru-RU" sz="2400" b="1" dirty="0" smtClean="0">
                <a:solidFill>
                  <a:schemeClr val="tx2"/>
                </a:solidFill>
              </a:rPr>
              <a:t>т 78 руб. до 103 руб.</a:t>
            </a:r>
            <a:endParaRPr lang="ru-RU" sz="2400" b="1" dirty="0">
              <a:solidFill>
                <a:schemeClr val="tx2"/>
              </a:solidFill>
            </a:endParaRPr>
          </a:p>
        </p:txBody>
      </p:sp>
      <p:sp>
        <p:nvSpPr>
          <p:cNvPr id="5" name="Скругленная прямоугольная выноска 4"/>
          <p:cNvSpPr/>
          <p:nvPr/>
        </p:nvSpPr>
        <p:spPr>
          <a:xfrm>
            <a:off x="7532470" y="1472276"/>
            <a:ext cx="3844117" cy="1224136"/>
          </a:xfrm>
          <a:prstGeom prst="wedgeRoundRectCallout">
            <a:avLst/>
          </a:prstGeom>
          <a:effectLst>
            <a:glow rad="101600">
              <a:schemeClr val="accent1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tx2"/>
                </a:solidFill>
              </a:rPr>
              <a:t>отбор получателей </a:t>
            </a:r>
            <a:r>
              <a:rPr lang="ru-RU" sz="2400" b="1" dirty="0" smtClean="0">
                <a:solidFill>
                  <a:schemeClr val="tx2"/>
                </a:solidFill>
              </a:rPr>
              <a:t>субсидии январь</a:t>
            </a:r>
            <a:endParaRPr lang="ru-RU" sz="2400" b="1" dirty="0">
              <a:solidFill>
                <a:schemeClr val="tx2"/>
              </a:solidFill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953481" y="4928506"/>
            <a:ext cx="8736971" cy="1562472"/>
          </a:xfrm>
          <a:prstGeom prst="roundRect">
            <a:avLst/>
          </a:prstGeom>
          <a:effectLst>
            <a:glow rad="101600">
              <a:schemeClr val="accent1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chemeClr val="tx2"/>
                </a:solidFill>
              </a:rPr>
              <a:t>п</a:t>
            </a:r>
            <a:r>
              <a:rPr lang="ru-RU" sz="2400" dirty="0" smtClean="0">
                <a:solidFill>
                  <a:schemeClr val="tx2"/>
                </a:solidFill>
              </a:rPr>
              <a:t>олучатели субсидии </a:t>
            </a:r>
          </a:p>
          <a:p>
            <a:pPr algn="ctr"/>
            <a:r>
              <a:rPr lang="ru-RU" sz="2400" dirty="0" smtClean="0">
                <a:solidFill>
                  <a:schemeClr val="tx2"/>
                </a:solidFill>
              </a:rPr>
              <a:t> </a:t>
            </a:r>
            <a:r>
              <a:rPr lang="ru-RU" sz="2400" b="1" dirty="0" smtClean="0">
                <a:solidFill>
                  <a:schemeClr val="tx2"/>
                </a:solidFill>
              </a:rPr>
              <a:t>субъекта </a:t>
            </a:r>
            <a:r>
              <a:rPr lang="ru-RU" sz="2400" b="1" dirty="0">
                <a:solidFill>
                  <a:schemeClr val="tx2"/>
                </a:solidFill>
              </a:rPr>
              <a:t>малого предпринимательства </a:t>
            </a:r>
          </a:p>
        </p:txBody>
      </p:sp>
    </p:spTree>
    <p:extLst>
      <p:ext uri="{BB962C8B-B14F-4D97-AF65-F5344CB8AC3E}">
        <p14:creationId xmlns:p14="http://schemas.microsoft.com/office/powerpoint/2010/main" val="2406093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" name="Рисунок 8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6069" y="1070656"/>
            <a:ext cx="10815931" cy="5787343"/>
          </a:xfrm>
          <a:prstGeom prst="rect">
            <a:avLst/>
          </a:prstGeom>
        </p:spPr>
      </p:pic>
      <p:sp>
        <p:nvSpPr>
          <p:cNvPr id="82" name="Text Box 10"/>
          <p:cNvSpPr txBox="1">
            <a:spLocks noChangeArrowheads="1"/>
          </p:cNvSpPr>
          <p:nvPr/>
        </p:nvSpPr>
        <p:spPr bwMode="auto">
          <a:xfrm>
            <a:off x="1861438" y="2412014"/>
            <a:ext cx="9845192" cy="1754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ru-RU" sz="36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Зональная агрономическая</a:t>
            </a:r>
          </a:p>
          <a:p>
            <a:pPr algn="ctr" eaLnBrk="1" hangingPunct="1"/>
            <a:r>
              <a:rPr lang="ru-RU" sz="36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 конференция по проведению </a:t>
            </a:r>
          </a:p>
          <a:p>
            <a:pPr algn="ctr" eaLnBrk="1" hangingPunct="1"/>
            <a:r>
              <a:rPr lang="ru-RU" sz="36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весенних полевых работ в 2022 году</a:t>
            </a:r>
            <a:endParaRPr lang="ru-RU" sz="2800" b="1" dirty="0">
              <a:solidFill>
                <a:schemeClr val="tx2">
                  <a:lumMod val="75000"/>
                </a:schemeClr>
              </a:solidFill>
              <a:latin typeface="Arial" charset="0"/>
            </a:endParaRPr>
          </a:p>
        </p:txBody>
      </p:sp>
      <p:sp>
        <p:nvSpPr>
          <p:cNvPr id="84" name="Прямоугольник 2"/>
          <p:cNvSpPr>
            <a:spLocks noChangeArrowheads="1"/>
          </p:cNvSpPr>
          <p:nvPr/>
        </p:nvSpPr>
        <p:spPr bwMode="auto">
          <a:xfrm>
            <a:off x="1524133" y="116727"/>
            <a:ext cx="9457632" cy="7078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altLang="ru-RU" sz="1999" b="1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МИНИСТЕРСТВО СЕЛЬСКОГО ХОЗЯЙСТВА 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altLang="ru-RU" sz="1999" b="1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РЕСПУБЛИКИ БАШКОРТОСТАН</a:t>
            </a:r>
          </a:p>
        </p:txBody>
      </p:sp>
    </p:spTree>
    <p:extLst>
      <p:ext uri="{BB962C8B-B14F-4D97-AF65-F5344CB8AC3E}">
        <p14:creationId xmlns:p14="http://schemas.microsoft.com/office/powerpoint/2010/main" val="3957837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49154" y="3458396"/>
            <a:ext cx="6113930" cy="2952328"/>
          </a:xfrm>
          <a:prstGeom prst="rect">
            <a:avLst/>
          </a:prstGeom>
        </p:spPr>
      </p:pic>
      <p:sp>
        <p:nvSpPr>
          <p:cNvPr id="15364" name="Text Box 10"/>
          <p:cNvSpPr txBox="1">
            <a:spLocks noChangeArrowheads="1"/>
          </p:cNvSpPr>
          <p:nvPr/>
        </p:nvSpPr>
        <p:spPr bwMode="auto">
          <a:xfrm>
            <a:off x="6535270" y="4666043"/>
            <a:ext cx="5013883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eaLnBrk="1" hangingPunct="1"/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ЗАМЕСТИТЕЛЬ МИНИСТРА</a:t>
            </a:r>
          </a:p>
          <a:p>
            <a:pPr eaLnBrk="1" hangingPunct="1"/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СЕЛЬСКОГО ХОЗЯЙСТВА </a:t>
            </a:r>
          </a:p>
          <a:p>
            <a:pPr eaLnBrk="1" hangingPunct="1"/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РЕСПУБЛИКИ БАШКОРТОСТАН</a:t>
            </a:r>
          </a:p>
        </p:txBody>
      </p:sp>
      <p:sp>
        <p:nvSpPr>
          <p:cNvPr id="15365" name="Text Box 10"/>
          <p:cNvSpPr txBox="1">
            <a:spLocks noChangeArrowheads="1"/>
          </p:cNvSpPr>
          <p:nvPr/>
        </p:nvSpPr>
        <p:spPr bwMode="auto">
          <a:xfrm>
            <a:off x="5549154" y="3489772"/>
            <a:ext cx="611393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ru-RU" sz="2400" b="1" dirty="0" smtClean="0">
                <a:solidFill>
                  <a:schemeClr val="tx2"/>
                </a:solidFill>
                <a:latin typeface="Arial" charset="0"/>
              </a:rPr>
              <a:t>Сураков</a:t>
            </a:r>
          </a:p>
          <a:p>
            <a:pPr algn="ctr" eaLnBrk="1" hangingPunct="1"/>
            <a:r>
              <a:rPr lang="ru-RU" sz="2400" b="1" dirty="0" smtClean="0">
                <a:solidFill>
                  <a:schemeClr val="tx2"/>
                </a:solidFill>
                <a:latin typeface="Arial" charset="0"/>
              </a:rPr>
              <a:t>Ирик Искандарович</a:t>
            </a:r>
            <a:endParaRPr lang="ru-RU" sz="2400" b="1" dirty="0">
              <a:solidFill>
                <a:schemeClr val="tx2"/>
              </a:solidFill>
              <a:latin typeface="Arial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193520"/>
            <a:ext cx="12192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8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МИНИСТЕРСТВО </a:t>
            </a:r>
            <a:r>
              <a:rPr lang="ru-RU" sz="18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СЕЛЬСКОГО ХОЗЯЙСТВА </a:t>
            </a:r>
            <a:br>
              <a:rPr lang="ru-RU" sz="18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</a:br>
            <a:r>
              <a:rPr lang="ru-RU" sz="18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РЕСПУБЛИКИ </a:t>
            </a:r>
            <a:r>
              <a:rPr lang="ru-RU" sz="18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БАШКОРТОСТАН</a:t>
            </a:r>
          </a:p>
        </p:txBody>
      </p:sp>
      <p:sp>
        <p:nvSpPr>
          <p:cNvPr id="7" name="Text Box 10"/>
          <p:cNvSpPr txBox="1">
            <a:spLocks noChangeArrowheads="1"/>
          </p:cNvSpPr>
          <p:nvPr/>
        </p:nvSpPr>
        <p:spPr bwMode="auto">
          <a:xfrm>
            <a:off x="143934" y="1520205"/>
            <a:ext cx="11904133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ru-RU" sz="32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О готовности к весенне-полевым </a:t>
            </a:r>
          </a:p>
          <a:p>
            <a:pPr algn="ctr" eaLnBrk="1" hangingPunct="1"/>
            <a:r>
              <a:rPr lang="ru-RU" sz="32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работам сельхозтоваропроизводителей. </a:t>
            </a:r>
          </a:p>
        </p:txBody>
      </p:sp>
    </p:spTree>
    <p:extLst>
      <p:ext uri="{BB962C8B-B14F-4D97-AF65-F5344CB8AC3E}">
        <p14:creationId xmlns:p14="http://schemas.microsoft.com/office/powerpoint/2010/main" val="1786796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9349" y="45375"/>
            <a:ext cx="11809312" cy="848605"/>
          </a:xfr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  <a:latin typeface="Arial" charset="0"/>
                <a:ea typeface="+mn-ea"/>
                <a:cs typeface="Arial" charset="0"/>
              </a:rPr>
              <a:t>Планируемая структура посевных площадей </a:t>
            </a:r>
            <a:br>
              <a:rPr lang="ru-RU" sz="2400" b="1" dirty="0" smtClean="0">
                <a:solidFill>
                  <a:srgbClr val="002060"/>
                </a:solidFill>
                <a:latin typeface="Arial" charset="0"/>
                <a:ea typeface="+mn-ea"/>
                <a:cs typeface="Arial" charset="0"/>
              </a:rPr>
            </a:br>
            <a:r>
              <a:rPr lang="ru-RU" sz="2400" b="1" dirty="0" smtClean="0">
                <a:solidFill>
                  <a:srgbClr val="002060"/>
                </a:solidFill>
                <a:latin typeface="Arial" charset="0"/>
                <a:ea typeface="+mn-ea"/>
                <a:cs typeface="Arial" charset="0"/>
              </a:rPr>
              <a:t>по </a:t>
            </a:r>
            <a:r>
              <a:rPr lang="ru-RU" sz="2400" b="1" dirty="0">
                <a:solidFill>
                  <a:srgbClr val="002060"/>
                </a:solidFill>
                <a:latin typeface="Arial" charset="0"/>
                <a:ea typeface="+mn-ea"/>
                <a:cs typeface="Arial" charset="0"/>
              </a:rPr>
              <a:t>Республике </a:t>
            </a:r>
            <a:r>
              <a:rPr lang="ru-RU" sz="2400" b="1" dirty="0" smtClean="0">
                <a:solidFill>
                  <a:srgbClr val="002060"/>
                </a:solidFill>
                <a:latin typeface="Arial" charset="0"/>
                <a:ea typeface="+mn-ea"/>
                <a:cs typeface="Arial" charset="0"/>
              </a:rPr>
              <a:t>Башкортостан на 2022 год  </a:t>
            </a:r>
            <a:endParaRPr lang="ru-RU" sz="2400" b="1" dirty="0">
              <a:solidFill>
                <a:srgbClr val="002060"/>
              </a:solidFill>
              <a:latin typeface="Arial" charset="0"/>
              <a:ea typeface="+mn-ea"/>
              <a:cs typeface="Arial" charset="0"/>
            </a:endParaRPr>
          </a:p>
        </p:txBody>
      </p:sp>
      <p:graphicFrame>
        <p:nvGraphicFramePr>
          <p:cNvPr id="7" name="Объект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15081158"/>
              </p:ext>
            </p:extLst>
          </p:nvPr>
        </p:nvGraphicFramePr>
        <p:xfrm>
          <a:off x="76202" y="1109090"/>
          <a:ext cx="12048661" cy="576493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336181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447468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934632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2330380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786993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</a:rPr>
                        <a:t>Показатель</a:t>
                      </a:r>
                      <a:endParaRPr lang="ru-RU" sz="2400" b="1" dirty="0">
                        <a:ln>
                          <a:noFill/>
                        </a:ln>
                        <a:solidFill>
                          <a:schemeClr val="bg1"/>
                        </a:solidFill>
                      </a:endParaRPr>
                    </a:p>
                  </a:txBody>
                  <a:tcPr marL="121920" marR="1219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</a:rPr>
                        <a:t>2021 г. </a:t>
                      </a:r>
                    </a:p>
                    <a:p>
                      <a:pPr algn="ctr"/>
                      <a:r>
                        <a:rPr lang="ru-RU" sz="1800" b="1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</a:rPr>
                        <a:t>(факт)</a:t>
                      </a:r>
                      <a:endParaRPr lang="ru-RU" sz="1800" b="1" dirty="0">
                        <a:ln>
                          <a:noFill/>
                        </a:ln>
                        <a:solidFill>
                          <a:schemeClr val="bg1"/>
                        </a:solidFill>
                      </a:endParaRPr>
                    </a:p>
                  </a:txBody>
                  <a:tcPr marL="121920" marR="1219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</a:rPr>
                        <a:t>2022 г. </a:t>
                      </a:r>
                    </a:p>
                    <a:p>
                      <a:pPr algn="ctr"/>
                      <a:r>
                        <a:rPr lang="ru-RU" sz="1800" b="1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</a:rPr>
                        <a:t>(прогноз)</a:t>
                      </a:r>
                      <a:endParaRPr lang="ru-RU" sz="1800" b="1" dirty="0">
                        <a:ln>
                          <a:noFill/>
                        </a:ln>
                        <a:solidFill>
                          <a:schemeClr val="bg1"/>
                        </a:solidFill>
                      </a:endParaRPr>
                    </a:p>
                  </a:txBody>
                  <a:tcPr marL="121920" marR="1219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</a:rPr>
                        <a:t>%  </a:t>
                      </a:r>
                    </a:p>
                    <a:p>
                      <a:pPr algn="ctr"/>
                      <a:r>
                        <a:rPr lang="ru-RU" sz="1800" b="1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</a:rPr>
                        <a:t>2022/2021</a:t>
                      </a:r>
                      <a:endParaRPr lang="ru-RU" sz="1800" b="1" dirty="0">
                        <a:ln>
                          <a:noFill/>
                        </a:ln>
                        <a:solidFill>
                          <a:schemeClr val="bg1"/>
                        </a:solidFill>
                      </a:endParaRPr>
                    </a:p>
                  </a:txBody>
                  <a:tcPr marL="121920" marR="1219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28042"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0" algn="l"/>
                        </a:tabLst>
                      </a:pPr>
                      <a:r>
                        <a:rPr lang="ru-RU" sz="1800" b="0" dirty="0" smtClean="0">
                          <a:effectLst/>
                          <a:latin typeface="+mj-lt"/>
                          <a:ea typeface="Times New Roman"/>
                          <a:cs typeface="Times New Roman" panose="02020603050405020304" pitchFamily="18" charset="0"/>
                        </a:rPr>
                        <a:t>Пашня</a:t>
                      </a:r>
                      <a:r>
                        <a:rPr lang="ru-RU" sz="1800" b="0" baseline="0" dirty="0" smtClean="0">
                          <a:effectLst/>
                          <a:latin typeface="+mj-lt"/>
                          <a:ea typeface="Times New Roman"/>
                          <a:cs typeface="Times New Roman" panose="02020603050405020304" pitchFamily="18" charset="0"/>
                        </a:rPr>
                        <a:t> в обработке</a:t>
                      </a:r>
                      <a:endParaRPr lang="ru-RU" sz="1800" b="0" dirty="0">
                        <a:effectLst/>
                        <a:latin typeface="+mj-lt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fontAlgn="ctr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0" algn="l"/>
                        </a:tabLst>
                      </a:pPr>
                      <a:r>
                        <a:rPr lang="ru-RU" sz="1800" b="0" kern="120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Times New Roman"/>
                          <a:cs typeface="Times New Roman" panose="02020603050405020304" pitchFamily="18" charset="0"/>
                        </a:rPr>
                        <a:t>3178,8</a:t>
                      </a:r>
                      <a:endParaRPr lang="ru-RU" sz="1800" b="0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fontAlgn="b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0" algn="l"/>
                        </a:tabLst>
                      </a:pPr>
                      <a:r>
                        <a:rPr lang="ru-RU" sz="1800" b="0" kern="120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Times New Roman"/>
                          <a:cs typeface="Times New Roman" panose="02020603050405020304" pitchFamily="18" charset="0"/>
                        </a:rPr>
                        <a:t>3193,8</a:t>
                      </a:r>
                      <a:endParaRPr lang="ru-RU" sz="1800" b="0" kern="1200" dirty="0">
                        <a:solidFill>
                          <a:srgbClr val="FF0000"/>
                        </a:solidFill>
                        <a:effectLst/>
                        <a:latin typeface="+mj-lt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fontAlgn="b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0" algn="l"/>
                        </a:tabLst>
                      </a:pPr>
                      <a:r>
                        <a:rPr lang="ru-RU" sz="1800" b="0" kern="120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Times New Roman"/>
                          <a:cs typeface="Times New Roman" panose="02020603050405020304" pitchFamily="18" charset="0"/>
                        </a:rPr>
                        <a:t>100,5</a:t>
                      </a:r>
                      <a:endParaRPr lang="ru-RU" sz="1800" b="0" kern="1200" dirty="0">
                        <a:solidFill>
                          <a:srgbClr val="FF0000"/>
                        </a:solidFill>
                        <a:effectLst/>
                        <a:latin typeface="+mj-lt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11173">
                <a:tc>
                  <a:txBody>
                    <a:bodyPr/>
                    <a:lstStyle/>
                    <a:p>
                      <a:pPr marL="457200" marR="0" indent="-45720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dirty="0" smtClean="0">
                          <a:effectLst/>
                          <a:latin typeface="+mj-lt"/>
                          <a:ea typeface="Times New Roman"/>
                          <a:cs typeface="Times New Roman" panose="02020603050405020304" pitchFamily="18" charset="0"/>
                        </a:rPr>
                        <a:t>Посевная площадь, всего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fontAlgn="b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0" algn="l"/>
                        </a:tabLst>
                      </a:pPr>
                      <a:r>
                        <a:rPr lang="ru-RU" sz="1800" b="0" kern="120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Times New Roman"/>
                          <a:cs typeface="Times New Roman" panose="02020603050405020304" pitchFamily="18" charset="0"/>
                        </a:rPr>
                        <a:t>2820,6</a:t>
                      </a:r>
                      <a:endParaRPr lang="ru-RU" sz="1800" b="0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fontAlgn="b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0" algn="l"/>
                        </a:tabLst>
                      </a:pPr>
                      <a:r>
                        <a:rPr lang="ru-RU" sz="1800" b="0" kern="120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Times New Roman"/>
                          <a:cs typeface="Times New Roman" panose="02020603050405020304" pitchFamily="18" charset="0"/>
                        </a:rPr>
                        <a:t>2835,6</a:t>
                      </a:r>
                      <a:endParaRPr lang="ru-RU" sz="1800" b="0" kern="1200" dirty="0">
                        <a:solidFill>
                          <a:srgbClr val="FF0000"/>
                        </a:solidFill>
                        <a:effectLst/>
                        <a:latin typeface="+mj-lt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fontAlgn="b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0" algn="l"/>
                        </a:tabLst>
                      </a:pPr>
                      <a:r>
                        <a:rPr lang="ru-RU" sz="1800" b="0" kern="120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Times New Roman"/>
                          <a:cs typeface="Times New Roman" panose="02020603050405020304" pitchFamily="18" charset="0"/>
                        </a:rPr>
                        <a:t>100,5</a:t>
                      </a:r>
                      <a:endParaRPr lang="ru-RU" sz="1800" b="0" kern="1200" dirty="0">
                        <a:solidFill>
                          <a:srgbClr val="FF0000"/>
                        </a:solidFill>
                        <a:effectLst/>
                        <a:latin typeface="+mj-lt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11173">
                <a:tc>
                  <a:txBody>
                    <a:bodyPr/>
                    <a:lstStyle/>
                    <a:p>
                      <a:pPr marL="457200" marR="0" indent="-45720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dirty="0" smtClean="0">
                          <a:effectLst/>
                          <a:latin typeface="+mj-lt"/>
                          <a:ea typeface="Times New Roman"/>
                          <a:cs typeface="Times New Roman" panose="02020603050405020304" pitchFamily="18" charset="0"/>
                        </a:rPr>
                        <a:t>Зерновые и зернобобовые, всего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fontAlgn="b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0" algn="l"/>
                        </a:tabLst>
                      </a:pPr>
                      <a:r>
                        <a:rPr lang="ru-RU" sz="1800" b="0" kern="120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Times New Roman"/>
                          <a:cs typeface="Times New Roman" panose="02020603050405020304" pitchFamily="18" charset="0"/>
                        </a:rPr>
                        <a:t>1716,7</a:t>
                      </a:r>
                      <a:endParaRPr lang="ru-RU" sz="1800" b="0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fontAlgn="b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0" algn="l"/>
                        </a:tabLst>
                      </a:pPr>
                      <a:r>
                        <a:rPr lang="ru-RU" sz="1800" b="0" kern="120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Times New Roman"/>
                          <a:cs typeface="Times New Roman" panose="02020603050405020304" pitchFamily="18" charset="0"/>
                        </a:rPr>
                        <a:t>1715,4</a:t>
                      </a:r>
                      <a:endParaRPr lang="ru-RU" sz="1800" b="0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fontAlgn="b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0" algn="l"/>
                        </a:tabLst>
                      </a:pPr>
                      <a:r>
                        <a:rPr lang="ru-RU" sz="1800" b="0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/>
                          <a:cs typeface="Times New Roman" panose="02020603050405020304" pitchFamily="18" charset="0"/>
                        </a:rPr>
                        <a:t>99,9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311173">
                <a:tc>
                  <a:txBody>
                    <a:bodyPr/>
                    <a:lstStyle/>
                    <a:p>
                      <a:pPr marL="457200" marR="0" indent="-45720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dirty="0" smtClean="0">
                          <a:effectLst/>
                          <a:latin typeface="+mj-lt"/>
                          <a:ea typeface="Times New Roman"/>
                          <a:cs typeface="Times New Roman" panose="02020603050405020304" pitchFamily="18" charset="0"/>
                        </a:rPr>
                        <a:t>                     в </a:t>
                      </a:r>
                      <a:r>
                        <a:rPr lang="ru-RU" sz="1800" b="0" dirty="0" err="1" smtClean="0">
                          <a:effectLst/>
                          <a:latin typeface="+mj-lt"/>
                          <a:ea typeface="Times New Roman"/>
                          <a:cs typeface="Times New Roman" panose="02020603050405020304" pitchFamily="18" charset="0"/>
                        </a:rPr>
                        <a:t>т.ч</a:t>
                      </a:r>
                      <a:r>
                        <a:rPr lang="ru-RU" sz="1800" b="0" dirty="0" smtClean="0">
                          <a:effectLst/>
                          <a:latin typeface="+mj-lt"/>
                          <a:ea typeface="Times New Roman"/>
                          <a:cs typeface="Times New Roman" panose="02020603050405020304" pitchFamily="18" charset="0"/>
                        </a:rPr>
                        <a:t>. озимые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fontAlgn="b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0" algn="l"/>
                        </a:tabLst>
                      </a:pPr>
                      <a:r>
                        <a:rPr lang="ru-RU" sz="1800" b="0" kern="120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Times New Roman"/>
                          <a:cs typeface="Times New Roman" panose="02020603050405020304" pitchFamily="18" charset="0"/>
                        </a:rPr>
                        <a:t>356,1</a:t>
                      </a:r>
                      <a:endParaRPr lang="ru-RU" sz="1800" b="0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fontAlgn="b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0" algn="l"/>
                        </a:tabLst>
                      </a:pPr>
                      <a:r>
                        <a:rPr lang="ru-RU" sz="1800" b="0" kern="120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Times New Roman"/>
                          <a:cs typeface="Times New Roman" panose="02020603050405020304" pitchFamily="18" charset="0"/>
                        </a:rPr>
                        <a:t>299,7</a:t>
                      </a:r>
                      <a:endParaRPr lang="ru-RU" sz="1800" b="0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fontAlgn="b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0" algn="l"/>
                        </a:tabLst>
                      </a:pPr>
                      <a:r>
                        <a:rPr lang="ru-RU" sz="1800" b="0" kern="1200" dirty="0">
                          <a:solidFill>
                            <a:srgbClr val="FF0000"/>
                          </a:solidFill>
                          <a:effectLst/>
                          <a:latin typeface="+mj-lt"/>
                          <a:ea typeface="Times New Roman"/>
                          <a:cs typeface="Times New Roman" panose="02020603050405020304" pitchFamily="18" charset="0"/>
                        </a:rPr>
                        <a:t>84,2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311173">
                <a:tc>
                  <a:txBody>
                    <a:bodyPr/>
                    <a:lstStyle/>
                    <a:p>
                      <a:pPr marL="457200" marR="0" indent="-45720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dirty="0" smtClean="0">
                          <a:effectLst/>
                          <a:latin typeface="+mj-lt"/>
                          <a:ea typeface="Times New Roman"/>
                          <a:cs typeface="Times New Roman" panose="02020603050405020304" pitchFamily="18" charset="0"/>
                        </a:rPr>
                        <a:t>                                яровые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fontAlgn="b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0" algn="l"/>
                        </a:tabLst>
                      </a:pPr>
                      <a:r>
                        <a:rPr lang="ru-RU" sz="1800" b="0" kern="120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Times New Roman"/>
                          <a:cs typeface="Times New Roman" panose="02020603050405020304" pitchFamily="18" charset="0"/>
                        </a:rPr>
                        <a:t>1360,6</a:t>
                      </a:r>
                      <a:endParaRPr lang="ru-RU" sz="1800" b="0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fontAlgn="b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0" algn="l"/>
                        </a:tabLst>
                      </a:pPr>
                      <a:r>
                        <a:rPr lang="ru-RU" sz="1800" b="0" kern="120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Times New Roman"/>
                          <a:cs typeface="Times New Roman" panose="02020603050405020304" pitchFamily="18" charset="0"/>
                        </a:rPr>
                        <a:t>1415,7</a:t>
                      </a:r>
                      <a:endParaRPr lang="ru-RU" sz="1800" b="0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fontAlgn="b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0" algn="l"/>
                        </a:tabLst>
                      </a:pPr>
                      <a:r>
                        <a:rPr lang="ru-RU" sz="1800" b="0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Times New Roman"/>
                          <a:cs typeface="Times New Roman" panose="02020603050405020304" pitchFamily="18" charset="0"/>
                        </a:rPr>
                        <a:t>104,0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311173">
                <a:tc>
                  <a:txBody>
                    <a:bodyPr/>
                    <a:lstStyle/>
                    <a:p>
                      <a:pPr marL="457200" marR="0" indent="-45720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dirty="0" smtClean="0">
                          <a:effectLst/>
                          <a:latin typeface="+mj-lt"/>
                          <a:ea typeface="Times New Roman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ru-RU" sz="1800" b="0" baseline="0" dirty="0" smtClean="0">
                          <a:effectLst/>
                          <a:latin typeface="+mj-lt"/>
                          <a:ea typeface="Times New Roman"/>
                          <a:cs typeface="Times New Roman" panose="02020603050405020304" pitchFamily="18" charset="0"/>
                        </a:rPr>
                        <a:t>                    кукуруза на зерно</a:t>
                      </a:r>
                      <a:endParaRPr lang="ru-RU" sz="1800" b="0" dirty="0" smtClean="0">
                        <a:effectLst/>
                        <a:latin typeface="+mj-lt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fontAlgn="b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0" algn="l"/>
                        </a:tabLst>
                      </a:pPr>
                      <a:r>
                        <a:rPr lang="ru-RU" sz="1800" b="0" kern="120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Times New Roman"/>
                          <a:cs typeface="Times New Roman" panose="02020603050405020304" pitchFamily="18" charset="0"/>
                        </a:rPr>
                        <a:t>14,8</a:t>
                      </a:r>
                      <a:endParaRPr lang="ru-RU" sz="1800" b="0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fontAlgn="b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0" algn="l"/>
                        </a:tabLst>
                      </a:pPr>
                      <a:r>
                        <a:rPr lang="ru-RU" sz="1800" b="0" kern="120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Times New Roman"/>
                          <a:cs typeface="Times New Roman" panose="02020603050405020304" pitchFamily="18" charset="0"/>
                        </a:rPr>
                        <a:t>16,7</a:t>
                      </a:r>
                      <a:endParaRPr lang="ru-RU" sz="1800" b="0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fontAlgn="b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0" algn="l"/>
                        </a:tabLst>
                      </a:pPr>
                      <a:r>
                        <a:rPr lang="ru-RU" sz="1800" b="0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Times New Roman"/>
                          <a:cs typeface="Times New Roman" panose="02020603050405020304" pitchFamily="18" charset="0"/>
                        </a:rPr>
                        <a:t>112,8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311173">
                <a:tc>
                  <a:txBody>
                    <a:bodyPr/>
                    <a:lstStyle/>
                    <a:p>
                      <a:pPr marL="457200" marR="0" indent="-45720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dirty="0" smtClean="0">
                          <a:effectLst/>
                          <a:latin typeface="+mj-lt"/>
                          <a:ea typeface="Times New Roman"/>
                          <a:cs typeface="Times New Roman" panose="02020603050405020304" pitchFamily="18" charset="0"/>
                        </a:rPr>
                        <a:t>                       зернобобовые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fontAlgn="b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0" algn="l"/>
                        </a:tabLst>
                      </a:pPr>
                      <a:r>
                        <a:rPr lang="ru-RU" sz="1800" b="0" kern="120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Times New Roman"/>
                          <a:cs typeface="Times New Roman" panose="02020603050405020304" pitchFamily="18" charset="0"/>
                        </a:rPr>
                        <a:t>84,3</a:t>
                      </a:r>
                      <a:endParaRPr lang="ru-RU" sz="1800" b="0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fontAlgn="b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0" algn="l"/>
                        </a:tabLst>
                      </a:pPr>
                      <a:r>
                        <a:rPr lang="ru-RU" sz="1800" b="0" kern="120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Times New Roman"/>
                          <a:cs typeface="Times New Roman" panose="02020603050405020304" pitchFamily="18" charset="0"/>
                        </a:rPr>
                        <a:t>85,9</a:t>
                      </a:r>
                      <a:endParaRPr lang="ru-RU" sz="1800" b="0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fontAlgn="b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0" algn="l"/>
                        </a:tabLst>
                      </a:pPr>
                      <a:r>
                        <a:rPr lang="ru-RU" sz="1800" b="0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Times New Roman"/>
                          <a:cs typeface="Times New Roman" panose="02020603050405020304" pitchFamily="18" charset="0"/>
                        </a:rPr>
                        <a:t>101,9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311173">
                <a:tc>
                  <a:txBody>
                    <a:bodyPr/>
                    <a:lstStyle/>
                    <a:p>
                      <a:pPr marL="457200" marR="0" indent="-45720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dirty="0" smtClean="0">
                          <a:effectLst/>
                          <a:latin typeface="+mj-lt"/>
                          <a:ea typeface="Times New Roman"/>
                          <a:cs typeface="Times New Roman" panose="02020603050405020304" pitchFamily="18" charset="0"/>
                        </a:rPr>
                        <a:t> Технические, всего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fontAlgn="b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0" algn="l"/>
                        </a:tabLst>
                      </a:pPr>
                      <a:r>
                        <a:rPr lang="ru-RU" sz="1800" b="0" kern="120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Times New Roman"/>
                          <a:cs typeface="Times New Roman" panose="02020603050405020304" pitchFamily="18" charset="0"/>
                        </a:rPr>
                        <a:t>415,7</a:t>
                      </a:r>
                      <a:endParaRPr lang="ru-RU" sz="1800" b="0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fontAlgn="b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0" algn="l"/>
                        </a:tabLst>
                      </a:pPr>
                      <a:r>
                        <a:rPr lang="ru-RU" sz="1800" b="0" kern="120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Times New Roman"/>
                          <a:cs typeface="Times New Roman" panose="02020603050405020304" pitchFamily="18" charset="0"/>
                        </a:rPr>
                        <a:t>477,5</a:t>
                      </a:r>
                      <a:endParaRPr lang="ru-RU" sz="1800" b="0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fontAlgn="b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0" algn="l"/>
                        </a:tabLst>
                      </a:pPr>
                      <a:r>
                        <a:rPr lang="ru-RU" sz="1800" b="1" kern="1200" dirty="0">
                          <a:solidFill>
                            <a:srgbClr val="00B050"/>
                          </a:solidFill>
                          <a:effectLst/>
                          <a:latin typeface="+mj-lt"/>
                          <a:ea typeface="Times New Roman"/>
                          <a:cs typeface="Times New Roman" panose="02020603050405020304" pitchFamily="18" charset="0"/>
                        </a:rPr>
                        <a:t>114,9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311173">
                <a:tc>
                  <a:txBody>
                    <a:bodyPr/>
                    <a:lstStyle/>
                    <a:p>
                      <a:pPr marL="457200" marR="0" indent="-45720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dirty="0" smtClean="0">
                          <a:effectLst/>
                          <a:latin typeface="+mj-lt"/>
                          <a:ea typeface="Times New Roman"/>
                          <a:cs typeface="Times New Roman" panose="02020603050405020304" pitchFamily="18" charset="0"/>
                        </a:rPr>
                        <a:t>                       в</a:t>
                      </a:r>
                      <a:r>
                        <a:rPr lang="ru-RU" sz="1800" b="0" baseline="0" dirty="0" smtClean="0">
                          <a:effectLst/>
                          <a:latin typeface="+mj-lt"/>
                          <a:ea typeface="Times New Roman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0" baseline="0" dirty="0" err="1" smtClean="0">
                          <a:effectLst/>
                          <a:latin typeface="+mj-lt"/>
                          <a:ea typeface="Times New Roman"/>
                          <a:cs typeface="Times New Roman" panose="02020603050405020304" pitchFamily="18" charset="0"/>
                        </a:rPr>
                        <a:t>т.ч</a:t>
                      </a:r>
                      <a:r>
                        <a:rPr lang="ru-RU" sz="1800" b="0" baseline="0" dirty="0" smtClean="0">
                          <a:effectLst/>
                          <a:latin typeface="+mj-lt"/>
                          <a:ea typeface="Times New Roman"/>
                          <a:cs typeface="Times New Roman" panose="02020603050405020304" pitchFamily="18" charset="0"/>
                        </a:rPr>
                        <a:t>. сахарная свекла</a:t>
                      </a:r>
                      <a:endParaRPr lang="ru-RU" sz="1800" b="0" dirty="0" smtClean="0">
                        <a:effectLst/>
                        <a:latin typeface="+mj-lt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fontAlgn="b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0" algn="l"/>
                        </a:tabLst>
                      </a:pPr>
                      <a:r>
                        <a:rPr lang="ru-RU" sz="1800" b="0" kern="120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Times New Roman"/>
                          <a:cs typeface="Times New Roman" panose="02020603050405020304" pitchFamily="18" charset="0"/>
                        </a:rPr>
                        <a:t>36,6</a:t>
                      </a:r>
                      <a:endParaRPr lang="ru-RU" sz="1800" b="0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0" algn="l"/>
                        </a:tabLst>
                      </a:pPr>
                      <a:r>
                        <a:rPr lang="ru-RU" sz="1800" b="0" kern="1200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/>
                          <a:cs typeface="Times New Roman" panose="02020603050405020304" pitchFamily="18" charset="0"/>
                        </a:rPr>
                        <a:t>41,5</a:t>
                      </a:r>
                      <a:endParaRPr lang="ru-RU" sz="1800" b="0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fontAlgn="b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0" algn="l"/>
                        </a:tabLst>
                      </a:pPr>
                      <a:r>
                        <a:rPr lang="ru-RU" sz="1800" b="0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Times New Roman"/>
                          <a:cs typeface="Times New Roman" panose="02020603050405020304" pitchFamily="18" charset="0"/>
                        </a:rPr>
                        <a:t>113,4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311173">
                <a:tc>
                  <a:txBody>
                    <a:bodyPr/>
                    <a:lstStyle/>
                    <a:p>
                      <a:pPr marL="457200" marR="0" indent="-45720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dirty="0" smtClean="0">
                          <a:effectLst/>
                          <a:latin typeface="+mj-lt"/>
                          <a:ea typeface="Times New Roman"/>
                          <a:cs typeface="Times New Roman" panose="02020603050405020304" pitchFamily="18" charset="0"/>
                        </a:rPr>
                        <a:t>                        </a:t>
                      </a:r>
                      <a:r>
                        <a:rPr lang="ru-RU" sz="1800" b="0" baseline="0" dirty="0" smtClean="0">
                          <a:effectLst/>
                          <a:latin typeface="+mj-lt"/>
                          <a:ea typeface="Times New Roman"/>
                          <a:cs typeface="Times New Roman" panose="02020603050405020304" pitchFamily="18" charset="0"/>
                        </a:rPr>
                        <a:t>          подсолнечник</a:t>
                      </a:r>
                      <a:endParaRPr lang="ru-RU" sz="1800" b="0" dirty="0" smtClean="0">
                        <a:effectLst/>
                        <a:latin typeface="+mj-lt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fontAlgn="b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0" algn="l"/>
                        </a:tabLst>
                      </a:pPr>
                      <a:r>
                        <a:rPr lang="ru-RU" sz="1800" b="0" kern="120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Times New Roman"/>
                          <a:cs typeface="Times New Roman" panose="02020603050405020304" pitchFamily="18" charset="0"/>
                        </a:rPr>
                        <a:t>268,8</a:t>
                      </a:r>
                      <a:endParaRPr lang="ru-RU" sz="1800" b="0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fontAlgn="b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0" algn="l"/>
                        </a:tabLst>
                      </a:pPr>
                      <a:r>
                        <a:rPr lang="ru-RU" sz="18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 panose="02020603050405020304" pitchFamily="18" charset="0"/>
                        </a:rPr>
                        <a:t>299,7</a:t>
                      </a:r>
                      <a:endParaRPr lang="ru-RU" sz="1800" b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fontAlgn="b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0" algn="l"/>
                        </a:tabLst>
                      </a:pPr>
                      <a:r>
                        <a:rPr lang="ru-RU" sz="1800" b="0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Times New Roman"/>
                          <a:cs typeface="Times New Roman" panose="02020603050405020304" pitchFamily="18" charset="0"/>
                        </a:rPr>
                        <a:t>109,7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  <a:tr h="311173">
                <a:tc>
                  <a:txBody>
                    <a:bodyPr/>
                    <a:lstStyle/>
                    <a:p>
                      <a:pPr marL="457200" marR="0" indent="-45720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dirty="0" smtClean="0">
                          <a:effectLst/>
                          <a:latin typeface="+mj-lt"/>
                          <a:ea typeface="Times New Roman"/>
                          <a:cs typeface="Times New Roman" panose="02020603050405020304" pitchFamily="18" charset="0"/>
                        </a:rPr>
                        <a:t>                                  лен масличный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fontAlgn="b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0" algn="l"/>
                        </a:tabLst>
                      </a:pPr>
                      <a:r>
                        <a:rPr lang="ru-RU" sz="1800" b="0" kern="120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Times New Roman"/>
                          <a:cs typeface="Times New Roman" panose="02020603050405020304" pitchFamily="18" charset="0"/>
                        </a:rPr>
                        <a:t>60,4</a:t>
                      </a:r>
                      <a:endParaRPr lang="ru-RU" sz="1800" b="0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fontAlgn="b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0" algn="l"/>
                        </a:tabLst>
                      </a:pPr>
                      <a:r>
                        <a:rPr lang="ru-RU" sz="1800" b="0" kern="1200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/>
                          <a:cs typeface="Times New Roman" panose="02020603050405020304" pitchFamily="18" charset="0"/>
                        </a:rPr>
                        <a:t>76,0</a:t>
                      </a:r>
                      <a:endParaRPr lang="ru-RU" sz="1800" b="0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fontAlgn="b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0" algn="l"/>
                        </a:tabLst>
                      </a:pPr>
                      <a:r>
                        <a:rPr lang="ru-RU" sz="1800" b="1" kern="1200" dirty="0" smtClean="0">
                          <a:solidFill>
                            <a:srgbClr val="00B050"/>
                          </a:solidFill>
                          <a:effectLst/>
                          <a:latin typeface="+mj-lt"/>
                          <a:ea typeface="Times New Roman"/>
                          <a:cs typeface="Times New Roman" panose="02020603050405020304" pitchFamily="18" charset="0"/>
                        </a:rPr>
                        <a:t>125,8</a:t>
                      </a:r>
                      <a:endParaRPr lang="ru-RU" sz="1800" b="1" kern="1200" dirty="0">
                        <a:solidFill>
                          <a:srgbClr val="00B050"/>
                        </a:solidFill>
                        <a:effectLst/>
                        <a:latin typeface="+mj-lt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11173">
                <a:tc>
                  <a:txBody>
                    <a:bodyPr/>
                    <a:lstStyle/>
                    <a:p>
                      <a:pPr marL="457200" marR="0" indent="-45720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dirty="0" smtClean="0">
                          <a:effectLst/>
                          <a:latin typeface="+mj-lt"/>
                          <a:ea typeface="Times New Roman"/>
                          <a:cs typeface="Times New Roman" panose="02020603050405020304" pitchFamily="18" charset="0"/>
                        </a:rPr>
                        <a:t>                                  рапс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fontAlgn="b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0" algn="l"/>
                        </a:tabLst>
                      </a:pPr>
                      <a:r>
                        <a:rPr lang="ru-RU" sz="1800" b="0" kern="120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Times New Roman"/>
                          <a:cs typeface="Times New Roman" panose="02020603050405020304" pitchFamily="18" charset="0"/>
                        </a:rPr>
                        <a:t>30,8</a:t>
                      </a:r>
                      <a:endParaRPr lang="ru-RU" sz="1800" b="0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fontAlgn="b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0" algn="l"/>
                        </a:tabLst>
                      </a:pPr>
                      <a:r>
                        <a:rPr lang="ru-RU" sz="1800" b="0" kern="1200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/>
                          <a:cs typeface="Times New Roman" panose="02020603050405020304" pitchFamily="18" charset="0"/>
                        </a:rPr>
                        <a:t>37,1</a:t>
                      </a:r>
                      <a:endParaRPr lang="ru-RU" sz="1800" b="0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fontAlgn="b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0" algn="l"/>
                        </a:tabLst>
                      </a:pPr>
                      <a:r>
                        <a:rPr lang="ru-RU" sz="1800" b="1" kern="1200" dirty="0">
                          <a:solidFill>
                            <a:srgbClr val="00B050"/>
                          </a:solidFill>
                          <a:effectLst/>
                          <a:latin typeface="+mj-lt"/>
                          <a:ea typeface="Times New Roman"/>
                          <a:cs typeface="Times New Roman" panose="02020603050405020304" pitchFamily="18" charset="0"/>
                        </a:rPr>
                        <a:t>120,5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1"/>
                  </a:ext>
                </a:extLst>
              </a:tr>
              <a:tr h="311173">
                <a:tc>
                  <a:txBody>
                    <a:bodyPr/>
                    <a:lstStyle/>
                    <a:p>
                      <a:pPr marL="457200" marR="0" indent="-45720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dirty="0" smtClean="0">
                          <a:effectLst/>
                          <a:latin typeface="+mj-lt"/>
                          <a:ea typeface="Times New Roman"/>
                          <a:cs typeface="Times New Roman" panose="02020603050405020304" pitchFamily="18" charset="0"/>
                        </a:rPr>
                        <a:t>Картофель и овощебахчевые, всего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fontAlgn="b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0" algn="l"/>
                        </a:tabLst>
                      </a:pPr>
                      <a:r>
                        <a:rPr lang="ru-RU" sz="1800" b="0" kern="120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Times New Roman"/>
                          <a:cs typeface="Times New Roman" panose="02020603050405020304" pitchFamily="18" charset="0"/>
                        </a:rPr>
                        <a:t>53,2</a:t>
                      </a:r>
                      <a:endParaRPr lang="ru-RU" sz="1800" b="0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fontAlgn="b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0" algn="l"/>
                        </a:tabLst>
                      </a:pPr>
                      <a:r>
                        <a:rPr lang="ru-RU" sz="1800" b="0" kern="1200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/>
                          <a:cs typeface="Times New Roman" panose="02020603050405020304" pitchFamily="18" charset="0"/>
                        </a:rPr>
                        <a:t>53,5</a:t>
                      </a:r>
                      <a:endParaRPr lang="ru-RU" sz="1800" b="0" kern="1200" dirty="0">
                        <a:solidFill>
                          <a:srgbClr val="FF0000"/>
                        </a:solidFill>
                        <a:effectLst/>
                        <a:latin typeface="+mj-lt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fontAlgn="b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0" algn="l"/>
                        </a:tabLst>
                      </a:pPr>
                      <a:r>
                        <a:rPr lang="ru-RU" sz="1800" b="0" kern="120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Times New Roman"/>
                          <a:cs typeface="Times New Roman" panose="02020603050405020304" pitchFamily="18" charset="0"/>
                        </a:rPr>
                        <a:t>100,6</a:t>
                      </a:r>
                      <a:endParaRPr lang="ru-RU" sz="1800" b="0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2"/>
                  </a:ext>
                </a:extLst>
              </a:tr>
              <a:tr h="320789">
                <a:tc>
                  <a:txBody>
                    <a:bodyPr/>
                    <a:lstStyle/>
                    <a:p>
                      <a:pPr marL="457200" marR="0" indent="-45720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dirty="0" smtClean="0">
                          <a:effectLst/>
                          <a:latin typeface="+mj-lt"/>
                          <a:ea typeface="Times New Roman"/>
                          <a:cs typeface="Times New Roman" panose="02020603050405020304" pitchFamily="18" charset="0"/>
                        </a:rPr>
                        <a:t>Кормовые, всего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fontAlgn="ctr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0" algn="l"/>
                        </a:tabLst>
                      </a:pPr>
                      <a:r>
                        <a:rPr lang="ru-RU" sz="1800" b="0" kern="120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Times New Roman"/>
                          <a:cs typeface="Times New Roman" panose="02020603050405020304" pitchFamily="18" charset="0"/>
                        </a:rPr>
                        <a:t>635,0</a:t>
                      </a:r>
                      <a:endParaRPr lang="ru-RU" sz="1800" b="0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fontAlgn="b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0" algn="l"/>
                        </a:tabLst>
                      </a:pPr>
                      <a:r>
                        <a:rPr lang="ru-RU" sz="1800" b="0" kern="1200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/>
                          <a:cs typeface="Times New Roman" panose="02020603050405020304" pitchFamily="18" charset="0"/>
                        </a:rPr>
                        <a:t>651,1</a:t>
                      </a:r>
                      <a:endParaRPr lang="ru-RU" sz="1800" b="0" kern="1200" dirty="0">
                        <a:solidFill>
                          <a:srgbClr val="FF0000"/>
                        </a:solidFill>
                        <a:effectLst/>
                        <a:latin typeface="+mj-lt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fontAlgn="b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0" algn="l"/>
                        </a:tabLst>
                      </a:pPr>
                      <a:r>
                        <a:rPr lang="ru-RU" sz="1800" b="0" kern="120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Times New Roman"/>
                          <a:cs typeface="Times New Roman" panose="02020603050405020304" pitchFamily="18" charset="0"/>
                        </a:rPr>
                        <a:t>102,5</a:t>
                      </a:r>
                      <a:endParaRPr lang="ru-RU" sz="1800" b="0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3"/>
                  </a:ext>
                </a:extLst>
              </a:tr>
              <a:tr h="320789">
                <a:tc>
                  <a:txBody>
                    <a:bodyPr/>
                    <a:lstStyle/>
                    <a:p>
                      <a:pPr marL="457200" marR="0" indent="-45720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dirty="0" smtClean="0">
                          <a:effectLst/>
                          <a:latin typeface="+mj-lt"/>
                          <a:ea typeface="Times New Roman"/>
                          <a:cs typeface="Times New Roman" panose="02020603050405020304" pitchFamily="18" charset="0"/>
                        </a:rPr>
                        <a:t>Пар,</a:t>
                      </a:r>
                      <a:r>
                        <a:rPr lang="ru-RU" sz="1800" b="0" baseline="0" dirty="0" smtClean="0">
                          <a:effectLst/>
                          <a:latin typeface="+mj-lt"/>
                          <a:ea typeface="Times New Roman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0" dirty="0" smtClean="0">
                          <a:effectLst/>
                          <a:latin typeface="+mj-lt"/>
                          <a:ea typeface="Times New Roman"/>
                          <a:cs typeface="Times New Roman" panose="02020603050405020304" pitchFamily="18" charset="0"/>
                        </a:rPr>
                        <a:t>всего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fontAlgn="ctr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0" algn="l"/>
                        </a:tabLst>
                      </a:pPr>
                      <a:r>
                        <a:rPr lang="ru-RU" sz="1800" b="0" kern="120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Times New Roman"/>
                          <a:cs typeface="Times New Roman" panose="02020603050405020304" pitchFamily="18" charset="0"/>
                        </a:rPr>
                        <a:t>358,2</a:t>
                      </a:r>
                      <a:endParaRPr lang="ru-RU" sz="1800" b="0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fontAlgn="b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0" algn="l"/>
                        </a:tabLst>
                      </a:pPr>
                      <a:r>
                        <a:rPr lang="ru-RU" sz="1800" b="0" kern="120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Times New Roman"/>
                          <a:cs typeface="Times New Roman" panose="02020603050405020304" pitchFamily="18" charset="0"/>
                        </a:rPr>
                        <a:t>352,9</a:t>
                      </a:r>
                      <a:endParaRPr lang="ru-RU" sz="1800" b="0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fontAlgn="b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0" algn="l"/>
                        </a:tabLst>
                      </a:pPr>
                      <a:r>
                        <a:rPr lang="ru-RU" sz="1800" b="0" kern="1200" dirty="0">
                          <a:solidFill>
                            <a:srgbClr val="FF0000"/>
                          </a:solidFill>
                          <a:effectLst/>
                          <a:latin typeface="+mj-lt"/>
                          <a:ea typeface="Times New Roman"/>
                          <a:cs typeface="Times New Roman" panose="02020603050405020304" pitchFamily="18" charset="0"/>
                        </a:rPr>
                        <a:t>98,5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74731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8804"/>
            <a:ext cx="12192000" cy="725494"/>
          </a:xfr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  <a:latin typeface="Arial" charset="0"/>
                <a:ea typeface="+mn-ea"/>
                <a:cs typeface="Arial" charset="0"/>
              </a:rPr>
              <a:t>Планируемая структура посевных площадей</a:t>
            </a:r>
            <a:br>
              <a:rPr lang="ru-RU" sz="2000" b="1" dirty="0" smtClean="0">
                <a:solidFill>
                  <a:srgbClr val="002060"/>
                </a:solidFill>
                <a:latin typeface="Arial" charset="0"/>
                <a:ea typeface="+mn-ea"/>
                <a:cs typeface="Arial" charset="0"/>
              </a:rPr>
            </a:br>
            <a:r>
              <a:rPr lang="ru-RU" sz="2000" b="1" dirty="0" smtClean="0">
                <a:solidFill>
                  <a:srgbClr val="002060"/>
                </a:solidFill>
                <a:latin typeface="Arial" charset="0"/>
                <a:ea typeface="+mn-ea"/>
                <a:cs typeface="Arial" charset="0"/>
              </a:rPr>
              <a:t> по муниципальным </a:t>
            </a:r>
            <a:r>
              <a:rPr lang="ru-RU" sz="2000" b="1" dirty="0">
                <a:solidFill>
                  <a:srgbClr val="002060"/>
                </a:solidFill>
                <a:latin typeface="Arial" charset="0"/>
                <a:ea typeface="+mn-ea"/>
                <a:cs typeface="Arial" charset="0"/>
              </a:rPr>
              <a:t>районам на </a:t>
            </a:r>
            <a:r>
              <a:rPr lang="ru-RU" sz="2000" b="1" dirty="0" smtClean="0">
                <a:solidFill>
                  <a:srgbClr val="002060"/>
                </a:solidFill>
                <a:latin typeface="Arial" charset="0"/>
                <a:ea typeface="+mn-ea"/>
                <a:cs typeface="Arial" charset="0"/>
              </a:rPr>
              <a:t>2022 </a:t>
            </a:r>
            <a:r>
              <a:rPr lang="ru-RU" sz="2000" b="1" dirty="0">
                <a:solidFill>
                  <a:srgbClr val="002060"/>
                </a:solidFill>
                <a:latin typeface="Arial" charset="0"/>
                <a:ea typeface="+mn-ea"/>
                <a:cs typeface="Arial" charset="0"/>
              </a:rPr>
              <a:t>год</a:t>
            </a:r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04303573"/>
              </p:ext>
            </p:extLst>
          </p:nvPr>
        </p:nvGraphicFramePr>
        <p:xfrm>
          <a:off x="487111" y="845385"/>
          <a:ext cx="11468454" cy="589099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85166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123014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017917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155939"/>
                <a:gridCol w="1667395"/>
                <a:gridCol w="1169396"/>
                <a:gridCol w="1069211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1306814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1273602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</a:tblGrid>
              <a:tr h="610142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№</a:t>
                      </a:r>
                      <a:endParaRPr lang="ru-RU" sz="16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Наименование        </a:t>
                      </a:r>
                      <a:endParaRPr lang="ru-RU" sz="1600" b="1" u="none" strike="noStrike" dirty="0" smtClean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 fontAlgn="ctr"/>
                      <a:r>
                        <a:rPr lang="ru-RU" sz="16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районов</a:t>
                      </a:r>
                      <a:endParaRPr lang="ru-RU" sz="16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600" b="1" u="none" strike="noStrike" kern="1200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Посевная площадь,</a:t>
                      </a:r>
                    </a:p>
                    <a:p>
                      <a:pPr marL="0" algn="ctr" defTabSz="914400" rtl="0" eaLnBrk="1" fontAlgn="ctr" latinLnBrk="0" hangingPunct="1"/>
                      <a:r>
                        <a:rPr lang="ru-RU" sz="1600" b="1" u="none" strike="noStrike" kern="1200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га</a:t>
                      </a:r>
                      <a:endParaRPr lang="ru-RU" sz="1600" b="1" u="none" strike="noStrike" kern="12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± 2022 г. </a:t>
                      </a:r>
                    </a:p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 2021 г, </a:t>
                      </a:r>
                    </a:p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га</a:t>
                      </a:r>
                    </a:p>
                    <a:p>
                      <a:pPr marL="0" algn="ctr" defTabSz="914400" rtl="0" eaLnBrk="1" fontAlgn="ctr" latinLnBrk="0" hangingPunct="1"/>
                      <a:endParaRPr lang="ru-RU" sz="1600" b="1" u="none" strike="noStrike" kern="12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600" b="1" u="none" strike="noStrike" kern="1200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Зерновые и зернобобовые </a:t>
                      </a:r>
                    </a:p>
                    <a:p>
                      <a:pPr marL="0" algn="ctr" defTabSz="914400" rtl="0" eaLnBrk="1" fontAlgn="ctr" latinLnBrk="0" hangingPunct="1"/>
                      <a:r>
                        <a:rPr lang="ru-RU" sz="1600" b="1" u="none" strike="noStrike" kern="1200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всего</a:t>
                      </a: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12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Озимые </a:t>
                      </a:r>
                      <a:r>
                        <a:rPr lang="ru-RU" sz="1600" b="1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зерновые</a:t>
                      </a:r>
                      <a:endParaRPr lang="ru-RU" sz="16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77078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endParaRPr lang="ru-RU" sz="1600" b="1" u="none" strike="noStrike" kern="12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600" b="1" u="none" strike="noStrike" kern="1200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площадь, </a:t>
                      </a:r>
                    </a:p>
                    <a:p>
                      <a:pPr marL="0" algn="ctr" defTabSz="914400" rtl="0" eaLnBrk="1" fontAlgn="ctr" latinLnBrk="0" hangingPunct="1"/>
                      <a:r>
                        <a:rPr lang="ru-RU" sz="1600" b="1" u="none" strike="noStrike" kern="1200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га</a:t>
                      </a:r>
                    </a:p>
                    <a:p>
                      <a:pPr algn="ctr" fontAlgn="ctr"/>
                      <a:endParaRPr lang="ru-RU" sz="1600" b="1" i="0" u="none" strike="noStrike" dirty="0" smtClean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± 2022 г. </a:t>
                      </a:r>
                    </a:p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 2021 г, </a:t>
                      </a:r>
                    </a:p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га</a:t>
                      </a: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% </a:t>
                      </a:r>
                    </a:p>
                    <a:p>
                      <a:pPr algn="ctr" fontAlgn="ctr"/>
                      <a:r>
                        <a:rPr lang="ru-RU" sz="16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от пашни</a:t>
                      </a:r>
                      <a:endParaRPr lang="ru-RU" sz="1600" b="1" i="0" u="none" strike="noStrike" dirty="0" smtClean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 fontAlgn="ctr"/>
                      <a:endParaRPr lang="ru-RU" sz="16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площадь, </a:t>
                      </a:r>
                      <a:endParaRPr lang="ru-RU" sz="1600" b="1" u="none" strike="noStrike" dirty="0" smtClean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 fontAlgn="ctr"/>
                      <a:r>
                        <a:rPr lang="ru-RU" sz="16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га</a:t>
                      </a:r>
                      <a:endParaRPr lang="ru-RU" sz="16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% </a:t>
                      </a:r>
                      <a:r>
                        <a:rPr lang="ru-RU" sz="16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от зерновых</a:t>
                      </a:r>
                      <a:endParaRPr lang="ru-RU" sz="16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1088449" rtl="0" eaLnBrk="1" fontAlgn="b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Бакалинский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74482</a:t>
                      </a:r>
                      <a:endParaRPr lang="ru-RU" sz="1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1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46500</a:t>
                      </a:r>
                      <a:endParaRPr lang="ru-RU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+3823</a:t>
                      </a:r>
                      <a:endParaRPr lang="ru-RU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58,5</a:t>
                      </a:r>
                      <a:endParaRPr lang="ru-RU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8285</a:t>
                      </a:r>
                      <a:endParaRPr lang="ru-RU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17,8</a:t>
                      </a:r>
                      <a:endParaRPr lang="ru-RU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1088449" rtl="0" eaLnBrk="1" fontAlgn="b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Благоварский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81218</a:t>
                      </a:r>
                      <a:endParaRPr lang="ru-RU" sz="1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+3605</a:t>
                      </a:r>
                      <a:endParaRPr lang="ru-RU" sz="1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50900</a:t>
                      </a:r>
                      <a:endParaRPr lang="ru-RU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+633</a:t>
                      </a:r>
                      <a:endParaRPr lang="ru-RU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56,8</a:t>
                      </a:r>
                      <a:endParaRPr lang="ru-RU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10848</a:t>
                      </a:r>
                      <a:endParaRPr lang="ru-RU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i="0" u="none" strike="noStrike" dirty="0" smtClean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21,3</a:t>
                      </a:r>
                      <a:endParaRPr lang="ru-RU" sz="1800" b="1" i="0" u="none" strike="noStrike" dirty="0">
                        <a:solidFill>
                          <a:srgbClr val="00B05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1088449" rtl="0" eaLnBrk="1" fontAlgn="b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Белебеевский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49337</a:t>
                      </a:r>
                      <a:endParaRPr lang="ru-RU" sz="1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+56</a:t>
                      </a:r>
                      <a:endParaRPr lang="ru-RU" sz="1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21100</a:t>
                      </a:r>
                      <a:endParaRPr lang="ru-RU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-3895</a:t>
                      </a:r>
                      <a:endParaRPr lang="ru-RU" sz="1800" b="1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35,9</a:t>
                      </a:r>
                      <a:endParaRPr lang="ru-RU" sz="1800" b="1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5575</a:t>
                      </a:r>
                      <a:endParaRPr lang="ru-RU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9,5</a:t>
                      </a:r>
                      <a:endParaRPr lang="ru-RU" sz="1800" b="0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1088449" rtl="0" eaLnBrk="1" fontAlgn="b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Буздякский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69381</a:t>
                      </a:r>
                      <a:endParaRPr lang="ru-RU" sz="1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+2014</a:t>
                      </a:r>
                      <a:endParaRPr lang="ru-RU" sz="1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44378</a:t>
                      </a:r>
                      <a:endParaRPr lang="ru-RU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+1032</a:t>
                      </a:r>
                      <a:endParaRPr lang="ru-RU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56,7</a:t>
                      </a:r>
                      <a:endParaRPr lang="ru-RU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3777</a:t>
                      </a:r>
                      <a:endParaRPr lang="ru-RU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8,5</a:t>
                      </a:r>
                      <a:endParaRPr lang="ru-RU" sz="1800" b="0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1088449" rtl="0" eaLnBrk="1" fontAlgn="b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Дюртюлинский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58806</a:t>
                      </a:r>
                      <a:endParaRPr lang="ru-RU" sz="1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-599</a:t>
                      </a:r>
                      <a:endParaRPr lang="ru-RU" sz="1800" b="1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1088449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35130</a:t>
                      </a: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-1599</a:t>
                      </a:r>
                      <a:endParaRPr lang="ru-RU" sz="1800" b="1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55,7</a:t>
                      </a:r>
                      <a:endParaRPr lang="ru-RU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7092</a:t>
                      </a:r>
                      <a:endParaRPr lang="ru-RU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i="0" u="none" strike="noStrike" dirty="0" smtClean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20,2</a:t>
                      </a:r>
                      <a:endParaRPr lang="ru-RU" sz="1800" b="1" i="0" u="none" strike="noStrike" dirty="0">
                        <a:solidFill>
                          <a:srgbClr val="00B05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1088449" rtl="0" eaLnBrk="1" fontAlgn="b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Ермекеевский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59723</a:t>
                      </a:r>
                      <a:endParaRPr lang="ru-RU" sz="1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+1216</a:t>
                      </a:r>
                      <a:endParaRPr lang="ru-RU" sz="1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34549</a:t>
                      </a:r>
                      <a:endParaRPr lang="ru-RU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i="0" u="none" strike="noStrike" dirty="0" smtClean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  <a:r>
                        <a:rPr lang="ru-RU" sz="1800" b="1" i="0" u="none" strike="noStrike" dirty="0" smtClean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3074</a:t>
                      </a:r>
                      <a:endParaRPr lang="ru-RU" sz="1800" b="1" i="0" u="none" strike="noStrike" dirty="0">
                        <a:solidFill>
                          <a:srgbClr val="00B05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50,3</a:t>
                      </a:r>
                      <a:endParaRPr lang="ru-RU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9869</a:t>
                      </a:r>
                      <a:endParaRPr lang="ru-RU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i="0" u="none" strike="noStrike" dirty="0" smtClean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28,5</a:t>
                      </a:r>
                      <a:endParaRPr lang="ru-RU" sz="1800" b="1" i="0" u="none" strike="noStrike" dirty="0">
                        <a:solidFill>
                          <a:srgbClr val="00B05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1088449" rtl="0" eaLnBrk="1" fontAlgn="b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Илишевский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93290</a:t>
                      </a:r>
                      <a:endParaRPr lang="ru-RU" sz="1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+691</a:t>
                      </a:r>
                      <a:endParaRPr lang="ru-RU" sz="1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67717</a:t>
                      </a:r>
                      <a:endParaRPr lang="ru-RU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-916</a:t>
                      </a: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69,7</a:t>
                      </a:r>
                      <a:endParaRPr lang="ru-RU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4951</a:t>
                      </a:r>
                      <a:endParaRPr lang="ru-RU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7,3</a:t>
                      </a:r>
                      <a:endParaRPr lang="ru-RU" sz="1800" b="0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1088449" rtl="0" eaLnBrk="1" fontAlgn="b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Кушнаренковский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63840</a:t>
                      </a:r>
                      <a:endParaRPr lang="ru-RU" sz="1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+143</a:t>
                      </a:r>
                      <a:endParaRPr lang="ru-RU" sz="1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41700</a:t>
                      </a:r>
                      <a:endParaRPr lang="ru-RU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+136</a:t>
                      </a:r>
                      <a:endParaRPr lang="ru-RU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55,6</a:t>
                      </a:r>
                      <a:endParaRPr lang="ru-RU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9400</a:t>
                      </a:r>
                      <a:endParaRPr lang="ru-RU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i="0" u="none" strike="noStrike" dirty="0" smtClean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22,5</a:t>
                      </a:r>
                      <a:endParaRPr lang="ru-RU" sz="1800" b="1" i="0" u="none" strike="noStrike" dirty="0">
                        <a:solidFill>
                          <a:srgbClr val="00B05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36000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1088449" rtl="0" eaLnBrk="1" fontAlgn="b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Туймазинский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65370</a:t>
                      </a:r>
                      <a:endParaRPr lang="ru-RU" sz="1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-1718</a:t>
                      </a:r>
                      <a:endParaRPr lang="ru-RU" sz="1800" b="1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31373</a:t>
                      </a:r>
                      <a:endParaRPr lang="ru-RU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-6127</a:t>
                      </a:r>
                      <a:endParaRPr lang="ru-RU" sz="1800" b="1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43,5</a:t>
                      </a:r>
                      <a:endParaRPr lang="ru-RU" sz="1800" b="1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5474</a:t>
                      </a:r>
                      <a:endParaRPr lang="ru-RU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17,4</a:t>
                      </a:r>
                      <a:endParaRPr lang="ru-RU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0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1088449" rtl="0" eaLnBrk="1" fontAlgn="b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Чекмагушевский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83117</a:t>
                      </a:r>
                      <a:endParaRPr lang="ru-RU" sz="1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+2469</a:t>
                      </a:r>
                      <a:endParaRPr lang="ru-RU" sz="1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46100</a:t>
                      </a:r>
                      <a:endParaRPr lang="ru-RU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-1311</a:t>
                      </a:r>
                      <a:endParaRPr lang="ru-RU" sz="1800" b="1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50,4</a:t>
                      </a:r>
                      <a:endParaRPr lang="ru-RU" sz="1800" b="1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7121</a:t>
                      </a:r>
                      <a:endParaRPr lang="ru-RU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15,4</a:t>
                      </a:r>
                      <a:endParaRPr lang="ru-RU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36000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1088449" rtl="0" eaLnBrk="1" fontAlgn="b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Шаранский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42597</a:t>
                      </a:r>
                      <a:endParaRPr lang="ru-RU" sz="1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-709</a:t>
                      </a:r>
                      <a:endParaRPr lang="ru-RU" sz="1800" b="1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27075</a:t>
                      </a:r>
                      <a:endParaRPr lang="ru-RU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-946</a:t>
                      </a:r>
                      <a:endParaRPr lang="ru-RU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54,1</a:t>
                      </a:r>
                      <a:endParaRPr lang="ru-RU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4075</a:t>
                      </a:r>
                      <a:endParaRPr lang="ru-RU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15,1</a:t>
                      </a:r>
                      <a:endParaRPr lang="ru-RU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50062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800" b="1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 республике, тыс. га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800" b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3016,4</a:t>
                      </a:r>
                      <a:endParaRPr lang="ru-RU" sz="1800" b="1" u="none" strike="noStrike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800" b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+28</a:t>
                      </a:r>
                      <a:endParaRPr lang="ru-RU" sz="1800" b="1" u="none" strike="noStrike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800" b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1715,4</a:t>
                      </a: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800" b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-1,3</a:t>
                      </a:r>
                      <a:endParaRPr lang="ru-RU" sz="1800" b="1" u="none" strike="noStrike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800" b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50,9</a:t>
                      </a:r>
                      <a:endParaRPr lang="ru-RU" sz="1800" b="1" u="none" strike="noStrike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299,7</a:t>
                      </a: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800" b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17,5</a:t>
                      </a:r>
                      <a:endParaRPr lang="ru-RU" sz="1800" b="1" u="none" strike="noStrike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457167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37707"/>
            <a:ext cx="12192000" cy="848605"/>
          </a:xfr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  <a:latin typeface="Arial" charset="0"/>
                <a:ea typeface="+mn-ea"/>
                <a:cs typeface="Arial" charset="0"/>
              </a:rPr>
              <a:t>Планируемая структура посевных площадей технических культур</a:t>
            </a:r>
            <a:br>
              <a:rPr lang="ru-RU" sz="2400" b="1" dirty="0" smtClean="0">
                <a:solidFill>
                  <a:srgbClr val="002060"/>
                </a:solidFill>
                <a:latin typeface="Arial" charset="0"/>
                <a:ea typeface="+mn-ea"/>
                <a:cs typeface="Arial" charset="0"/>
              </a:rPr>
            </a:br>
            <a:r>
              <a:rPr lang="ru-RU" sz="2400" b="1" dirty="0" smtClean="0">
                <a:solidFill>
                  <a:srgbClr val="002060"/>
                </a:solidFill>
                <a:latin typeface="Arial" charset="0"/>
                <a:ea typeface="+mn-ea"/>
                <a:cs typeface="Arial" charset="0"/>
              </a:rPr>
              <a:t> по муниципальным </a:t>
            </a:r>
            <a:r>
              <a:rPr lang="ru-RU" sz="2400" b="1" dirty="0">
                <a:solidFill>
                  <a:srgbClr val="002060"/>
                </a:solidFill>
                <a:latin typeface="Arial" charset="0"/>
                <a:ea typeface="+mn-ea"/>
                <a:cs typeface="Arial" charset="0"/>
              </a:rPr>
              <a:t>районам на </a:t>
            </a:r>
            <a:r>
              <a:rPr lang="ru-RU" sz="2400" b="1" dirty="0" smtClean="0">
                <a:solidFill>
                  <a:srgbClr val="002060"/>
                </a:solidFill>
                <a:latin typeface="Arial" charset="0"/>
                <a:ea typeface="+mn-ea"/>
                <a:cs typeface="Arial" charset="0"/>
              </a:rPr>
              <a:t>2022 </a:t>
            </a:r>
            <a:r>
              <a:rPr lang="ru-RU" sz="2400" b="1" dirty="0">
                <a:solidFill>
                  <a:srgbClr val="002060"/>
                </a:solidFill>
                <a:latin typeface="Arial" charset="0"/>
                <a:ea typeface="+mn-ea"/>
                <a:cs typeface="Arial" charset="0"/>
              </a:rPr>
              <a:t>год</a:t>
            </a:r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57072645"/>
              </p:ext>
            </p:extLst>
          </p:nvPr>
        </p:nvGraphicFramePr>
        <p:xfrm>
          <a:off x="94699" y="1110146"/>
          <a:ext cx="11983693" cy="564638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6711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5342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986931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986931"/>
                <a:gridCol w="986931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986931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986931"/>
                <a:gridCol w="986931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986931">
                  <a:extLst>
                    <a:ext uri="{9D8B030D-6E8A-4147-A177-3AD203B41FA5}">
                      <a16:colId xmlns:a16="http://schemas.microsoft.com/office/drawing/2014/main" xmlns="" val="20008"/>
                    </a:ext>
                  </a:extLst>
                </a:gridCol>
                <a:gridCol w="986931">
                  <a:extLst>
                    <a:ext uri="{9D8B030D-6E8A-4147-A177-3AD203B41FA5}">
                      <a16:colId xmlns:a16="http://schemas.microsoft.com/office/drawing/2014/main" xmlns="" val="20009"/>
                    </a:ext>
                  </a:extLst>
                </a:gridCol>
                <a:gridCol w="986931">
                  <a:extLst>
                    <a:ext uri="{9D8B030D-6E8A-4147-A177-3AD203B41FA5}">
                      <a16:colId xmlns:a16="http://schemas.microsoft.com/office/drawing/2014/main" xmlns="" val="20010"/>
                    </a:ext>
                  </a:extLst>
                </a:gridCol>
              </a:tblGrid>
              <a:tr h="411470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№</a:t>
                      </a:r>
                      <a:endParaRPr lang="ru-RU" sz="12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Наименование </a:t>
                      </a:r>
                      <a:endParaRPr lang="ru-RU" sz="1400" b="1" u="none" strike="noStrike" dirty="0" smtClean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 fontAlgn="ctr"/>
                      <a:r>
                        <a:rPr lang="ru-RU" sz="14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районов</a:t>
                      </a:r>
                      <a:endParaRPr lang="ru-RU" sz="14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rowSpan="2" gridSpan="3"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b="1" u="none" strike="noStrike" kern="1200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Технические культуры</a:t>
                      </a:r>
                      <a:endParaRPr lang="ru-RU" sz="1400" b="1" u="none" strike="noStrike" kern="12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pPr algn="ctr" fontAlgn="ctr"/>
                      <a:endParaRPr lang="ru-RU" sz="12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gridSpan="6"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 т. ч.</a:t>
                      </a:r>
                      <a:endParaRPr lang="ru-RU" sz="12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12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1147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indent="0" algn="ctr" defTabSz="1088449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Сахарная свекла</a:t>
                      </a: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indent="0" algn="ctr" defTabSz="1088449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подсолнечник</a:t>
                      </a:r>
                      <a:endParaRPr lang="ru-RU" sz="1400" b="1" i="0" u="none" strike="noStrike" dirty="0" smtClean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62099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200" b="1" u="none" strike="noStrike" kern="1200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площадь, </a:t>
                      </a:r>
                    </a:p>
                    <a:p>
                      <a:pPr marL="0" algn="ctr" defTabSz="914400" rtl="0" eaLnBrk="1" fontAlgn="ctr" latinLnBrk="0" hangingPunct="1"/>
                      <a:r>
                        <a:rPr lang="ru-RU" sz="1200" b="1" u="none" strike="noStrike" kern="1200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га</a:t>
                      </a:r>
                      <a:endParaRPr lang="ru-RU" sz="1200" b="1" u="none" strike="noStrike" kern="12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± 2022 г. </a:t>
                      </a:r>
                    </a:p>
                    <a:p>
                      <a:pPr algn="ctr" fontAlgn="ctr"/>
                      <a:r>
                        <a:rPr lang="ru-RU" sz="12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 2021 г, </a:t>
                      </a:r>
                    </a:p>
                    <a:p>
                      <a:pPr algn="ctr" fontAlgn="ctr"/>
                      <a:r>
                        <a:rPr lang="ru-RU" sz="12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тыс. га</a:t>
                      </a:r>
                      <a:endParaRPr lang="ru-RU" sz="12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% </a:t>
                      </a:r>
                    </a:p>
                    <a:p>
                      <a:pPr algn="ctr" fontAlgn="ctr"/>
                      <a:r>
                        <a:rPr lang="ru-RU" sz="12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от пашни</a:t>
                      </a:r>
                      <a:endParaRPr lang="ru-RU" sz="1200" b="1" i="0" u="none" strike="noStrike" dirty="0" smtClean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площадь, </a:t>
                      </a:r>
                      <a:endParaRPr lang="ru-RU" sz="1200" b="1" u="none" strike="noStrike" dirty="0" smtClean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 fontAlgn="ctr"/>
                      <a:r>
                        <a:rPr lang="ru-RU" sz="12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га</a:t>
                      </a:r>
                      <a:endParaRPr lang="ru-RU" sz="12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± 2022 г. </a:t>
                      </a:r>
                    </a:p>
                    <a:p>
                      <a:pPr algn="ctr" fontAlgn="ctr"/>
                      <a:r>
                        <a:rPr lang="ru-RU" sz="12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 2021 г, </a:t>
                      </a:r>
                    </a:p>
                    <a:p>
                      <a:pPr algn="ctr" fontAlgn="ctr"/>
                      <a:r>
                        <a:rPr lang="ru-RU" sz="12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тыс. га</a:t>
                      </a: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% </a:t>
                      </a:r>
                      <a:endParaRPr lang="ru-RU" sz="1200" b="1" u="none" strike="noStrike" dirty="0" smtClean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 fontAlgn="ctr"/>
                      <a:r>
                        <a:rPr lang="ru-RU" sz="12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от пашни</a:t>
                      </a:r>
                      <a:endParaRPr lang="ru-RU" sz="12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площадь, га</a:t>
                      </a:r>
                      <a:endParaRPr lang="ru-RU" sz="12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± 2022 г. </a:t>
                      </a:r>
                    </a:p>
                    <a:p>
                      <a:pPr algn="ctr" fontAlgn="ctr"/>
                      <a:r>
                        <a:rPr lang="ru-RU" sz="12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 2021 г, </a:t>
                      </a:r>
                    </a:p>
                    <a:p>
                      <a:pPr algn="ctr" fontAlgn="ctr"/>
                      <a:r>
                        <a:rPr lang="ru-RU" sz="12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тыс. га</a:t>
                      </a: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% </a:t>
                      </a:r>
                    </a:p>
                    <a:p>
                      <a:pPr algn="ctr" fontAlgn="ctr"/>
                      <a:r>
                        <a:rPr lang="ru-RU" sz="12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от пашни</a:t>
                      </a:r>
                      <a:endParaRPr lang="ru-RU" sz="1200" b="1" i="0" u="none" strike="noStrike" dirty="0" smtClean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5582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1088449" rtl="0" eaLnBrk="1" fontAlgn="b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Бакалинский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8500</a:t>
                      </a:r>
                      <a:endParaRPr lang="ru-RU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+2367</a:t>
                      </a:r>
                      <a:endParaRPr lang="ru-RU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10,7</a:t>
                      </a:r>
                      <a:endParaRPr lang="ru-RU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50</a:t>
                      </a:r>
                      <a:endParaRPr lang="ru-R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+50</a:t>
                      </a:r>
                      <a:endParaRPr lang="ru-R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0,06</a:t>
                      </a:r>
                      <a:endParaRPr lang="ru-R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6850</a:t>
                      </a:r>
                      <a:endParaRPr lang="ru-RU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+1600</a:t>
                      </a:r>
                      <a:endParaRPr lang="ru-RU" sz="1800" b="0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8,6</a:t>
                      </a:r>
                      <a:endParaRPr lang="ru-RU" sz="1800" b="0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5582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1088449" rtl="0" eaLnBrk="1" fontAlgn="b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Благоварский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21552</a:t>
                      </a:r>
                      <a:endParaRPr lang="ru-RU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+4482</a:t>
                      </a:r>
                      <a:endParaRPr lang="ru-RU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24,1</a:t>
                      </a:r>
                      <a:endParaRPr lang="ru-RU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5661</a:t>
                      </a:r>
                      <a:endParaRPr lang="ru-R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-1338</a:t>
                      </a:r>
                      <a:endParaRPr lang="ru-RU" sz="1800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6,3</a:t>
                      </a:r>
                      <a:endParaRPr lang="ru-R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6873</a:t>
                      </a:r>
                      <a:endParaRPr lang="ru-RU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+3316</a:t>
                      </a:r>
                      <a:endParaRPr lang="ru-RU" sz="1800" b="0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7,6</a:t>
                      </a:r>
                      <a:endParaRPr lang="ru-RU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5582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1088449" rtl="0" eaLnBrk="1" fontAlgn="b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Белебеевский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12486</a:t>
                      </a:r>
                      <a:endParaRPr lang="ru-RU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+4660</a:t>
                      </a:r>
                      <a:endParaRPr lang="ru-RU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21,3</a:t>
                      </a:r>
                      <a:endParaRPr lang="ru-RU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5371</a:t>
                      </a: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+702</a:t>
                      </a:r>
                      <a:endParaRPr lang="ru-RU" sz="1800" b="0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9,1</a:t>
                      </a:r>
                      <a:endParaRPr lang="ru-RU" sz="1800" b="0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5582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1088449" rtl="0" eaLnBrk="1" fontAlgn="b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Буздякский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18155</a:t>
                      </a:r>
                      <a:endParaRPr lang="ru-RU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+1266</a:t>
                      </a:r>
                      <a:endParaRPr lang="ru-RU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23,2</a:t>
                      </a:r>
                      <a:endParaRPr lang="ru-RU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6165</a:t>
                      </a:r>
                      <a:endParaRPr lang="ru-RU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+289</a:t>
                      </a:r>
                      <a:endParaRPr lang="ru-RU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7,9</a:t>
                      </a:r>
                      <a:endParaRPr lang="ru-RU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8290</a:t>
                      </a:r>
                      <a:endParaRPr lang="ru-RU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+1827</a:t>
                      </a:r>
                      <a:endParaRPr lang="ru-RU" sz="1800" b="0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10,6</a:t>
                      </a:r>
                      <a:endParaRPr lang="ru-RU" sz="1800" b="0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5582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1088449" rtl="0" eaLnBrk="1" fontAlgn="b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Дюртюлинский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5162</a:t>
                      </a:r>
                      <a:endParaRPr lang="ru-RU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+1599</a:t>
                      </a:r>
                      <a:endParaRPr lang="ru-RU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8,2</a:t>
                      </a:r>
                      <a:endParaRPr lang="ru-RU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3531</a:t>
                      </a:r>
                      <a:endParaRPr lang="ru-RU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+1648</a:t>
                      </a:r>
                      <a:endParaRPr lang="ru-RU" sz="1800" b="0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5,6</a:t>
                      </a:r>
                      <a:endParaRPr lang="ru-RU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35582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1088449" rtl="0" eaLnBrk="1" fontAlgn="b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Ермекеевский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14958</a:t>
                      </a:r>
                      <a:endParaRPr lang="ru-RU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-2702</a:t>
                      </a:r>
                      <a:endParaRPr lang="ru-RU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21,8</a:t>
                      </a:r>
                      <a:endParaRPr lang="ru-RU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1340</a:t>
                      </a:r>
                      <a:endParaRPr lang="ru-R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-27</a:t>
                      </a:r>
                      <a:endParaRPr lang="ru-R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1,9</a:t>
                      </a:r>
                      <a:endParaRPr lang="ru-R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10100</a:t>
                      </a:r>
                      <a:endParaRPr lang="ru-RU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i="0" u="none" strike="noStrike" dirty="0" smtClean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-1164</a:t>
                      </a:r>
                      <a:endParaRPr lang="ru-RU" sz="1800" b="1" i="0" u="none" strike="noStrike" dirty="0">
                        <a:solidFill>
                          <a:srgbClr val="00B05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14,7</a:t>
                      </a:r>
                      <a:endParaRPr lang="ru-RU" sz="1800" b="0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35582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1088449" rtl="0" eaLnBrk="1" fontAlgn="b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Илишевский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5292</a:t>
                      </a:r>
                      <a:endParaRPr lang="ru-RU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+1742</a:t>
                      </a:r>
                      <a:endParaRPr lang="ru-RU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5,5</a:t>
                      </a:r>
                      <a:endParaRPr lang="ru-RU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160</a:t>
                      </a:r>
                      <a:endParaRPr lang="ru-R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+160</a:t>
                      </a:r>
                      <a:endParaRPr lang="ru-R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0,2</a:t>
                      </a:r>
                      <a:endParaRPr lang="ru-R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1649</a:t>
                      </a:r>
                      <a:endParaRPr lang="ru-RU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8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+903</a:t>
                      </a:r>
                      <a:endParaRPr lang="ru-RU" sz="1800" b="0" i="0" u="none" strike="noStrike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8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1,7</a:t>
                      </a:r>
                      <a:endParaRPr lang="ru-RU" sz="1800" b="0" i="0" u="none" strike="noStrike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35582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1088449" rtl="0" eaLnBrk="1" fontAlgn="b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Кушнаренковский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11150</a:t>
                      </a:r>
                      <a:endParaRPr lang="ru-RU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-186</a:t>
                      </a:r>
                      <a:endParaRPr lang="ru-RU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14,8</a:t>
                      </a:r>
                      <a:endParaRPr lang="ru-RU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3400</a:t>
                      </a:r>
                      <a:endParaRPr lang="ru-R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solidFill>
                            <a:srgbClr val="00B05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+890</a:t>
                      </a:r>
                      <a:endParaRPr lang="ru-RU" sz="1800" dirty="0">
                        <a:solidFill>
                          <a:srgbClr val="00B05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4,5</a:t>
                      </a:r>
                      <a:endParaRPr lang="ru-R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3500</a:t>
                      </a:r>
                      <a:endParaRPr lang="ru-RU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8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-2057</a:t>
                      </a:r>
                      <a:endParaRPr lang="ru-RU" sz="1800" b="0" i="0" u="none" strike="noStrike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8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4,7</a:t>
                      </a:r>
                      <a:endParaRPr lang="ru-RU" sz="1800" b="0" i="0" u="none" strike="noStrike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34393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1088449" rtl="0" eaLnBrk="1" fontAlgn="b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Туймазинский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13815</a:t>
                      </a: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+4300</a:t>
                      </a:r>
                      <a:endParaRPr lang="ru-RU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19,2</a:t>
                      </a:r>
                      <a:endParaRPr lang="ru-RU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240</a:t>
                      </a:r>
                      <a:endParaRPr lang="ru-R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-145</a:t>
                      </a:r>
                      <a:endParaRPr lang="ru-R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0,3</a:t>
                      </a:r>
                      <a:endParaRPr lang="ru-R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6191</a:t>
                      </a:r>
                      <a:endParaRPr lang="ru-RU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800" b="0" i="0" u="none" strike="noStrike" kern="1200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+1532</a:t>
                      </a:r>
                      <a:endParaRPr lang="ru-RU" sz="1800" b="0" i="0" u="none" strike="noStrike" kern="1200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800" b="0" i="0" u="none" strike="noStrike" kern="1200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8,6</a:t>
                      </a:r>
                      <a:endParaRPr lang="ru-RU" sz="1800" b="0" i="0" u="none" strike="noStrike" kern="1200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5582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1088449" rtl="0" eaLnBrk="1" fontAlgn="b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Чекмагушевский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9679</a:t>
                      </a:r>
                      <a:endParaRPr lang="ru-RU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+2858</a:t>
                      </a:r>
                      <a:endParaRPr lang="ru-RU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10,5</a:t>
                      </a:r>
                      <a:endParaRPr lang="ru-RU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4530</a:t>
                      </a:r>
                      <a:endParaRPr lang="ru-R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solidFill>
                            <a:srgbClr val="00B05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+1547</a:t>
                      </a:r>
                      <a:endParaRPr lang="ru-RU" sz="1800" dirty="0">
                        <a:solidFill>
                          <a:srgbClr val="00B05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4,9</a:t>
                      </a:r>
                      <a:endParaRPr lang="ru-R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4549</a:t>
                      </a:r>
                      <a:endParaRPr lang="ru-RU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8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+851</a:t>
                      </a:r>
                      <a:endParaRPr lang="ru-RU" sz="1800" b="0" i="0" u="none" strike="noStrike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8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4,9</a:t>
                      </a:r>
                      <a:endParaRPr lang="ru-RU" sz="1800" b="0" i="0" u="none" strike="noStrike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355828">
                <a:tc>
                  <a:txBody>
                    <a:bodyPr/>
                    <a:lstStyle/>
                    <a:p>
                      <a:pPr algn="ctr" fontAlgn="ctr"/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1088449" rtl="0" eaLnBrk="1" fontAlgn="b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Шаранский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6815</a:t>
                      </a:r>
                      <a:endParaRPr lang="ru-RU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-331</a:t>
                      </a:r>
                      <a:endParaRPr lang="ru-RU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13,6</a:t>
                      </a:r>
                      <a:endParaRPr lang="ru-RU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715</a:t>
                      </a:r>
                      <a:endParaRPr lang="ru-R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+124</a:t>
                      </a:r>
                      <a:endParaRPr lang="ru-R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1,4</a:t>
                      </a:r>
                      <a:endParaRPr lang="ru-R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2800</a:t>
                      </a:r>
                      <a:endParaRPr lang="ru-RU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8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+40</a:t>
                      </a:r>
                      <a:endParaRPr lang="ru-RU" sz="1800" b="0" i="0" u="none" strike="noStrike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8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5,6</a:t>
                      </a:r>
                      <a:endParaRPr lang="ru-RU" sz="1800" b="0" i="0" u="none" strike="noStrike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93646">
                <a:tc gridSpan="2"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800" b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По республике, тыс.</a:t>
                      </a:r>
                      <a:endParaRPr lang="ru-RU" sz="1800" b="1" u="none" strike="noStrike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800" b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477,5</a:t>
                      </a:r>
                      <a:endParaRPr lang="ru-RU" sz="1800" b="1" u="none" strike="noStrike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800" b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+61,8</a:t>
                      </a:r>
                      <a:endParaRPr lang="ru-RU" sz="1800" b="1" u="none" strike="noStrike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800" b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14,2</a:t>
                      </a:r>
                      <a:endParaRPr lang="ru-RU" sz="1800" b="1" u="none" strike="noStrike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800" b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41,5</a:t>
                      </a:r>
                      <a:endParaRPr lang="ru-RU" sz="1800" b="1" u="none" strike="noStrike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800" b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+4,9</a:t>
                      </a:r>
                      <a:endParaRPr lang="ru-RU" sz="1800" b="1" u="none" strike="noStrike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800" b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1,2</a:t>
                      </a:r>
                      <a:endParaRPr lang="ru-RU" sz="1800" b="1" u="none" strike="noStrike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088449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294,9</a:t>
                      </a: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800" b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+30,9</a:t>
                      </a:r>
                      <a:endParaRPr lang="ru-RU" sz="1800" b="1" u="none" strike="noStrike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800" b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8,9</a:t>
                      </a:r>
                      <a:endParaRPr lang="ru-RU" sz="1800" b="1" u="none" strike="noStrike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25469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9394"/>
            <a:ext cx="12192000" cy="848605"/>
          </a:xfr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  <a:latin typeface="Arial" charset="0"/>
                <a:ea typeface="+mn-ea"/>
                <a:cs typeface="Arial" charset="0"/>
              </a:rPr>
              <a:t>Планируемая структура посевных площадей кормовых культур</a:t>
            </a:r>
            <a:br>
              <a:rPr lang="ru-RU" sz="2400" b="1" dirty="0" smtClean="0">
                <a:solidFill>
                  <a:srgbClr val="002060"/>
                </a:solidFill>
                <a:latin typeface="Arial" charset="0"/>
                <a:ea typeface="+mn-ea"/>
                <a:cs typeface="Arial" charset="0"/>
              </a:rPr>
            </a:br>
            <a:r>
              <a:rPr lang="ru-RU" sz="2400" b="1" dirty="0" smtClean="0">
                <a:solidFill>
                  <a:srgbClr val="002060"/>
                </a:solidFill>
                <a:latin typeface="Arial" charset="0"/>
                <a:ea typeface="+mn-ea"/>
                <a:cs typeface="Arial" charset="0"/>
              </a:rPr>
              <a:t> по муниципальным </a:t>
            </a:r>
            <a:r>
              <a:rPr lang="ru-RU" sz="2400" b="1" dirty="0">
                <a:solidFill>
                  <a:srgbClr val="002060"/>
                </a:solidFill>
                <a:latin typeface="Arial" charset="0"/>
                <a:ea typeface="+mn-ea"/>
                <a:cs typeface="Arial" charset="0"/>
              </a:rPr>
              <a:t>районам на </a:t>
            </a:r>
            <a:r>
              <a:rPr lang="ru-RU" sz="2400" b="1" dirty="0" smtClean="0">
                <a:solidFill>
                  <a:srgbClr val="002060"/>
                </a:solidFill>
                <a:latin typeface="Arial" charset="0"/>
                <a:ea typeface="+mn-ea"/>
                <a:cs typeface="Arial" charset="0"/>
              </a:rPr>
              <a:t>2022 </a:t>
            </a:r>
            <a:r>
              <a:rPr lang="ru-RU" sz="2400" b="1" dirty="0">
                <a:solidFill>
                  <a:srgbClr val="002060"/>
                </a:solidFill>
                <a:latin typeface="Arial" charset="0"/>
                <a:ea typeface="+mn-ea"/>
                <a:cs typeface="Arial" charset="0"/>
              </a:rPr>
              <a:t>год</a:t>
            </a:r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02144034"/>
              </p:ext>
            </p:extLst>
          </p:nvPr>
        </p:nvGraphicFramePr>
        <p:xfrm>
          <a:off x="362679" y="1105591"/>
          <a:ext cx="11748963" cy="564702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6564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974497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158403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158403"/>
                <a:gridCol w="1158403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158403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1158403"/>
                <a:gridCol w="1270110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1046696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</a:tblGrid>
              <a:tr h="419001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№</a:t>
                      </a:r>
                      <a:endParaRPr lang="ru-RU" sz="12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Наименование          </a:t>
                      </a:r>
                      <a:endParaRPr lang="ru-RU" sz="1400" b="1" u="none" strike="noStrike" dirty="0" smtClean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 fontAlgn="ctr"/>
                      <a:r>
                        <a:rPr lang="ru-RU" sz="14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400" b="1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районов</a:t>
                      </a:r>
                      <a:endParaRPr lang="ru-RU" sz="14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gridSpan="7"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200" b="1" u="none" strike="noStrike" kern="1200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КОРМОВЫЕ  ПЛОЩАДИ, га</a:t>
                      </a:r>
                      <a:endParaRPr lang="ru-RU" sz="1200" b="1" u="none" strike="noStrike" kern="12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12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12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12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2684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200" b="1" u="none" strike="noStrike" kern="1200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по данным УСХ на 2022 г. </a:t>
                      </a:r>
                      <a:endParaRPr lang="ru-RU" sz="1200" b="1" u="none" strike="noStrike" kern="12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kern="1200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по данным УСХ за 2021 г.</a:t>
                      </a:r>
                      <a:endParaRPr lang="ru-RU" sz="12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indent="0" algn="ctr" defTabSz="1088449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u="none" strike="noStrike" kern="1200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по данным </a:t>
                      </a:r>
                    </a:p>
                    <a:p>
                      <a:pPr marL="0" marR="0" indent="0" algn="ctr" defTabSz="1088449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u="none" strike="noStrike" kern="1200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4-СХ за 2021 г.</a:t>
                      </a:r>
                      <a:endParaRPr lang="ru-RU" sz="1200" b="1" i="0" u="none" strike="noStrike" dirty="0" smtClean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 fontAlgn="ctr"/>
                      <a:endParaRPr lang="ru-RU" sz="12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Разница</a:t>
                      </a:r>
                      <a:endParaRPr lang="ru-RU" sz="12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12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% </a:t>
                      </a:r>
                    </a:p>
                    <a:p>
                      <a:pPr algn="ctr" fontAlgn="ctr"/>
                      <a:r>
                        <a:rPr lang="ru-RU" sz="12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от пашни на 2022 г.</a:t>
                      </a:r>
                      <a:endParaRPr lang="ru-RU" sz="1200" b="1" i="0" u="none" strike="noStrike" dirty="0" smtClean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 fontAlgn="ctr"/>
                      <a:endParaRPr lang="ru-RU" sz="12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indent="0" algn="ctr" defTabSz="1088449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Площадь кормовых культур</a:t>
                      </a:r>
                    </a:p>
                    <a:p>
                      <a:pPr marL="0" marR="0" indent="0" algn="ctr" defTabSz="1088449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 1 </a:t>
                      </a:r>
                      <a:r>
                        <a:rPr lang="ru-RU" sz="1200" b="1" i="0" u="none" strike="noStrike" dirty="0" err="1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усл</a:t>
                      </a:r>
                      <a:r>
                        <a:rPr lang="ru-RU" sz="12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 гол.  </a:t>
                      </a: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52644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± 2022 г. </a:t>
                      </a:r>
                    </a:p>
                    <a:p>
                      <a:pPr algn="ctr" fontAlgn="ctr"/>
                      <a:r>
                        <a:rPr lang="ru-RU" sz="12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 2021 г. </a:t>
                      </a: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± 4-сх и УСХ за 2021 г.</a:t>
                      </a: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06794">
                <a:tc>
                  <a:txBody>
                    <a:bodyPr/>
                    <a:lstStyle/>
                    <a:p>
                      <a:pPr marL="0" algn="ctr" defTabSz="1088449" rtl="0" eaLnBrk="1" fontAlgn="b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1088449" rtl="0" eaLnBrk="1" fontAlgn="b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Бакалинский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18658</a:t>
                      </a:r>
                      <a:endParaRPr lang="ru-R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17207</a:t>
                      </a:r>
                      <a:endParaRPr lang="ru-R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13371</a:t>
                      </a:r>
                      <a:endParaRPr lang="ru-R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b" latinLnBrk="0" hangingPunct="1"/>
                      <a:r>
                        <a:rPr lang="ru-RU" sz="1800" kern="1200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+1451</a:t>
                      </a:r>
                      <a:endParaRPr lang="ru-RU" sz="1800" kern="1200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b" latinLnBrk="0" hangingPunct="1"/>
                      <a:r>
                        <a:rPr lang="ru-RU" sz="1800" kern="1200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</a:t>
                      </a:r>
                      <a:r>
                        <a:rPr lang="ru-RU" sz="1800" kern="1200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3836</a:t>
                      </a:r>
                      <a:endParaRPr lang="ru-RU" sz="1800" kern="1200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23,5</a:t>
                      </a:r>
                      <a:endParaRPr lang="ru-RU" sz="1800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2,3</a:t>
                      </a:r>
                      <a:endParaRPr lang="ru-RU" sz="1800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406794">
                <a:tc>
                  <a:txBody>
                    <a:bodyPr/>
                    <a:lstStyle/>
                    <a:p>
                      <a:pPr marL="0" algn="ctr" defTabSz="1088449" rtl="0" eaLnBrk="1" fontAlgn="b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</a:t>
                      </a:r>
                      <a:endParaRPr lang="ru-RU" sz="2000" b="0" i="0" u="none" strike="noStrike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1088449" rtl="0" eaLnBrk="1" fontAlgn="b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Благоварский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7390</a:t>
                      </a:r>
                      <a:endParaRPr lang="ru-R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8770</a:t>
                      </a:r>
                      <a:endParaRPr lang="ru-R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9378</a:t>
                      </a:r>
                      <a:endParaRPr lang="ru-R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b" latinLnBrk="0" hangingPunct="1"/>
                      <a:r>
                        <a:rPr lang="ru-RU" sz="1800" kern="1200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-1380</a:t>
                      </a:r>
                      <a:endParaRPr lang="ru-RU" sz="1800" kern="1200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b" latinLnBrk="0" hangingPunct="1"/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</a:t>
                      </a: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608</a:t>
                      </a:r>
                      <a:endParaRPr lang="ru-RU" sz="1800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8,3</a:t>
                      </a:r>
                      <a:endParaRPr lang="ru-R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1,9</a:t>
                      </a:r>
                      <a:endParaRPr lang="ru-R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406794">
                <a:tc>
                  <a:txBody>
                    <a:bodyPr/>
                    <a:lstStyle/>
                    <a:p>
                      <a:pPr marL="0" algn="ctr" defTabSz="1088449" rtl="0" eaLnBrk="1" fontAlgn="b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</a:t>
                      </a:r>
                      <a:endParaRPr lang="ru-RU" sz="2000" b="0" i="0" u="none" strike="noStrike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1088449" rtl="0" eaLnBrk="1" fontAlgn="b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Белебеевский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14224</a:t>
                      </a:r>
                      <a:endParaRPr lang="ru-R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14854</a:t>
                      </a:r>
                      <a:endParaRPr lang="ru-R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14849</a:t>
                      </a:r>
                      <a:endParaRPr lang="ru-R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b" latinLnBrk="0" hangingPunct="1"/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-630</a:t>
                      </a:r>
                      <a:endParaRPr lang="ru-RU" sz="1800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b" latinLnBrk="0" hangingPunct="1"/>
                      <a:r>
                        <a:rPr lang="ru-RU" sz="1800" b="1" kern="1200" dirty="0" smtClean="0">
                          <a:solidFill>
                            <a:srgbClr val="00B050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</a:t>
                      </a:r>
                      <a:r>
                        <a:rPr lang="ru-RU" sz="1800" b="1" kern="1200" dirty="0" smtClean="0">
                          <a:solidFill>
                            <a:srgbClr val="00B050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</a:t>
                      </a:r>
                      <a:endParaRPr lang="ru-RU" sz="1800" b="1" kern="1200" dirty="0">
                        <a:solidFill>
                          <a:srgbClr val="00B050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24,2</a:t>
                      </a:r>
                      <a:endParaRPr lang="ru-RU" sz="1800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2,1</a:t>
                      </a:r>
                      <a:endParaRPr lang="ru-RU" sz="1800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406794">
                <a:tc>
                  <a:txBody>
                    <a:bodyPr/>
                    <a:lstStyle/>
                    <a:p>
                      <a:pPr marL="0" algn="ctr" defTabSz="1088449" rtl="0" eaLnBrk="1" fontAlgn="b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</a:t>
                      </a:r>
                      <a:endParaRPr lang="ru-RU" sz="2000" b="0" i="0" u="none" strike="noStrike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1088449" rtl="0" eaLnBrk="1" fontAlgn="b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Буздякский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6304</a:t>
                      </a:r>
                      <a:endParaRPr lang="ru-R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6589</a:t>
                      </a:r>
                      <a:endParaRPr lang="ru-R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6589</a:t>
                      </a:r>
                      <a:endParaRPr lang="ru-R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b" latinLnBrk="0" hangingPunct="1"/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-285</a:t>
                      </a:r>
                      <a:endParaRPr lang="ru-RU" sz="1800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b" latinLnBrk="0" hangingPunct="1"/>
                      <a:r>
                        <a:rPr lang="ru-RU" sz="1800" b="1" kern="1200" dirty="0" smtClean="0">
                          <a:solidFill>
                            <a:srgbClr val="00B050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</a:t>
                      </a:r>
                      <a:endParaRPr lang="ru-RU" sz="1800" b="1" kern="1200" dirty="0">
                        <a:solidFill>
                          <a:srgbClr val="00B050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8,1</a:t>
                      </a:r>
                      <a:endParaRPr lang="ru-R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1,1</a:t>
                      </a:r>
                      <a:endParaRPr lang="ru-R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406794">
                <a:tc>
                  <a:txBody>
                    <a:bodyPr/>
                    <a:lstStyle/>
                    <a:p>
                      <a:pPr marL="0" algn="ctr" defTabSz="1088449" rtl="0" eaLnBrk="1" fontAlgn="b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</a:t>
                      </a:r>
                      <a:endParaRPr lang="ru-RU" sz="2000" b="0" i="0" u="none" strike="noStrike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1088449" rtl="0" eaLnBrk="1" fontAlgn="b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Дюртюлинский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18514</a:t>
                      </a:r>
                      <a:endParaRPr lang="ru-R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18719</a:t>
                      </a:r>
                      <a:endParaRPr lang="ru-R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19704</a:t>
                      </a:r>
                      <a:endParaRPr lang="ru-R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b" latinLnBrk="0" hangingPunct="1"/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-205</a:t>
                      </a:r>
                      <a:endParaRPr lang="ru-RU" sz="1800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b" latinLnBrk="0" hangingPunct="1"/>
                      <a:r>
                        <a:rPr lang="ru-RU" sz="1800" kern="1200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+</a:t>
                      </a:r>
                      <a:r>
                        <a:rPr lang="ru-RU" sz="1800" kern="1200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985</a:t>
                      </a:r>
                      <a:endParaRPr lang="ru-RU" sz="1800" kern="1200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29,4</a:t>
                      </a:r>
                      <a:endParaRPr lang="ru-RU" sz="1800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1,1</a:t>
                      </a:r>
                      <a:endParaRPr lang="ru-R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406794">
                <a:tc>
                  <a:txBody>
                    <a:bodyPr/>
                    <a:lstStyle/>
                    <a:p>
                      <a:pPr marL="0" algn="ctr" defTabSz="1088449" rtl="0" eaLnBrk="1" fontAlgn="b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</a:t>
                      </a:r>
                      <a:endParaRPr lang="ru-RU" sz="2000" b="0" i="0" u="none" strike="noStrike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1088449" rtl="0" eaLnBrk="1" fontAlgn="b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Ермекеевский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9760</a:t>
                      </a:r>
                      <a:endParaRPr lang="ru-R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8916</a:t>
                      </a:r>
                      <a:endParaRPr lang="ru-R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8994</a:t>
                      </a:r>
                      <a:endParaRPr lang="ru-R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b" latinLnBrk="0" hangingPunct="1"/>
                      <a:r>
                        <a:rPr lang="ru-RU" sz="1800" kern="1200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+844</a:t>
                      </a:r>
                      <a:endParaRPr lang="ru-RU" sz="1800" kern="1200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b" latinLnBrk="0" hangingPunct="1"/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+779</a:t>
                      </a:r>
                      <a:endParaRPr lang="ru-RU" sz="1800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14,2</a:t>
                      </a:r>
                      <a:endParaRPr lang="ru-R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1,4</a:t>
                      </a:r>
                      <a:endParaRPr lang="ru-R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406794">
                <a:tc>
                  <a:txBody>
                    <a:bodyPr/>
                    <a:lstStyle/>
                    <a:p>
                      <a:pPr marL="0" algn="ctr" defTabSz="1088449" rtl="0" eaLnBrk="1" fontAlgn="b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</a:t>
                      </a:r>
                      <a:endParaRPr lang="ru-RU" sz="2000" b="0" i="0" u="none" strike="noStrike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1088449" rtl="0" eaLnBrk="1" fontAlgn="b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Илишевский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18889</a:t>
                      </a:r>
                      <a:endParaRPr lang="ru-R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18986</a:t>
                      </a:r>
                      <a:endParaRPr lang="ru-R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19712</a:t>
                      </a:r>
                      <a:endParaRPr lang="ru-R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b" latinLnBrk="0" hangingPunct="1"/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-97</a:t>
                      </a:r>
                      <a:endParaRPr lang="ru-RU" sz="1800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b" latinLnBrk="0" hangingPunct="1"/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+726</a:t>
                      </a:r>
                      <a:endParaRPr lang="ru-RU" sz="1800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19,5</a:t>
                      </a:r>
                      <a:endParaRPr lang="ru-R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1,2</a:t>
                      </a:r>
                      <a:endParaRPr lang="ru-R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406794">
                <a:tc>
                  <a:txBody>
                    <a:bodyPr/>
                    <a:lstStyle/>
                    <a:p>
                      <a:pPr marL="0" algn="ctr" defTabSz="1088449" rtl="0" eaLnBrk="1" fontAlgn="b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</a:t>
                      </a:r>
                      <a:endParaRPr lang="ru-RU" sz="2000" b="0" i="0" u="none" strike="noStrike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1088449" rtl="0" eaLnBrk="1" fontAlgn="b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Кушнаренковский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9710</a:t>
                      </a:r>
                      <a:endParaRPr lang="ru-R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9517</a:t>
                      </a:r>
                      <a:endParaRPr lang="ru-R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8914</a:t>
                      </a:r>
                      <a:endParaRPr lang="ru-R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b" latinLnBrk="0" hangingPunct="1"/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+193</a:t>
                      </a:r>
                      <a:endParaRPr lang="ru-RU" sz="1800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b" latinLnBrk="0" hangingPunct="1"/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</a:t>
                      </a: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603</a:t>
                      </a:r>
                      <a:endParaRPr lang="ru-RU" sz="1800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12,9</a:t>
                      </a:r>
                      <a:endParaRPr lang="ru-R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1,4</a:t>
                      </a:r>
                      <a:endParaRPr lang="ru-R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406794">
                <a:tc>
                  <a:txBody>
                    <a:bodyPr/>
                    <a:lstStyle/>
                    <a:p>
                      <a:pPr marL="0" algn="ctr" defTabSz="1088449" rtl="0" eaLnBrk="1" fontAlgn="b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</a:t>
                      </a:r>
                      <a:endParaRPr lang="ru-RU" sz="2000" b="0" i="0" u="none" strike="noStrike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1088449" rtl="0" eaLnBrk="1" fontAlgn="b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Туймазинский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16692</a:t>
                      </a:r>
                      <a:endParaRPr lang="ru-R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16583</a:t>
                      </a:r>
                      <a:endParaRPr lang="ru-R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17499</a:t>
                      </a:r>
                      <a:endParaRPr lang="ru-R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b" latinLnBrk="0" hangingPunct="1"/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+109</a:t>
                      </a:r>
                      <a:endParaRPr lang="ru-RU" sz="1800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b" latinLnBrk="0" hangingPunct="1"/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+</a:t>
                      </a: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916</a:t>
                      </a:r>
                      <a:endParaRPr lang="ru-RU" sz="1800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23,2</a:t>
                      </a:r>
                      <a:endParaRPr lang="ru-RU" sz="1800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1,8</a:t>
                      </a:r>
                      <a:endParaRPr lang="ru-RU" sz="1800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06794">
                <a:tc>
                  <a:txBody>
                    <a:bodyPr/>
                    <a:lstStyle/>
                    <a:p>
                      <a:pPr marL="0" algn="ctr" defTabSz="1088449" rtl="0" eaLnBrk="1" fontAlgn="b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</a:t>
                      </a:r>
                      <a:endParaRPr lang="ru-RU" sz="2000" b="0" i="0" u="none" strike="noStrike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1088449" rtl="0" eaLnBrk="1" fontAlgn="b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Чекмагушевский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25965</a:t>
                      </a:r>
                      <a:endParaRPr lang="ru-R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25043</a:t>
                      </a:r>
                      <a:endParaRPr lang="ru-R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25034</a:t>
                      </a:r>
                      <a:endParaRPr lang="ru-R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b" latinLnBrk="0" hangingPunct="1"/>
                      <a:r>
                        <a:rPr lang="ru-RU" sz="1800" kern="1200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+922</a:t>
                      </a:r>
                      <a:endParaRPr lang="ru-RU" sz="1800" kern="1200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b" latinLnBrk="0" hangingPunct="1"/>
                      <a:r>
                        <a:rPr lang="ru-RU" sz="1800" kern="1200" dirty="0" smtClean="0">
                          <a:solidFill>
                            <a:srgbClr val="00B050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</a:t>
                      </a:r>
                      <a:r>
                        <a:rPr lang="ru-RU" sz="1800" kern="1200" dirty="0" smtClean="0">
                          <a:solidFill>
                            <a:srgbClr val="00B050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</a:t>
                      </a:r>
                      <a:endParaRPr lang="ru-RU" sz="1800" kern="1200" dirty="0">
                        <a:solidFill>
                          <a:srgbClr val="00B050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28,4</a:t>
                      </a:r>
                      <a:endParaRPr lang="ru-RU" sz="1800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1,3</a:t>
                      </a:r>
                      <a:endParaRPr lang="ru-R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406794">
                <a:tc>
                  <a:txBody>
                    <a:bodyPr/>
                    <a:lstStyle/>
                    <a:p>
                      <a:pPr marL="0" algn="ctr" defTabSz="1088449" rtl="0" eaLnBrk="1" fontAlgn="b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11</a:t>
                      </a:r>
                      <a:endParaRPr lang="ru-RU" sz="2000" b="0" i="0" u="none" strike="noStrike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1088449" rtl="0" eaLnBrk="1" fontAlgn="b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Шаранский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7972</a:t>
                      </a:r>
                      <a:endParaRPr lang="ru-R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7444</a:t>
                      </a:r>
                      <a:endParaRPr lang="ru-R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8739</a:t>
                      </a:r>
                      <a:endParaRPr lang="ru-R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b" latinLnBrk="0" hangingPunct="1"/>
                      <a:r>
                        <a:rPr lang="ru-RU" sz="1800" kern="1200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+528</a:t>
                      </a:r>
                      <a:endParaRPr lang="ru-RU" sz="1800" kern="1200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b" latinLnBrk="0" hangingPunct="1"/>
                      <a:r>
                        <a:rPr lang="ru-RU" sz="1800" kern="1200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+</a:t>
                      </a:r>
                      <a:r>
                        <a:rPr lang="ru-RU" sz="1800" kern="1200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1295</a:t>
                      </a:r>
                      <a:endParaRPr lang="ru-RU" sz="1800" kern="1200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15,9</a:t>
                      </a:r>
                      <a:endParaRPr lang="ru-R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1,8</a:t>
                      </a:r>
                      <a:endParaRPr lang="ru-R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33603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31635" y="328169"/>
            <a:ext cx="9143736" cy="369331"/>
          </a:xfrm>
          <a:prstGeom prst="rect">
            <a:avLst/>
          </a:prstGeom>
        </p:spPr>
        <p:txBody>
          <a:bodyPr wrap="square" lIns="91413" tIns="45706" rIns="91413" bIns="45706">
            <a:spAutoFit/>
          </a:bodyPr>
          <a:lstStyle>
            <a:defPPr>
              <a:defRPr lang="ru-RU"/>
            </a:defPPr>
            <a:lvl1pPr algn="ctr">
              <a:defRPr sz="1800" b="1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ru-RU" dirty="0"/>
              <a:t>ОТРАСЛЬ РАСТЕНИЕВОДСТВА ПО ИТОГАМ 20</a:t>
            </a:r>
            <a:r>
              <a:rPr lang="en-US" dirty="0"/>
              <a:t>2</a:t>
            </a:r>
            <a:r>
              <a:rPr lang="ru-RU" dirty="0"/>
              <a:t>1 г.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22761232"/>
              </p:ext>
            </p:extLst>
          </p:nvPr>
        </p:nvGraphicFramePr>
        <p:xfrm>
          <a:off x="1848634" y="1413243"/>
          <a:ext cx="5759141" cy="261376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223817"/>
                <a:gridCol w="1655753"/>
                <a:gridCol w="1295807"/>
                <a:gridCol w="1583764"/>
              </a:tblGrid>
              <a:tr h="1007879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300" b="1" dirty="0" smtClean="0">
                        <a:solidFill>
                          <a:schemeClr val="accent5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ВАЛОВЫЙ СБОР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ЗЕРНА </a:t>
                      </a:r>
                    </a:p>
                  </a:txBody>
                  <a:tcPr marL="68560" marR="68560" marT="34281" marB="3428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300" b="1" dirty="0" smtClean="0">
                        <a:solidFill>
                          <a:schemeClr val="accent5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ВАЛОВЫЙ СБОР САХАРНОЙ СВЕКЛЫ </a:t>
                      </a:r>
                    </a:p>
                  </a:txBody>
                  <a:tcPr marL="68560" marR="68560" marT="34281" marB="3428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1605890">
                <a:tc>
                  <a:txBody>
                    <a:bodyPr/>
                    <a:lstStyle/>
                    <a:p>
                      <a:pPr algn="ctr"/>
                      <a:endParaRPr lang="ru-RU" sz="15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60" marR="68560" marT="34281" marB="3428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3200" b="1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2,2</a:t>
                      </a:r>
                      <a:r>
                        <a:rPr lang="ru-RU" sz="3200" b="1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600" b="1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/>
                      </a:r>
                      <a:br>
                        <a:rPr lang="ru-RU" sz="1600" b="1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1800" b="1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млн тонн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i="1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54% к 2020 г</a:t>
                      </a:r>
                      <a:r>
                        <a:rPr lang="ru-RU" sz="1000" b="1" i="1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</a:p>
                    <a:p>
                      <a:pPr algn="l"/>
                      <a:endParaRPr lang="ru-RU" sz="1500"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60" marR="68560" marT="34281" marB="3428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ru-RU" sz="1500"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60" marR="68560" marT="34281" marB="3428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3200" b="1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966,6</a:t>
                      </a:r>
                      <a:r>
                        <a:rPr lang="ru-RU" sz="1800" b="1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/>
                      </a:r>
                      <a:br>
                        <a:rPr lang="ru-RU" sz="1800" b="1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1800" b="1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тыс. тонн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i="1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75% к 2020 г.</a:t>
                      </a:r>
                    </a:p>
                    <a:p>
                      <a:pPr algn="l"/>
                      <a:endParaRPr lang="ru-RU" sz="1800"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60" marR="68560" marT="34281" marB="3428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pic>
        <p:nvPicPr>
          <p:cNvPr id="4" name="Picture 3" descr="C:\Users\PUTYAT~1.YV\AppData\Local\Temp\wheat.png"/>
          <p:cNvPicPr>
            <a:picLocks noChangeAspect="1" noChangeArrowheads="1"/>
          </p:cNvPicPr>
          <p:nvPr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01533" y="2543355"/>
            <a:ext cx="741641" cy="7416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C:\Users\PUTYAT~1.YV\AppData\Local\Temp\sugar-beet.png"/>
          <p:cNvPicPr>
            <a:picLocks noChangeAspect="1" noChangeArrowheads="1"/>
          </p:cNvPicPr>
          <p:nvPr/>
        </p:nvPicPr>
        <p:blipFill>
          <a:blip r:embed="rId3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04948" y="2549216"/>
            <a:ext cx="809855" cy="8098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https://lh3.googleusercontent.com/PL7IG1QP0f6xBl2NLx41Hfb6ziD1Vz_oNbLOJ9QQycxZSud3-6GCvT62MTpLe4QDDFR2oaaPODvcQF3V8y6MxcoGzD0HHi5Td-qNST8LQB3Pd8ODc-Fh8FSCdab46ZjqJYWy5c5JDcmyZSV0cJs5FNdvGsHNK0SaMwGXP6E83zok2c8qA_O_Y_WujpDXXl4ZqwdHDqYKQySLnISr1fKuCTSUJ01fxbaB6NpWvfJaTsF47OpNVceto95YIQQAU-iaAOkOPw_Cs6bF1-kL24_MwwR2-D_U2rBgboSGwVa7mvOUAaF7g7dZn3W-EQTdKKdgJ0lyZMyL96wblnPlrEHjAkaVEuKszLg_oeLt9Jgrer-UiX_dax7BkoZ1Er2Bf7OT04W-nmwnFBMxPVBHSPSt-De6IAFA8wLgAQzgA58H1iv2zeDLSOgUv4oR6G_nVk8LsXuvFMriRLWbRuXlnN73HDeN5RUGXWp9s_n4kdopE8Vwt2nWLh4N0tkgFNsJa5Ya8RVjpkOx4IRNFuGX_E8zmVDFboRfHY3MsQThg_Hb_5qaBbpUNS31dd8w1goSOox3_SIUqqpsWVmLK-NAh2vechYy0w6JZjrF6GfIC3vdg-M0-q7A12YCDPXhOunvkeTF2SGN6x-yV9q43EP041KYhybxy98rH6f0pV7VtUwHD0M1CXyip_obxGYlYk8oQQ=w1292-h969-no?authuser=0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8471645" y="1249008"/>
            <a:ext cx="3023549" cy="1676053"/>
          </a:xfrm>
          <a:prstGeom prst="rect">
            <a:avLst/>
          </a:prstGeom>
          <a:noFill/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lh3.googleusercontent.com/GS93LP451pOvBG-EQYmntLKlYdElHfxGM0hkeUWFYuypx_r0AfRqFZC5rnjgC7mUX-nXSbkCx5ujbmIcD49GUvxka7FAL-UOSscAtRX_568qza_87hp5rgXHUKva4I_uwHY__MCX87Pz5E-0FyqD5-gPWrniIbLLwgF_8oz2XsHX4B5DmRBEJBagMPINJNGqLgTDp1bjn5yQUUB8rDVF9Kyp7kL5jtEUWKY5Idbdj8TOqFdcTq-laHc-09Xj2-UJ2T0ZLsl9tkKQw2Asv-xt9bWZPcBkk5qH2mag2-uwyn7Z3jYrPGXJRvqV6wJ2Ggef_OrBHb4TNX9ljXeFrHZKmCKzFYS0L5phEF5eIqEfQWIWXAEdk4tdvKgYX9sFqJ1Okz3mj4NXvHt3sbM6iC8kOjcgRto4xEpOsDGmKhpcf-YmhuEY1XFng3JAYtRats_1jyfVBcCjIBieqau1Ocebz6t54Ug2njLTMLebMZMAG0twRDq_3kbqP6k8ZM3qXbAZQHyw7wjpq0ee1pva1DvslHOA2Z9C-jT9FLBFXAmSYm5esKMLwiGVzjzLlxQjS-cxHheMrfWIe4a1fMBVoTrUyCTHMHTLECnytq8wQaIwkN9QiWzRdbcAawnZ98OQKf3k3BC4Fn0yP2y1jdGTHur06I3frnNJKc0KTs5gbET8nUFW7IppYUBTdaByvjy08g=w1723-h969-no?authuser=0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471645" y="3091119"/>
            <a:ext cx="3023549" cy="1611649"/>
          </a:xfrm>
          <a:prstGeom prst="rect">
            <a:avLst/>
          </a:prstGeom>
          <a:noFill/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s://lh3.googleusercontent.com/_oCgIjvPxC-RdGjUsJXVCxJQkWMOL5ImOx9RMeSrYvhm7-F9W6Zs6uHCEihHu-kcr-UI366aTEswRJ6xIBuq4j1P1lyoj9WRbxCPrdPsZBquBzQgdv_GQ-6bwn0ZcjNBUQb4AL3OQ67ybuyv4RaNIMa2rMIo6_Gw16Ldq4XmboZp2yUHlxIYAqPRaYJjjHpQPZdrDWply-9mcMDdGk511l9hKTqWzDbeodYguP99nkWaIwP4ZEJxeIbPWk7woPHxRf9_mLeglSOgOF3qzjdIcpORjs16tgVCYHpcMPdxcPlxKWfXdIL3p1c5jcoZhEZC4u5iHMXU8oBpC_RaMLaVzk6qq5oBCrXrnvNqLt8X1cJcyoLBCiqXVxRp2GK9LE-Z7rttTVvGgQy1Pz81OBGvRAYLwAVlh5Ndx0PBVOLbuH09VHMa9JSKLf_2uwhYOHBvIoRjjoJczrg5WBR4CNPMj9HlFBH5TeN3Wrh8NJ2TUUvcidwowTn_F0A_fLmRk3yz1-wuC5uHWo1k5eRlh9VbpsUc_CTamcEaKLGqZ-iURlC2iNJcyyxuFgUPjZiWDou92HPWzu0MsaHz0cbUTEwtY90s6KtW0UTZ6l9ruY4FPPhV7LqMrRk_s6rsr3cu83qo02QUfEsYfHSZ0IiBbxmhkeZLjN6PHXry_1j4krRtPkLAo2y6Ot7OINW5ebElNg=w1723-h969-no?authuser=0"/>
          <p:cNvPicPr>
            <a:picLocks noChangeAspect="1" noChangeArrowheads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8471645" y="4868827"/>
            <a:ext cx="3023549" cy="1624613"/>
          </a:xfrm>
          <a:prstGeom prst="rect">
            <a:avLst/>
          </a:prstGeom>
          <a:noFill/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2" name="Таблица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99348893"/>
              </p:ext>
            </p:extLst>
          </p:nvPr>
        </p:nvGraphicFramePr>
        <p:xfrm>
          <a:off x="1848634" y="3914860"/>
          <a:ext cx="5759141" cy="245426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288229"/>
                <a:gridCol w="1591343"/>
                <a:gridCol w="1367795"/>
                <a:gridCol w="1511774"/>
              </a:tblGrid>
              <a:tr h="737993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ВАЛОВЫЙ СБОР МАСЛИЧНЫХ КУЛЬТУР </a:t>
                      </a:r>
                    </a:p>
                  </a:txBody>
                  <a:tcPr marL="68560" marR="68560" marT="34281" marB="3428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ВАЛОВЫЙ СБОР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ОВОЩЕЙ</a:t>
                      </a:r>
                    </a:p>
                  </a:txBody>
                  <a:tcPr marL="68560" marR="68560" marT="34281" marB="3428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800" b="1" dirty="0" smtClean="0">
                        <a:solidFill>
                          <a:srgbClr val="78953D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1716276">
                <a:tc>
                  <a:txBody>
                    <a:bodyPr/>
                    <a:lstStyle/>
                    <a:p>
                      <a:pPr algn="l"/>
                      <a:endParaRPr lang="ru-RU" sz="1500"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60" marR="68560" marT="34281" marB="3428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3200" b="1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408,9</a:t>
                      </a:r>
                      <a:r>
                        <a:rPr lang="ru-RU" sz="3200" b="1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br>
                        <a:rPr lang="ru-RU" sz="3200" b="1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1800" b="1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тыс. тонн </a:t>
                      </a:r>
                      <a:endParaRPr lang="ru-RU" sz="1500" b="1" dirty="0" smtClean="0">
                        <a:solidFill>
                          <a:schemeClr val="accent5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i="1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103% к 2020 г.</a:t>
                      </a:r>
                    </a:p>
                  </a:txBody>
                  <a:tcPr marL="68560" marR="68560" marT="34281" marB="3428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b="1" i="1" dirty="0" smtClean="0">
                        <a:solidFill>
                          <a:schemeClr val="accent5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60" marR="68560" marT="34281" marB="3428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3200" b="1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255,4</a:t>
                      </a:r>
                      <a:r>
                        <a:rPr lang="ru-RU" sz="3200" b="1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500" b="1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/>
                      </a:r>
                      <a:br>
                        <a:rPr lang="ru-RU" sz="1500" b="1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1800" b="1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тыс. тонн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i="1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89% к 2020 г.</a:t>
                      </a:r>
                    </a:p>
                  </a:txBody>
                  <a:tcPr marL="68560" marR="68560" marT="34281" marB="3428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pic>
        <p:nvPicPr>
          <p:cNvPr id="6" name="Picture 5" descr="C:\Users\PUTYAT~1.YV\AppData\Local\Temp\sunflower.png"/>
          <p:cNvPicPr>
            <a:picLocks noChangeAspect="1" noChangeArrowheads="1"/>
          </p:cNvPicPr>
          <p:nvPr/>
        </p:nvPicPr>
        <p:blipFill>
          <a:blip r:embed="rId7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01533" y="4730678"/>
            <a:ext cx="730306" cy="7303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8" cstate="email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67091" y="4730678"/>
            <a:ext cx="804194" cy="804217"/>
          </a:xfrm>
          <a:prstGeom prst="rect">
            <a:avLst/>
          </a:prstGeom>
        </p:spPr>
      </p:pic>
      <p:cxnSp>
        <p:nvCxnSpPr>
          <p:cNvPr id="14" name="Прямая соединительная линия 13"/>
          <p:cNvCxnSpPr/>
          <p:nvPr/>
        </p:nvCxnSpPr>
        <p:spPr>
          <a:xfrm>
            <a:off x="4728204" y="1485234"/>
            <a:ext cx="0" cy="4679436"/>
          </a:xfrm>
          <a:prstGeom prst="line">
            <a:avLst/>
          </a:prstGeom>
          <a:ln w="12700"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 flipH="1">
            <a:off x="2136590" y="3716965"/>
            <a:ext cx="5254632" cy="0"/>
          </a:xfrm>
          <a:prstGeom prst="line">
            <a:avLst/>
          </a:prstGeom>
          <a:ln w="12700"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11207237" y="6380645"/>
            <a:ext cx="720059" cy="273836"/>
          </a:xfrm>
        </p:spPr>
        <p:txBody>
          <a:bodyPr vert="horz" lIns="81632" tIns="40816" rIns="81632" bIns="40816" rtlCol="0" anchor="ctr"/>
          <a:lstStyle/>
          <a:p>
            <a:fld id="{148ECE58-DD8F-41A7-82C0-941C977FA5B8}" type="slidenum">
              <a:rPr lang="ru-RU" sz="900" b="1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pPr/>
              <a:t>3</a:t>
            </a:fld>
            <a:endParaRPr lang="ru-RU" sz="900" b="1" dirty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3422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37707"/>
            <a:ext cx="12192000" cy="848605"/>
          </a:xfr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  <a:latin typeface="Arial" charset="0"/>
                <a:ea typeface="+mn-ea"/>
                <a:cs typeface="Arial" charset="0"/>
              </a:rPr>
              <a:t>Сравнение посевных площадей</a:t>
            </a:r>
            <a:br>
              <a:rPr lang="ru-RU" sz="2400" b="1" dirty="0" smtClean="0">
                <a:solidFill>
                  <a:srgbClr val="002060"/>
                </a:solidFill>
                <a:latin typeface="Arial" charset="0"/>
                <a:ea typeface="+mn-ea"/>
                <a:cs typeface="Arial" charset="0"/>
              </a:rPr>
            </a:br>
            <a:r>
              <a:rPr lang="ru-RU" sz="2400" b="1" dirty="0" smtClean="0">
                <a:solidFill>
                  <a:srgbClr val="002060"/>
                </a:solidFill>
                <a:latin typeface="Arial" charset="0"/>
                <a:ea typeface="+mn-ea"/>
                <a:cs typeface="Arial" charset="0"/>
              </a:rPr>
              <a:t> </a:t>
            </a:r>
            <a:r>
              <a:rPr lang="ru-RU" sz="2400" b="1" dirty="0" smtClean="0">
                <a:solidFill>
                  <a:srgbClr val="002060"/>
                </a:solidFill>
                <a:latin typeface="Arial" charset="0"/>
                <a:ea typeface="+mn-ea"/>
                <a:cs typeface="Arial" charset="0"/>
              </a:rPr>
              <a:t>гороха </a:t>
            </a:r>
            <a:r>
              <a:rPr lang="ru-RU" sz="2400" b="1" dirty="0" smtClean="0">
                <a:solidFill>
                  <a:srgbClr val="002060"/>
                </a:solidFill>
                <a:latin typeface="Arial" charset="0"/>
                <a:ea typeface="+mn-ea"/>
                <a:cs typeface="Arial" charset="0"/>
              </a:rPr>
              <a:t>и </a:t>
            </a:r>
            <a:r>
              <a:rPr lang="ru-RU" sz="2400" b="1" dirty="0" smtClean="0">
                <a:solidFill>
                  <a:srgbClr val="002060"/>
                </a:solidFill>
                <a:latin typeface="Arial" charset="0"/>
                <a:ea typeface="+mn-ea"/>
                <a:cs typeface="Arial" charset="0"/>
              </a:rPr>
              <a:t>гречихи</a:t>
            </a:r>
            <a:endParaRPr lang="ru-RU" sz="2400" b="1" dirty="0">
              <a:solidFill>
                <a:srgbClr val="002060"/>
              </a:solidFill>
              <a:latin typeface="Arial" charset="0"/>
              <a:ea typeface="+mn-ea"/>
              <a:cs typeface="Arial" charset="0"/>
            </a:endParaRPr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02836733"/>
              </p:ext>
            </p:extLst>
          </p:nvPr>
        </p:nvGraphicFramePr>
        <p:xfrm>
          <a:off x="665018" y="1133068"/>
          <a:ext cx="11430695" cy="569652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10951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176951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237247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237247"/>
                <a:gridCol w="1237247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237247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1237247"/>
                <a:gridCol w="1356558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</a:tblGrid>
              <a:tr h="390114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№</a:t>
                      </a:r>
                      <a:endParaRPr lang="ru-RU" sz="14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Наименование</a:t>
                      </a:r>
                    </a:p>
                    <a:p>
                      <a:pPr algn="ctr" fontAlgn="ctr"/>
                      <a:r>
                        <a:rPr lang="ru-RU" sz="14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районов</a:t>
                      </a:r>
                      <a:endParaRPr lang="ru-RU" sz="14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gridSpan="6"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b="1" u="none" strike="noStrike" kern="1200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ПЛОЩАДЬ, </a:t>
                      </a:r>
                      <a:r>
                        <a:rPr lang="ru-RU" sz="1400" b="1" u="none" strike="noStrike" kern="1200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тыс. га</a:t>
                      </a:r>
                      <a:endParaRPr lang="ru-RU" sz="1400" b="1" u="none" strike="noStrike" kern="12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12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12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0117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b="1" u="none" strike="noStrike" kern="1200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ГОРОХ</a:t>
                      </a:r>
                      <a:endParaRPr lang="ru-RU" sz="1400" b="1" u="none" strike="noStrike" kern="12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12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12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ГРЕЧИХА</a:t>
                      </a:r>
                      <a:endParaRPr lang="ru-RU" sz="14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12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12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54477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u="none" strike="noStrike" kern="1200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по данным УСХ на 2022 г. </a:t>
                      </a:r>
                    </a:p>
                    <a:p>
                      <a:pPr marL="0" algn="ctr" defTabSz="914400" rtl="0" eaLnBrk="1" fontAlgn="ctr" latinLnBrk="0" hangingPunct="1"/>
                      <a:endParaRPr lang="ru-RU" sz="1400" b="1" u="none" strike="noStrike" kern="12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088449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u="none" strike="noStrike" kern="1200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по данным УСХ за 1991 г.</a:t>
                      </a:r>
                      <a:endParaRPr lang="ru-RU" sz="1400" b="1" i="0" u="none" strike="noStrike" dirty="0" smtClean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 fontAlgn="ctr"/>
                      <a:endParaRPr lang="ru-RU" sz="14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± 2022 г. </a:t>
                      </a:r>
                    </a:p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 1991 г. </a:t>
                      </a:r>
                    </a:p>
                    <a:p>
                      <a:pPr algn="ctr" fontAlgn="ctr"/>
                      <a:endParaRPr lang="ru-RU" sz="1400" b="1" i="0" u="none" strike="noStrike" dirty="0" smtClean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u="none" strike="noStrike" kern="1200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по данным УСХ на 2022 г. </a:t>
                      </a: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088449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u="none" strike="noStrike" kern="1200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по данным УСХ за 1991 г.</a:t>
                      </a:r>
                      <a:endParaRPr lang="ru-RU" sz="1400" b="1" i="0" u="none" strike="noStrike" dirty="0" smtClean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± 2022 г. </a:t>
                      </a:r>
                    </a:p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 1991 г. </a:t>
                      </a:r>
                    </a:p>
                    <a:p>
                      <a:pPr algn="ctr" fontAlgn="ctr"/>
                      <a:endParaRPr lang="ru-RU" sz="1400" b="1" i="0" u="none" strike="noStrike" dirty="0" smtClean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</a:tr>
              <a:tr h="370617">
                <a:tc>
                  <a:txBody>
                    <a:bodyPr/>
                    <a:lstStyle/>
                    <a:p>
                      <a:pPr marL="0" algn="ctr" defTabSz="1088449" rtl="0" eaLnBrk="1" fontAlgn="b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1088449" rtl="0" eaLnBrk="1" fontAlgn="b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Бакалинский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1,1</a:t>
                      </a:r>
                      <a:endParaRPr lang="ru-RU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8,2</a:t>
                      </a:r>
                      <a:endParaRPr lang="ru-RU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-7,1</a:t>
                      </a:r>
                      <a:endParaRPr lang="ru-RU" sz="1800" b="0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1,2</a:t>
                      </a:r>
                      <a:endParaRPr lang="ru-RU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1,5</a:t>
                      </a:r>
                      <a:endParaRPr lang="ru-RU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-0,3</a:t>
                      </a:r>
                      <a:endParaRPr lang="ru-RU" sz="1800" b="0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70617">
                <a:tc>
                  <a:txBody>
                    <a:bodyPr/>
                    <a:lstStyle/>
                    <a:p>
                      <a:pPr marL="0" algn="ctr" defTabSz="1088449" rtl="0" eaLnBrk="1" fontAlgn="b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</a:t>
                      </a:r>
                      <a:endParaRPr lang="ru-RU" sz="1800" b="0" i="0" u="none" strike="noStrike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1088449" rtl="0" eaLnBrk="1" fontAlgn="b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Благоварский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4,6</a:t>
                      </a:r>
                      <a:endParaRPr lang="ru-RU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4,6</a:t>
                      </a:r>
                      <a:endParaRPr lang="ru-RU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i="0" u="none" strike="noStrike" dirty="0" smtClean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1800" b="1" i="0" u="none" strike="noStrike" dirty="0">
                        <a:solidFill>
                          <a:srgbClr val="00B05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1,1</a:t>
                      </a:r>
                      <a:endParaRPr lang="ru-RU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1,4</a:t>
                      </a:r>
                      <a:endParaRPr lang="ru-RU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-0,3</a:t>
                      </a:r>
                      <a:endParaRPr lang="ru-RU" sz="1800" b="0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70617">
                <a:tc>
                  <a:txBody>
                    <a:bodyPr/>
                    <a:lstStyle/>
                    <a:p>
                      <a:pPr marL="0" algn="ctr" defTabSz="1088449" rtl="0" eaLnBrk="1" fontAlgn="b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</a:t>
                      </a:r>
                      <a:endParaRPr lang="ru-RU" sz="1800" b="0" i="0" u="none" strike="noStrike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1088449" rtl="0" eaLnBrk="1" fontAlgn="b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Белебеевский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0,6</a:t>
                      </a:r>
                      <a:endParaRPr lang="ru-RU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4,0</a:t>
                      </a:r>
                      <a:endParaRPr lang="ru-RU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-3,4</a:t>
                      </a:r>
                      <a:endParaRPr lang="ru-RU" sz="1800" b="0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1,2</a:t>
                      </a:r>
                      <a:endParaRPr lang="ru-RU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2,4</a:t>
                      </a:r>
                      <a:endParaRPr lang="ru-RU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-1,2</a:t>
                      </a: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70617">
                <a:tc>
                  <a:txBody>
                    <a:bodyPr/>
                    <a:lstStyle/>
                    <a:p>
                      <a:pPr marL="0" algn="ctr" defTabSz="1088449" rtl="0" eaLnBrk="1" fontAlgn="b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</a:t>
                      </a:r>
                      <a:endParaRPr lang="ru-RU" sz="1800" b="0" i="0" u="none" strike="noStrike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1088449" rtl="0" eaLnBrk="1" fontAlgn="b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Буздякский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3,4</a:t>
                      </a:r>
                      <a:endParaRPr lang="ru-RU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5,3</a:t>
                      </a:r>
                      <a:endParaRPr lang="ru-RU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-1,9</a:t>
                      </a:r>
                      <a:endParaRPr lang="ru-RU" sz="1800" b="0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1,2</a:t>
                      </a:r>
                      <a:endParaRPr lang="ru-RU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2,1</a:t>
                      </a:r>
                      <a:endParaRPr lang="ru-RU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-0,9</a:t>
                      </a:r>
                      <a:endParaRPr lang="ru-RU" sz="1800" b="0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70617">
                <a:tc>
                  <a:txBody>
                    <a:bodyPr/>
                    <a:lstStyle/>
                    <a:p>
                      <a:pPr marL="0" algn="ctr" defTabSz="1088449" rtl="0" eaLnBrk="1" fontAlgn="b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</a:t>
                      </a:r>
                      <a:endParaRPr lang="ru-RU" sz="1800" b="0" i="0" u="none" strike="noStrike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1088449" rtl="0" eaLnBrk="1" fontAlgn="b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Дюртюлинский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2,5</a:t>
                      </a:r>
                      <a:endParaRPr lang="ru-RU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8,0</a:t>
                      </a:r>
                      <a:endParaRPr lang="ru-RU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-5,5</a:t>
                      </a:r>
                      <a:endParaRPr lang="ru-RU" sz="1800" b="0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2,0</a:t>
                      </a:r>
                      <a:endParaRPr lang="ru-RU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1,2</a:t>
                      </a:r>
                      <a:endParaRPr lang="ru-RU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 smtClean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+0,8</a:t>
                      </a:r>
                      <a:endParaRPr lang="ru-RU" sz="1800" b="1" i="0" u="none" strike="noStrike" dirty="0">
                        <a:solidFill>
                          <a:srgbClr val="00B05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370617">
                <a:tc>
                  <a:txBody>
                    <a:bodyPr/>
                    <a:lstStyle/>
                    <a:p>
                      <a:pPr marL="0" algn="ctr" defTabSz="1088449" rtl="0" eaLnBrk="1" fontAlgn="b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</a:t>
                      </a:r>
                      <a:endParaRPr lang="ru-RU" sz="1800" b="0" i="0" u="none" strike="noStrike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1088449" rtl="0" eaLnBrk="1" fontAlgn="b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Ермекеевский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0,6</a:t>
                      </a:r>
                      <a:endParaRPr lang="ru-RU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4,5</a:t>
                      </a:r>
                      <a:endParaRPr lang="ru-RU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-3,9</a:t>
                      </a:r>
                      <a:endParaRPr lang="ru-RU" sz="1800" b="0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2,4</a:t>
                      </a:r>
                      <a:endParaRPr lang="ru-RU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2,5</a:t>
                      </a:r>
                      <a:endParaRPr lang="ru-RU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-0,1</a:t>
                      </a:r>
                      <a:endParaRPr lang="ru-RU" sz="1800" b="0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370617">
                <a:tc>
                  <a:txBody>
                    <a:bodyPr/>
                    <a:lstStyle/>
                    <a:p>
                      <a:pPr marL="0" algn="ctr" defTabSz="1088449" rtl="0" eaLnBrk="1" fontAlgn="b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</a:t>
                      </a:r>
                      <a:endParaRPr lang="ru-RU" sz="1800" b="0" i="0" u="none" strike="noStrike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1088449" rtl="0" eaLnBrk="1" fontAlgn="b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Илишевский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3,3</a:t>
                      </a:r>
                      <a:endParaRPr lang="ru-RU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6,9</a:t>
                      </a:r>
                      <a:endParaRPr lang="ru-RU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-3,6</a:t>
                      </a:r>
                      <a:endParaRPr lang="ru-RU" sz="1800" b="0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4,0</a:t>
                      </a:r>
                      <a:endParaRPr lang="ru-RU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1,3</a:t>
                      </a:r>
                      <a:endParaRPr lang="ru-RU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 smtClean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+2,7</a:t>
                      </a:r>
                      <a:endParaRPr lang="ru-RU" sz="1800" b="1" i="0" u="none" strike="noStrike" dirty="0">
                        <a:solidFill>
                          <a:srgbClr val="00B05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370617">
                <a:tc>
                  <a:txBody>
                    <a:bodyPr/>
                    <a:lstStyle/>
                    <a:p>
                      <a:pPr marL="0" algn="ctr" defTabSz="1088449" rtl="0" eaLnBrk="1" fontAlgn="b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</a:t>
                      </a:r>
                      <a:endParaRPr lang="ru-RU" sz="1800" b="0" i="0" u="none" strike="noStrike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1088449" rtl="0" eaLnBrk="1" fontAlgn="b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Кушнаренковский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3,1</a:t>
                      </a:r>
                      <a:endParaRPr lang="ru-RU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5,2</a:t>
                      </a:r>
                      <a:endParaRPr lang="ru-RU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-2,1</a:t>
                      </a:r>
                      <a:endParaRPr lang="ru-RU" sz="1800" b="0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1,6</a:t>
                      </a:r>
                      <a:endParaRPr lang="ru-RU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1,9</a:t>
                      </a:r>
                      <a:endParaRPr lang="ru-RU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-0,3</a:t>
                      </a:r>
                      <a:endParaRPr lang="ru-RU" sz="1800" b="0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370617">
                <a:tc>
                  <a:txBody>
                    <a:bodyPr/>
                    <a:lstStyle/>
                    <a:p>
                      <a:pPr marL="0" algn="ctr" defTabSz="1088449" rtl="0" eaLnBrk="1" fontAlgn="b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</a:t>
                      </a:r>
                      <a:endParaRPr lang="ru-RU" sz="1800" b="0" i="0" u="none" strike="noStrike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1088449" rtl="0" eaLnBrk="1" fontAlgn="b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Туймазинский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0,3</a:t>
                      </a:r>
                      <a:endParaRPr lang="ru-RU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4,4</a:t>
                      </a:r>
                      <a:endParaRPr lang="ru-RU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-4,1</a:t>
                      </a:r>
                      <a:endParaRPr lang="ru-RU" sz="1800" b="0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0,5</a:t>
                      </a:r>
                      <a:endParaRPr lang="ru-RU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1,5</a:t>
                      </a:r>
                      <a:endParaRPr lang="ru-RU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-1,0</a:t>
                      </a:r>
                      <a:endParaRPr lang="ru-RU" sz="1800" b="0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0617">
                <a:tc>
                  <a:txBody>
                    <a:bodyPr/>
                    <a:lstStyle/>
                    <a:p>
                      <a:pPr marL="0" algn="ctr" defTabSz="1088449" rtl="0" eaLnBrk="1" fontAlgn="b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</a:t>
                      </a:r>
                      <a:endParaRPr lang="ru-RU" sz="1800" b="0" i="0" u="none" strike="noStrike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1088449" rtl="0" eaLnBrk="1" fontAlgn="b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Чекмагушевский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1,7</a:t>
                      </a:r>
                      <a:endParaRPr lang="ru-RU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7,8</a:t>
                      </a:r>
                      <a:endParaRPr lang="ru-RU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-6,1</a:t>
                      </a:r>
                      <a:endParaRPr lang="ru-RU" sz="1800" b="0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1,0</a:t>
                      </a:r>
                      <a:endParaRPr lang="ru-RU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2,2</a:t>
                      </a:r>
                      <a:endParaRPr lang="ru-RU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-1,2</a:t>
                      </a:r>
                      <a:endParaRPr lang="ru-RU" sz="1800" b="0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320425">
                <a:tc>
                  <a:txBody>
                    <a:bodyPr/>
                    <a:lstStyle/>
                    <a:p>
                      <a:pPr marL="0" algn="ctr" defTabSz="1088449" rtl="0" eaLnBrk="1" fontAlgn="b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11</a:t>
                      </a:r>
                      <a:endParaRPr lang="ru-RU" sz="1800" b="0" i="0" u="none" strike="noStrike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1088449" rtl="0" eaLnBrk="1" fontAlgn="b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Шаранский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0,5</a:t>
                      </a:r>
                      <a:endParaRPr lang="ru-RU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5,8</a:t>
                      </a:r>
                      <a:endParaRPr lang="ru-RU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5,3</a:t>
                      </a:r>
                      <a:endParaRPr lang="ru-RU" sz="1800" b="0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2,2</a:t>
                      </a:r>
                      <a:endParaRPr lang="ru-RU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0,8</a:t>
                      </a:r>
                      <a:endParaRPr lang="ru-RU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 smtClean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+1,4</a:t>
                      </a:r>
                      <a:endParaRPr lang="ru-RU" sz="1800" b="1" i="0" u="none" strike="noStrike" dirty="0">
                        <a:solidFill>
                          <a:srgbClr val="00B05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9037">
                <a:tc gridSpan="2"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800" b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По республике, тыс.</a:t>
                      </a:r>
                      <a:endParaRPr lang="ru-RU" sz="1800" b="1" u="none" strike="noStrike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800" b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52,0</a:t>
                      </a:r>
                      <a:endParaRPr lang="ru-RU" sz="1800" b="1" u="none" strike="noStrike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800" b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195,8</a:t>
                      </a:r>
                      <a:endParaRPr lang="ru-RU" sz="1800" b="1" u="none" strike="noStrike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800" b="1" u="none" strike="noStrike" kern="1200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-143,8</a:t>
                      </a:r>
                      <a:endParaRPr lang="ru-RU" sz="1800" b="1" u="none" strike="noStrike" kern="1200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088449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58,0</a:t>
                      </a: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800" b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109,4</a:t>
                      </a:r>
                      <a:endParaRPr lang="ru-RU" sz="1800" b="1" u="none" strike="noStrike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800" b="1" u="none" strike="noStrike" kern="1200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-51,4</a:t>
                      </a:r>
                      <a:endParaRPr lang="ru-RU" sz="1800" b="1" u="none" strike="noStrike" kern="1200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465937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83643772"/>
              </p:ext>
            </p:extLst>
          </p:nvPr>
        </p:nvGraphicFramePr>
        <p:xfrm>
          <a:off x="548640" y="1111121"/>
          <a:ext cx="11554690" cy="574687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91726"/>
                <a:gridCol w="1662675"/>
                <a:gridCol w="1961149"/>
                <a:gridCol w="1893523"/>
                <a:gridCol w="1865540"/>
                <a:gridCol w="2080077"/>
              </a:tblGrid>
              <a:tr h="397121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8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Наименование          </a:t>
                      </a:r>
                    </a:p>
                    <a:p>
                      <a:pPr algn="ctr" fontAlgn="ctr"/>
                      <a:r>
                        <a:rPr lang="ru-RU" sz="18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районов</a:t>
                      </a:r>
                      <a:endParaRPr lang="ru-R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Площадь пашни, тыс. га</a:t>
                      </a:r>
                      <a:endParaRPr lang="ru-R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118568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 данным </a:t>
                      </a:r>
                      <a:r>
                        <a:rPr lang="ru-RU" sz="1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РОСРЕЕСТРА </a:t>
                      </a:r>
                      <a:r>
                        <a:rPr lang="ru-RU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(земельный фонд форма 22,2 на</a:t>
                      </a:r>
                      <a:r>
                        <a:rPr lang="ru-RU" sz="14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01.01.2021 г.</a:t>
                      </a:r>
                      <a:endParaRPr lang="ru-RU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 данным </a:t>
                      </a:r>
                      <a:r>
                        <a:rPr lang="ru-RU" sz="1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Администрации МР </a:t>
                      </a:r>
                      <a:r>
                        <a:rPr lang="ru-RU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(структура посевных площадей на 2022 г.)</a:t>
                      </a:r>
                      <a:endParaRPr lang="ru-RU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 данным </a:t>
                      </a:r>
                      <a:r>
                        <a:rPr lang="ru-RU" sz="1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Башкортостан-</a:t>
                      </a:r>
                      <a:r>
                        <a:rPr lang="ru-RU" sz="14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стата</a:t>
                      </a:r>
                      <a:r>
                        <a:rPr lang="ru-RU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(форма 29-сх 2020 г. посевная </a:t>
                      </a:r>
                      <a:r>
                        <a:rPr lang="ru-RU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площадь + пар</a:t>
                      </a:r>
                      <a:r>
                        <a:rPr lang="ru-RU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</a:t>
                      </a:r>
                      <a:endParaRPr lang="ru-RU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 данным </a:t>
                      </a:r>
                      <a:r>
                        <a:rPr lang="ru-RU" sz="1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сельскохозяйственной переписи </a:t>
                      </a:r>
                      <a:r>
                        <a:rPr lang="ru-RU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2016 г.</a:t>
                      </a:r>
                    </a:p>
                    <a:p>
                      <a:pPr algn="ctr"/>
                      <a:endParaRPr lang="ru-RU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</a:t>
                      </a:r>
                      <a:r>
                        <a:rPr lang="ru-RU" sz="14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400" b="1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АИС РЕСПАК </a:t>
                      </a:r>
                      <a:r>
                        <a:rPr lang="ru-RU" sz="14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–Земельный паспорт (выгрузка на 30.12.2021 )</a:t>
                      </a:r>
                      <a:endParaRPr lang="ru-RU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374426"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Бакалинский</a:t>
                      </a:r>
                      <a:endParaRPr lang="ru-R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69,3</a:t>
                      </a:r>
                      <a:endParaRPr lang="ru-R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79,5</a:t>
                      </a:r>
                      <a:endParaRPr lang="ru-R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83,2</a:t>
                      </a:r>
                      <a:endParaRPr lang="ru-R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85,7</a:t>
                      </a:r>
                      <a:endParaRPr lang="ru-R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65,3</a:t>
                      </a:r>
                      <a:endParaRPr lang="ru-R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</a:tr>
              <a:tr h="374426"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Благоварский</a:t>
                      </a:r>
                      <a:endParaRPr lang="ru-R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91,3</a:t>
                      </a:r>
                      <a:endParaRPr lang="ru-R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solidFill>
                            <a:srgbClr val="00B05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89,5</a:t>
                      </a:r>
                      <a:endParaRPr lang="ru-RU" sz="1800" b="1" dirty="0">
                        <a:solidFill>
                          <a:srgbClr val="00B05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solidFill>
                            <a:srgbClr val="00B05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89,3</a:t>
                      </a:r>
                      <a:endParaRPr lang="ru-RU" sz="1800" b="1" dirty="0">
                        <a:solidFill>
                          <a:srgbClr val="00B05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95,9</a:t>
                      </a:r>
                      <a:endParaRPr lang="ru-R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82,9</a:t>
                      </a:r>
                      <a:endParaRPr lang="ru-R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</a:tr>
              <a:tr h="374426"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Белебеевский</a:t>
                      </a:r>
                      <a:endParaRPr lang="ru-R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63,5</a:t>
                      </a:r>
                      <a:endParaRPr lang="ru-R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58,7</a:t>
                      </a:r>
                      <a:endParaRPr lang="ru-R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54,1</a:t>
                      </a:r>
                      <a:endParaRPr lang="ru-R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56,0</a:t>
                      </a:r>
                      <a:endParaRPr lang="ru-R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50,2</a:t>
                      </a:r>
                      <a:endParaRPr lang="ru-R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</a:tr>
              <a:tr h="374426"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Буздякский</a:t>
                      </a:r>
                      <a:endParaRPr lang="ru-R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78,3</a:t>
                      </a:r>
                      <a:endParaRPr lang="ru-R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solidFill>
                            <a:srgbClr val="00B05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78,2</a:t>
                      </a:r>
                      <a:endParaRPr lang="ru-RU" sz="1800" b="1" dirty="0">
                        <a:solidFill>
                          <a:srgbClr val="00B05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75,1</a:t>
                      </a:r>
                      <a:endParaRPr lang="ru-R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81,5</a:t>
                      </a:r>
                      <a:endParaRPr lang="ru-R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solidFill>
                            <a:srgbClr val="00B05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78,9</a:t>
                      </a:r>
                      <a:endParaRPr lang="ru-RU" sz="1800" b="1" dirty="0">
                        <a:solidFill>
                          <a:srgbClr val="00B05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</a:tr>
              <a:tr h="374426"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Дюртюлинский</a:t>
                      </a:r>
                      <a:endParaRPr lang="ru-R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69,8</a:t>
                      </a:r>
                      <a:endParaRPr lang="ru-R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63,0</a:t>
                      </a:r>
                      <a:endParaRPr lang="ru-RU" sz="1800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62,4</a:t>
                      </a:r>
                      <a:endParaRPr lang="ru-R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68,3</a:t>
                      </a:r>
                      <a:endParaRPr lang="ru-R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64,0</a:t>
                      </a:r>
                      <a:endParaRPr lang="ru-R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</a:tr>
              <a:tr h="397121"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Ермекеевский</a:t>
                      </a:r>
                      <a:endParaRPr lang="ru-R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59,7</a:t>
                      </a:r>
                      <a:endParaRPr lang="ru-R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68,6</a:t>
                      </a:r>
                      <a:endParaRPr lang="ru-R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65,2</a:t>
                      </a:r>
                      <a:endParaRPr lang="ru-R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65,8</a:t>
                      </a:r>
                      <a:endParaRPr lang="ru-R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68,0</a:t>
                      </a:r>
                      <a:endParaRPr lang="ru-RU" sz="1800" b="1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</a:tr>
              <a:tr h="374426"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Илишевский</a:t>
                      </a:r>
                      <a:endParaRPr lang="ru-R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93,2</a:t>
                      </a:r>
                      <a:endParaRPr lang="ru-R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78,3</a:t>
                      </a:r>
                      <a:endParaRPr lang="ru-R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95,2</a:t>
                      </a:r>
                      <a:endParaRPr lang="ru-R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97,8</a:t>
                      </a:r>
                      <a:endParaRPr lang="ru-R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solidFill>
                            <a:srgbClr val="00B05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90,6</a:t>
                      </a:r>
                      <a:endParaRPr lang="ru-RU" sz="1800" b="1" dirty="0">
                        <a:solidFill>
                          <a:srgbClr val="00B05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</a:tr>
              <a:tr h="397121"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Кушнаренковский</a:t>
                      </a:r>
                      <a:endParaRPr lang="ru-R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77,1</a:t>
                      </a:r>
                      <a:endParaRPr lang="ru-R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75,2</a:t>
                      </a:r>
                      <a:endParaRPr lang="ru-R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69,6</a:t>
                      </a:r>
                      <a:endParaRPr lang="ru-R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72,3</a:t>
                      </a:r>
                      <a:endParaRPr lang="ru-R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  <a:r>
                        <a:rPr lang="en-US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3,2</a:t>
                      </a:r>
                      <a:endParaRPr lang="ru-R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</a:tr>
              <a:tr h="374426"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Туймазинский</a:t>
                      </a:r>
                      <a:endParaRPr lang="ru-R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77,0</a:t>
                      </a:r>
                      <a:endParaRPr lang="ru-R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72,0</a:t>
                      </a:r>
                      <a:endParaRPr lang="ru-R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72,4</a:t>
                      </a:r>
                      <a:endParaRPr lang="ru-R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72,4</a:t>
                      </a:r>
                      <a:endParaRPr lang="ru-R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55,3</a:t>
                      </a:r>
                      <a:endParaRPr lang="ru-R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</a:tr>
              <a:tr h="374426"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Чекмагушевский</a:t>
                      </a:r>
                      <a:endParaRPr lang="ru-R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90,5</a:t>
                      </a:r>
                      <a:endParaRPr lang="ru-R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91,5</a:t>
                      </a:r>
                      <a:endParaRPr lang="ru-R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solidFill>
                            <a:srgbClr val="00B05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90,5</a:t>
                      </a:r>
                      <a:endParaRPr lang="ru-RU" sz="1800" b="1" dirty="0">
                        <a:solidFill>
                          <a:srgbClr val="00B05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89,7</a:t>
                      </a:r>
                      <a:endParaRPr lang="ru-R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93,2</a:t>
                      </a:r>
                      <a:endParaRPr lang="ru-RU" sz="1800" b="1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</a:tr>
              <a:tr h="374426"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Шаранский</a:t>
                      </a:r>
                      <a:endParaRPr lang="ru-R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52,7</a:t>
                      </a:r>
                      <a:endParaRPr lang="ru-R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solidFill>
                            <a:srgbClr val="00B05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52,7</a:t>
                      </a:r>
                      <a:endParaRPr lang="ru-RU" sz="1800" b="1" dirty="0">
                        <a:solidFill>
                          <a:srgbClr val="00B05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48,0</a:t>
                      </a:r>
                      <a:endParaRPr lang="ru-R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53,2</a:t>
                      </a:r>
                      <a:endParaRPr lang="ru-R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41,</a:t>
                      </a:r>
                      <a:r>
                        <a:rPr lang="en-US" sz="1800" b="1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</a:t>
                      </a:r>
                      <a:endParaRPr lang="ru-RU" sz="1800" b="1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213756" y="104503"/>
            <a:ext cx="11851574" cy="776288"/>
          </a:xfrm>
        </p:spPr>
        <p:txBody>
          <a:bodyPr>
            <a:noAutofit/>
          </a:bodyPr>
          <a:lstStyle/>
          <a:p>
            <a:pPr algn="ctr"/>
            <a:r>
              <a:rPr lang="ru-RU" sz="28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Сведения о наличии  пашни</a:t>
            </a:r>
            <a:br>
              <a:rPr lang="ru-RU" sz="28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8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в муниципальном районе по различным источникам информации</a:t>
            </a:r>
            <a:endParaRPr lang="ru-RU" sz="28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Управляющая кнопка: справка 5">
            <a:hlinkClick r:id="" action="ppaction://noaction" highlightClick="1"/>
          </p:cNvPr>
          <p:cNvSpPr/>
          <p:nvPr/>
        </p:nvSpPr>
        <p:spPr>
          <a:xfrm>
            <a:off x="3814354" y="5767843"/>
            <a:ext cx="378083" cy="308758"/>
          </a:xfrm>
          <a:prstGeom prst="actionButtonHelp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Управляющая кнопка: справка 6">
            <a:hlinkClick r:id="" action="ppaction://noaction" highlightClick="1"/>
          </p:cNvPr>
          <p:cNvSpPr/>
          <p:nvPr/>
        </p:nvSpPr>
        <p:spPr>
          <a:xfrm>
            <a:off x="3838104" y="2750323"/>
            <a:ext cx="378083" cy="308758"/>
          </a:xfrm>
          <a:prstGeom prst="actionButtonHelp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Управляющая кнопка: справка 7">
            <a:hlinkClick r:id="" action="ppaction://noaction" highlightClick="1"/>
          </p:cNvPr>
          <p:cNvSpPr/>
          <p:nvPr/>
        </p:nvSpPr>
        <p:spPr>
          <a:xfrm>
            <a:off x="5717969" y="4221676"/>
            <a:ext cx="378083" cy="308758"/>
          </a:xfrm>
          <a:prstGeom prst="actionButtonHelp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Управляющая кнопка: справка 8">
            <a:hlinkClick r:id="" action="ppaction://noaction" highlightClick="1"/>
          </p:cNvPr>
          <p:cNvSpPr/>
          <p:nvPr/>
        </p:nvSpPr>
        <p:spPr>
          <a:xfrm>
            <a:off x="5716781" y="5011385"/>
            <a:ext cx="378083" cy="308758"/>
          </a:xfrm>
          <a:prstGeom prst="actionButtonHelp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Управляющая кнопка: справка 9">
            <a:hlinkClick r:id="" action="ppaction://noaction" highlightClick="1"/>
          </p:cNvPr>
          <p:cNvSpPr/>
          <p:nvPr/>
        </p:nvSpPr>
        <p:spPr>
          <a:xfrm>
            <a:off x="7555081" y="5385458"/>
            <a:ext cx="378083" cy="308758"/>
          </a:xfrm>
          <a:prstGeom prst="actionButtonHelp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Управляющая кнопка: справка 10">
            <a:hlinkClick r:id="" action="ppaction://noaction" highlightClick="1"/>
          </p:cNvPr>
          <p:cNvSpPr/>
          <p:nvPr/>
        </p:nvSpPr>
        <p:spPr>
          <a:xfrm>
            <a:off x="11420500" y="6158541"/>
            <a:ext cx="378083" cy="308758"/>
          </a:xfrm>
          <a:prstGeom prst="actionButtonHelp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Управляющая кнопка: справка 11">
            <a:hlinkClick r:id="" action="ppaction://noaction" highlightClick="1"/>
          </p:cNvPr>
          <p:cNvSpPr/>
          <p:nvPr/>
        </p:nvSpPr>
        <p:spPr>
          <a:xfrm>
            <a:off x="11420499" y="4604061"/>
            <a:ext cx="378083" cy="308758"/>
          </a:xfrm>
          <a:prstGeom prst="actionButtonHelp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511795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52895880"/>
              </p:ext>
            </p:extLst>
          </p:nvPr>
        </p:nvGraphicFramePr>
        <p:xfrm>
          <a:off x="515389" y="1075272"/>
          <a:ext cx="11571317" cy="5723983"/>
        </p:xfrm>
        <a:graphic>
          <a:graphicData uri="http://schemas.openxmlformats.org/drawingml/2006/table">
            <a:tbl>
              <a:tblPr/>
              <a:tblGrid>
                <a:gridCol w="580941"/>
                <a:gridCol w="1961802"/>
                <a:gridCol w="1411389"/>
                <a:gridCol w="874599"/>
                <a:gridCol w="816303"/>
                <a:gridCol w="1228093"/>
                <a:gridCol w="1482664"/>
                <a:gridCol w="1603129"/>
                <a:gridCol w="1612397"/>
              </a:tblGrid>
              <a:tr h="607525"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ru-RU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№</a:t>
                      </a:r>
                    </a:p>
                  </a:txBody>
                  <a:tcPr marL="5679" marR="5679" marT="567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ru-RU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Наименование районов</a:t>
                      </a:r>
                    </a:p>
                  </a:txBody>
                  <a:tcPr marL="5679" marR="5679" marT="567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ru-RU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Потребность в семенах на яровой сев, тонн</a:t>
                      </a:r>
                    </a:p>
                  </a:txBody>
                  <a:tcPr marL="5679" marR="5679" marT="567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ru-RU" sz="14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Засыпка семян</a:t>
                      </a:r>
                      <a:endParaRPr lang="ru-RU" sz="14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679" marR="5679" marT="567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0" fontAlgn="ctr"/>
                      <a:endParaRPr lang="ru-RU" sz="105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679" marR="5679" marT="567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indent="0" algn="ctr" defTabSz="1088449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Доля проверенных семян от засыпанного объема, </a:t>
                      </a:r>
                      <a:r>
                        <a:rPr lang="ru-RU" sz="14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%</a:t>
                      </a:r>
                      <a:endParaRPr lang="ru-RU" sz="14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679" marR="5679" marT="567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ru-RU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Обеспеченность  семенами, соответствующих ГОСТу, %</a:t>
                      </a:r>
                    </a:p>
                  </a:txBody>
                  <a:tcPr marL="5679" marR="5679" marT="567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1088449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u="none" strike="noStrike" kern="1200" noProof="0" dirty="0" smtClean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Доля элитных посевов 2021 года, %</a:t>
                      </a:r>
                      <a:endParaRPr lang="ru-RU" sz="1400" b="1" i="0" u="none" strike="noStrike" kern="1200" noProof="0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5679" marR="5679" marT="567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ru-RU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Произведено семян для реализации на сторону, тонн</a:t>
                      </a:r>
                    </a:p>
                  </a:txBody>
                  <a:tcPr marL="5679" marR="5679" marT="567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</a:tr>
              <a:tr h="702956">
                <a:tc vMerge="1">
                  <a:txBody>
                    <a:bodyPr/>
                    <a:lstStyle/>
                    <a:p>
                      <a:pPr algn="ctr" rtl="0" fontAlgn="ctr"/>
                      <a:endParaRPr lang="ru-RU" sz="105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679" marR="5679" marT="567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rtl="0" fontAlgn="ctr"/>
                      <a:endParaRPr lang="ru-RU" sz="105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679" marR="5679" marT="567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rtl="0" fontAlgn="ctr"/>
                      <a:endParaRPr lang="ru-RU" sz="105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679" marR="5679" marT="567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тонн</a:t>
                      </a:r>
                      <a:endParaRPr lang="ru-RU" sz="14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679" marR="5679" marT="567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%</a:t>
                      </a:r>
                      <a:endParaRPr lang="ru-RU" sz="14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679" marR="5679" marT="567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rtl="0" fontAlgn="ctr"/>
                      <a:endParaRPr lang="ru-RU" sz="105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679" marR="5679" marT="567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rtl="0" fontAlgn="ctr"/>
                      <a:endParaRPr lang="ru-RU" sz="105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679" marR="5679" marT="567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rtl="0" fontAlgn="ctr"/>
                      <a:endParaRPr lang="ru-RU" sz="105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679" marR="5679" marT="567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rtl="0" fontAlgn="ctr"/>
                      <a:endParaRPr lang="ru-RU" sz="105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679" marR="5679" marT="567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</a:tr>
              <a:tr h="339935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marL="5679" marR="5679" marT="56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Бакалинский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b" latinLnBrk="0" hangingPunct="1"/>
                      <a:r>
                        <a:rPr lang="ru-RU" sz="18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6 064</a:t>
                      </a:r>
                      <a:endParaRPr lang="ru-RU" sz="1800" b="0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6 064</a:t>
                      </a:r>
                      <a:endParaRPr lang="ru-RU" sz="1800" b="0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100</a:t>
                      </a:r>
                      <a:endParaRPr lang="ru-RU" sz="1800" b="0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13,5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679" marR="5679" marT="56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39935"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6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 marL="5679" marR="5679" marT="56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Белебеевский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b" latinLnBrk="0" hangingPunct="1"/>
                      <a:r>
                        <a:rPr lang="ru-RU" sz="18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4 319</a:t>
                      </a:r>
                      <a:endParaRPr lang="ru-RU" sz="1800" b="0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4 250</a:t>
                      </a:r>
                      <a:endParaRPr lang="ru-RU" sz="1800" b="0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98</a:t>
                      </a:r>
                      <a:endParaRPr lang="ru-RU" sz="1800" b="0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10,6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1 232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679" marR="5679" marT="56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334282"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6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 marL="5679" marR="5679" marT="56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Благоварский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b" latinLnBrk="0" hangingPunct="1"/>
                      <a:r>
                        <a:rPr lang="ru-RU" sz="18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7 718</a:t>
                      </a:r>
                      <a:endParaRPr lang="ru-RU" sz="1800" b="0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7 015</a:t>
                      </a:r>
                      <a:endParaRPr lang="ru-RU" sz="1800" b="0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kern="1200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91</a:t>
                      </a:r>
                      <a:endParaRPr lang="ru-RU" sz="1800" b="0" i="0" u="none" strike="noStrike" kern="1200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800" b="0" i="0" u="none" strike="noStrike" kern="120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800" b="0" i="0" u="none" strike="noStrike" kern="120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800" b="0" i="0" u="none" strike="noStrike" kern="120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7,9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8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730</a:t>
                      </a:r>
                      <a:endParaRPr lang="ru-RU" sz="1800" b="0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5679" marR="5679" marT="56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39935"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6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</a:t>
                      </a:r>
                    </a:p>
                  </a:txBody>
                  <a:tcPr marL="5679" marR="5679" marT="56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Буздякский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b" latinLnBrk="0" hangingPunct="1"/>
                      <a:r>
                        <a:rPr lang="ru-RU" sz="18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6 800</a:t>
                      </a:r>
                      <a:endParaRPr lang="ru-RU" sz="1800" b="0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6 800</a:t>
                      </a:r>
                      <a:endParaRPr lang="ru-RU" sz="1800" b="0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100</a:t>
                      </a:r>
                      <a:endParaRPr lang="ru-RU" sz="1800" b="0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800" b="1" i="0" u="none" strike="noStrike" kern="1200" dirty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800" b="1" i="0" u="none" strike="noStrike" kern="1200" dirty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10,6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8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2 350</a:t>
                      </a:r>
                      <a:endParaRPr lang="ru-RU" sz="1800" b="0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5679" marR="5679" marT="56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339935"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6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</a:t>
                      </a:r>
                    </a:p>
                  </a:txBody>
                  <a:tcPr marL="5679" marR="5679" marT="56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Дюртюлинский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b" latinLnBrk="0" hangingPunct="1"/>
                      <a:r>
                        <a:rPr lang="ru-RU" sz="18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6 993</a:t>
                      </a:r>
                      <a:endParaRPr lang="ru-RU" sz="1800" b="0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6 993</a:t>
                      </a:r>
                      <a:endParaRPr lang="ru-RU" sz="1800" b="0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100</a:t>
                      </a:r>
                      <a:endParaRPr lang="ru-RU" sz="1800" b="0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800" b="1" i="0" u="none" strike="noStrike" kern="1200" dirty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19,1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8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200</a:t>
                      </a:r>
                      <a:endParaRPr lang="ru-RU" sz="1800" b="0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5679" marR="5679" marT="56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39935"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6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</a:t>
                      </a:r>
                    </a:p>
                  </a:txBody>
                  <a:tcPr marL="5679" marR="5679" marT="56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Ермекеевский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b" latinLnBrk="0" hangingPunct="1"/>
                      <a:r>
                        <a:rPr lang="ru-RU" sz="18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4 869</a:t>
                      </a:r>
                      <a:endParaRPr lang="ru-RU" sz="1800" b="0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4 869</a:t>
                      </a:r>
                      <a:endParaRPr lang="ru-RU" sz="1800" b="0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100</a:t>
                      </a:r>
                      <a:endParaRPr lang="ru-RU" sz="1800" b="0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800" b="1" i="0" u="none" strike="noStrike" kern="120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800" b="1" i="0" u="none" strike="noStrike" kern="120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14,9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679" marR="5679" marT="56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339935"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6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</a:t>
                      </a:r>
                    </a:p>
                  </a:txBody>
                  <a:tcPr marL="5679" marR="5679" marT="56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Илишевский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b" latinLnBrk="0" hangingPunct="1"/>
                      <a:r>
                        <a:rPr lang="ru-RU" sz="18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10 881</a:t>
                      </a:r>
                      <a:endParaRPr lang="ru-RU" sz="1800" b="0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10 881</a:t>
                      </a:r>
                      <a:endParaRPr lang="ru-RU" sz="1800" b="0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100</a:t>
                      </a:r>
                      <a:endParaRPr lang="ru-RU" sz="1800" b="0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800" b="1" i="0" u="none" strike="noStrike" kern="1200" dirty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800" b="1" i="0" u="none" strike="noStrike" kern="1200" dirty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800" b="1" i="0" u="none" strike="noStrike" kern="1200" dirty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45,6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10 395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679" marR="5679" marT="56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39935"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600" b="1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</a:t>
                      </a:r>
                      <a:endParaRPr lang="ru-RU" sz="1600" b="1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5679" marR="5679" marT="56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Кушнаренковский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b" latinLnBrk="0" hangingPunct="1"/>
                      <a:r>
                        <a:rPr lang="ru-RU" sz="18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7 200</a:t>
                      </a:r>
                      <a:endParaRPr lang="ru-RU" sz="1800" b="0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7 200</a:t>
                      </a:r>
                      <a:endParaRPr lang="ru-RU" sz="1800" b="0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100</a:t>
                      </a:r>
                      <a:endParaRPr lang="ru-RU" sz="1800" b="0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800" b="1" i="0" u="none" strike="noStrike" kern="120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800" b="1" i="0" u="none" strike="noStrike" kern="120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7,8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1 200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679" marR="5679" marT="56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339935"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600" b="1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</a:t>
                      </a:r>
                      <a:endParaRPr lang="ru-RU" sz="1600" b="1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5679" marR="5679" marT="56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Туймазинский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b" latinLnBrk="0" hangingPunct="1"/>
                      <a:r>
                        <a:rPr lang="ru-RU" sz="18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7 012</a:t>
                      </a:r>
                      <a:endParaRPr lang="ru-RU" sz="1800" b="0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7 012</a:t>
                      </a:r>
                      <a:endParaRPr lang="ru-RU" sz="1800" b="0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100</a:t>
                      </a:r>
                      <a:endParaRPr lang="ru-RU" sz="1800" b="0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800" b="1" i="0" u="none" strike="noStrike" kern="120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9,9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1 530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679" marR="5679" marT="56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39935"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600" b="1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</a:t>
                      </a:r>
                      <a:endParaRPr lang="ru-RU" sz="1600" b="1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5679" marR="5679" marT="56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Чекмагушевский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b" latinLnBrk="0" hangingPunct="1"/>
                      <a:r>
                        <a:rPr lang="ru-RU" sz="18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7 982</a:t>
                      </a:r>
                      <a:endParaRPr lang="ru-RU" sz="1800" b="0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7 982</a:t>
                      </a:r>
                      <a:endParaRPr lang="ru-RU" sz="1800" b="0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100</a:t>
                      </a:r>
                      <a:endParaRPr lang="ru-RU" sz="1800" b="0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800" b="1" i="0" u="none" strike="noStrike" kern="1200" dirty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800" b="1" i="0" u="none" strike="noStrike" kern="1200" dirty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800" b="1" i="0" u="none" strike="noStrike" kern="1200" dirty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30,8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679" marR="5679" marT="56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339935"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600" b="1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11</a:t>
                      </a:r>
                      <a:endParaRPr lang="ru-RU" sz="1600" b="1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5679" marR="5679" marT="56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Шаранский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b" latinLnBrk="0" hangingPunct="1"/>
                      <a:r>
                        <a:rPr lang="ru-RU" sz="18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5 247</a:t>
                      </a:r>
                      <a:endParaRPr lang="ru-RU" sz="1800" b="0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5 247</a:t>
                      </a:r>
                      <a:endParaRPr lang="ru-RU" sz="1800" b="0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100</a:t>
                      </a:r>
                      <a:endParaRPr lang="ru-RU" sz="1800" b="0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800" b="1" i="0" u="none" strike="noStrike" kern="120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6,9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679" marR="5679" marT="56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39935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5679" marR="5679" marT="567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 </a:t>
                      </a:r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 районам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679" marR="5679" marT="567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8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75 085</a:t>
                      </a:r>
                      <a:endParaRPr lang="ru-RU" sz="1800" b="0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5679" marR="5679" marT="567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8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74 313</a:t>
                      </a:r>
                      <a:endParaRPr lang="ru-RU" sz="1800" b="0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5679" marR="5679" marT="567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8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99</a:t>
                      </a:r>
                      <a:endParaRPr lang="ru-RU" sz="1800" b="0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5679" marR="5679" marT="567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8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75</a:t>
                      </a:r>
                      <a:endParaRPr lang="ru-RU" sz="1800" b="0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5679" marR="5679" marT="567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8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68</a:t>
                      </a:r>
                      <a:endParaRPr lang="ru-RU" sz="1800" b="0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679" marR="5679" marT="567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17 637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679" marR="5679" marT="567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  <a:tr h="339935"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5679" marR="5679" marT="5679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 республике</a:t>
                      </a:r>
                    </a:p>
                  </a:txBody>
                  <a:tcPr marL="5679" marR="5679" marT="567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285</a:t>
                      </a:r>
                      <a:r>
                        <a:rPr lang="ru-RU" sz="16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028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679" marR="5679" marT="567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600" b="1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253 374</a:t>
                      </a:r>
                      <a:endParaRPr lang="ru-RU" sz="1600" b="1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5679" marR="5679" marT="567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89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679" marR="5679" marT="567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76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679" marR="5679" marT="567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64</a:t>
                      </a:r>
                      <a:endParaRPr lang="ru-RU" sz="16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679" marR="5679" marT="567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11,1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679" marR="5679" marT="567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41 763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679" marR="5679" marT="567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  <p:sp>
        <p:nvSpPr>
          <p:cNvPr id="3" name="Заголовок 1"/>
          <p:cNvSpPr txBox="1">
            <a:spLocks/>
          </p:cNvSpPr>
          <p:nvPr/>
        </p:nvSpPr>
        <p:spPr>
          <a:xfrm>
            <a:off x="2108085" y="304800"/>
            <a:ext cx="8229600" cy="404664"/>
          </a:xfrm>
          <a:prstGeom prst="rect">
            <a:avLst/>
          </a:prstGeom>
        </p:spPr>
        <p:txBody>
          <a:bodyPr>
            <a:no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5198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5198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5198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5198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5198">
                <a:solidFill>
                  <a:schemeClr val="tx1"/>
                </a:solidFill>
                <a:latin typeface="Calibri" pitchFamily="34" charset="0"/>
              </a:defRPr>
            </a:lvl5pPr>
            <a:lvl6pPr marL="544225" algn="ctr" rtl="0" eaLnBrk="1" fontAlgn="base" hangingPunct="1">
              <a:spcBef>
                <a:spcPct val="0"/>
              </a:spcBef>
              <a:spcAft>
                <a:spcPct val="0"/>
              </a:spcAft>
              <a:defRPr sz="5198">
                <a:solidFill>
                  <a:schemeClr val="tx1"/>
                </a:solidFill>
                <a:latin typeface="Calibri" pitchFamily="34" charset="0"/>
              </a:defRPr>
            </a:lvl6pPr>
            <a:lvl7pPr marL="1088449" algn="ctr" rtl="0" eaLnBrk="1" fontAlgn="base" hangingPunct="1">
              <a:spcBef>
                <a:spcPct val="0"/>
              </a:spcBef>
              <a:spcAft>
                <a:spcPct val="0"/>
              </a:spcAft>
              <a:defRPr sz="5198">
                <a:solidFill>
                  <a:schemeClr val="tx1"/>
                </a:solidFill>
                <a:latin typeface="Calibri" pitchFamily="34" charset="0"/>
              </a:defRPr>
            </a:lvl7pPr>
            <a:lvl8pPr marL="1632674" algn="ctr" rtl="0" eaLnBrk="1" fontAlgn="base" hangingPunct="1">
              <a:spcBef>
                <a:spcPct val="0"/>
              </a:spcBef>
              <a:spcAft>
                <a:spcPct val="0"/>
              </a:spcAft>
              <a:defRPr sz="5198">
                <a:solidFill>
                  <a:schemeClr val="tx1"/>
                </a:solidFill>
                <a:latin typeface="Calibri" pitchFamily="34" charset="0"/>
              </a:defRPr>
            </a:lvl8pPr>
            <a:lvl9pPr marL="2176899" algn="ctr" rtl="0" eaLnBrk="1" fontAlgn="base" hangingPunct="1">
              <a:spcBef>
                <a:spcPct val="0"/>
              </a:spcBef>
              <a:spcAft>
                <a:spcPct val="0"/>
              </a:spcAft>
              <a:defRPr sz="5198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sz="2400" b="1" dirty="0" smtClean="0">
                <a:solidFill>
                  <a:srgbClr val="002060"/>
                </a:solidFill>
                <a:latin typeface="Arial" charset="0"/>
                <a:ea typeface="+mn-ea"/>
                <a:cs typeface="Arial" charset="0"/>
              </a:rPr>
              <a:t>Обеспеченность семенами на яровой сев 2022 года</a:t>
            </a:r>
            <a:endParaRPr lang="ru-RU" sz="2400" b="1" dirty="0">
              <a:solidFill>
                <a:srgbClr val="002060"/>
              </a:solidFill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4" name="Управляющая кнопка: справка 3">
            <a:hlinkClick r:id="" action="ppaction://noaction" highlightClick="1"/>
          </p:cNvPr>
          <p:cNvSpPr/>
          <p:nvPr/>
        </p:nvSpPr>
        <p:spPr>
          <a:xfrm>
            <a:off x="11495314" y="3082832"/>
            <a:ext cx="378083" cy="308758"/>
          </a:xfrm>
          <a:prstGeom prst="actionButtonHelp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Управляющая кнопка: справка 4">
            <a:hlinkClick r:id="" action="ppaction://noaction" highlightClick="1"/>
          </p:cNvPr>
          <p:cNvSpPr/>
          <p:nvPr/>
        </p:nvSpPr>
        <p:spPr>
          <a:xfrm>
            <a:off x="11684355" y="4770316"/>
            <a:ext cx="378083" cy="308758"/>
          </a:xfrm>
          <a:prstGeom prst="actionButtonHelp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59798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97694053"/>
              </p:ext>
            </p:extLst>
          </p:nvPr>
        </p:nvGraphicFramePr>
        <p:xfrm>
          <a:off x="349624" y="1335738"/>
          <a:ext cx="11728075" cy="5387790"/>
        </p:xfrm>
        <a:graphic>
          <a:graphicData uri="http://schemas.openxmlformats.org/drawingml/2006/table">
            <a:tbl>
              <a:tblPr/>
              <a:tblGrid>
                <a:gridCol w="1373838"/>
                <a:gridCol w="664221"/>
                <a:gridCol w="664221"/>
                <a:gridCol w="664221"/>
                <a:gridCol w="664221"/>
                <a:gridCol w="664221"/>
                <a:gridCol w="664221"/>
                <a:gridCol w="664221"/>
                <a:gridCol w="664221"/>
                <a:gridCol w="664221"/>
                <a:gridCol w="664221"/>
                <a:gridCol w="664221"/>
                <a:gridCol w="664221"/>
                <a:gridCol w="664221"/>
                <a:gridCol w="857952"/>
                <a:gridCol w="861412"/>
              </a:tblGrid>
              <a:tr h="623161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Times New Roman"/>
                        </a:rPr>
                        <a:t>Наименование удобрений</a:t>
                      </a:r>
                      <a:endParaRPr lang="ru-RU" sz="1200" b="1" i="0" u="none" strike="noStrike" dirty="0">
                        <a:solidFill>
                          <a:schemeClr val="bg1"/>
                        </a:solidFill>
                        <a:effectLst/>
                        <a:latin typeface="Times New Roman"/>
                      </a:endParaRP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err="1">
                          <a:solidFill>
                            <a:schemeClr val="bg1"/>
                          </a:solidFill>
                          <a:effectLst/>
                          <a:latin typeface="Times New Roman"/>
                        </a:rPr>
                        <a:t>ед.изм</a:t>
                      </a:r>
                      <a:r>
                        <a:rPr lang="ru-RU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Times New Roman"/>
                        </a:rPr>
                        <a:t>.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Times New Roman"/>
                        </a:rPr>
                        <a:t>2021 год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gridSpan="12"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>
                          <a:solidFill>
                            <a:schemeClr val="bg1"/>
                          </a:solidFill>
                          <a:effectLst/>
                          <a:latin typeface="Times New Roman"/>
                        </a:rPr>
                        <a:t>2022 год (план)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Times New Roman"/>
                        </a:rPr>
                        <a:t>ВСЕГО за 2022 год 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</a:tr>
              <a:tr h="84489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Times New Roman"/>
                        </a:rPr>
                        <a:t>декабрь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Times New Roman"/>
                        </a:rPr>
                        <a:t>январь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Times New Roman"/>
                        </a:rPr>
                        <a:t>февраль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Times New Roman"/>
                        </a:rPr>
                        <a:t>март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Times New Roman"/>
                        </a:rPr>
                        <a:t>апрель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Times New Roman"/>
                        </a:rPr>
                        <a:t>май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Times New Roman"/>
                        </a:rPr>
                        <a:t>июнь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Times New Roman"/>
                        </a:rPr>
                        <a:t>июль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Times New Roman"/>
                        </a:rPr>
                        <a:t>август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Times New Roman"/>
                        </a:rPr>
                        <a:t>сентябрь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Times New Roman"/>
                        </a:rPr>
                        <a:t>октябрь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Times New Roman"/>
                        </a:rPr>
                        <a:t>ноябрь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Times New Roman"/>
                        </a:rPr>
                        <a:t>декабрь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54941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Всего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ф.в</a:t>
                      </a:r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.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33,45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18,61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42,5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62,43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29,41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6,36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6,64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6,75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3,52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0,79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2,51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3,00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3,93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219,90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585084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Аммиачная селитра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ф.в.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15,11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10,47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23,99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26,69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11,04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1,30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0,00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0,23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0,32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0,000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0,300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0,00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0,93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90,40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454941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Карбамид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ф.в</a:t>
                      </a:r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.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10,15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3,88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6,45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11,99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6,64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1,73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0,45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0,10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0,10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0,100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2,200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0,00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0,00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43,79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52997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Хлористый калий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ф.в.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0,00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0,00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0,00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0,00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0,00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0,88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1,85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1,26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0,05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0,17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0,00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0,00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0,00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4,22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454941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Азофоска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ф.в</a:t>
                      </a:r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.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1,66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2,41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6,88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9,00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4,83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0,47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0,38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0,32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0,70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0,06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0,00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0,00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1,00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27,11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454941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Аммофос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ф.в</a:t>
                      </a:r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.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0,25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0,18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0,46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1,88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1,00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0,31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1,52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1,76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0,37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0,02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0,00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0,00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0,00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7,75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52997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Диаммофоска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ф.в</a:t>
                      </a:r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.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4,75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0,00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0,82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5,19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0,76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0,16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1,52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2,39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1,98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0,43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0,00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3,00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2,00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22,99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454941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Прочие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ф.в.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1,52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1,67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3,89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7,68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5,16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1,51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0,93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0,69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0,01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0,01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0,01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0,00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0,00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23,07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1123950" y="119360"/>
            <a:ext cx="1106805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ctr"/>
            <a:r>
              <a:rPr lang="ru-RU" sz="2400" b="1" dirty="0">
                <a:solidFill>
                  <a:schemeClr val="tx2"/>
                </a:solidFill>
                <a:latin typeface="Times New Roman"/>
              </a:rPr>
              <a:t>План приобретения минеральных удобрений  в </a:t>
            </a:r>
            <a:endParaRPr lang="ru-RU" sz="2400" b="1" dirty="0" smtClean="0">
              <a:solidFill>
                <a:schemeClr val="tx2"/>
              </a:solidFill>
              <a:latin typeface="Times New Roman"/>
            </a:endParaRPr>
          </a:p>
          <a:p>
            <a:pPr algn="ctr" fontAlgn="ctr"/>
            <a:r>
              <a:rPr lang="ru-RU" sz="2400" b="1" dirty="0" smtClean="0">
                <a:solidFill>
                  <a:schemeClr val="tx2"/>
                </a:solidFill>
                <a:latin typeface="Times New Roman"/>
              </a:rPr>
              <a:t>Республике </a:t>
            </a:r>
            <a:r>
              <a:rPr lang="ru-RU" sz="2400" b="1" dirty="0">
                <a:solidFill>
                  <a:schemeClr val="tx2"/>
                </a:solidFill>
                <a:latin typeface="Times New Roman"/>
              </a:rPr>
              <a:t>Башкортостан на декабрь 2021 года и 2022 год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0977873" y="950357"/>
            <a:ext cx="111940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 fontAlgn="ctr"/>
            <a:r>
              <a:rPr lang="ru-RU" dirty="0">
                <a:solidFill>
                  <a:srgbClr val="000000"/>
                </a:solidFill>
                <a:latin typeface="Times New Roman"/>
              </a:rPr>
              <a:t>тыс. тонн</a:t>
            </a:r>
          </a:p>
        </p:txBody>
      </p:sp>
    </p:spTree>
    <p:extLst>
      <p:ext uri="{BB962C8B-B14F-4D97-AF65-F5344CB8AC3E}">
        <p14:creationId xmlns:p14="http://schemas.microsoft.com/office/powerpoint/2010/main" val="13658205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56946900"/>
              </p:ext>
            </p:extLst>
          </p:nvPr>
        </p:nvGraphicFramePr>
        <p:xfrm>
          <a:off x="249381" y="1103117"/>
          <a:ext cx="11858794" cy="5651776"/>
        </p:xfrm>
        <a:graphic>
          <a:graphicData uri="http://schemas.openxmlformats.org/drawingml/2006/table">
            <a:tbl>
              <a:tblPr/>
              <a:tblGrid>
                <a:gridCol w="604564"/>
                <a:gridCol w="2650790"/>
                <a:gridCol w="1088218"/>
                <a:gridCol w="1232471"/>
                <a:gridCol w="998582"/>
                <a:gridCol w="819680"/>
                <a:gridCol w="1001453"/>
                <a:gridCol w="1216223"/>
                <a:gridCol w="1219424"/>
                <a:gridCol w="1027389"/>
              </a:tblGrid>
              <a:tr h="452551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№ п/п</a:t>
                      </a:r>
                    </a:p>
                  </a:txBody>
                  <a:tcPr marL="9088" marR="9088" marT="9088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Наименование</a:t>
                      </a:r>
                    </a:p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районов</a:t>
                      </a:r>
                      <a:endParaRPr lang="ru-RU" sz="14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088" marR="9088" marT="9088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ВСЕГО 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gridSpan="7"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 том числе по видам удобрений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8926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Аммиачная селитра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Карбамид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КАС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Азофоска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Аммофос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Диаммофос-ка</a:t>
                      </a:r>
                      <a:endParaRPr lang="ru-RU" sz="14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ПРОЧИЕ виды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</a:tr>
              <a:tr h="35744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Бакалинский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6184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1987,00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3160,00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230,00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623,00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180,00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913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Благоварский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5439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3476,00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263,00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350,00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1043,00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87,00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332509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Белебеевский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1710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563,00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290,00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40,00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172,00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40,00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60,00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188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Буздякский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12262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5307,00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303,00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665,00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2348,00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366,00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1829,00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37288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Дюртюлинский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3593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335,00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1630,00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1160,00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60,00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270,00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3761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Ермекеевский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5809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2437,00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885,00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851,00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316,00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1320,00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36101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Илишевский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10733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1811,00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6882,20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790,00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668,00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751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Кушнаренковский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4238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1826,20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363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210,00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643,00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680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47,00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453,00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39188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Туймазинский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5737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1067,20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688,65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400,00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110,00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724,00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420,00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788,00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3761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Чекмагушевский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17056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965,00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3945,00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1151,00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110,00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9989,10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403761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Шаранский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2433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1255,00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628,00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250,00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126,00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108,00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514409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ru-RU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 </a:t>
                      </a:r>
                      <a:r>
                        <a:rPr lang="ru-RU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республике, </a:t>
                      </a:r>
                      <a:r>
                        <a:rPr lang="ru-RU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тыс. </a:t>
                      </a:r>
                      <a:r>
                        <a:rPr lang="ru-RU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тонн 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219,90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90,40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43,79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6,20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27,11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7,75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22,99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23,07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1237129" y="138517"/>
            <a:ext cx="1065007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ctr"/>
            <a:r>
              <a:rPr lang="ru-RU" sz="2400" b="1" dirty="0">
                <a:solidFill>
                  <a:schemeClr val="tx2"/>
                </a:solidFill>
                <a:latin typeface="Times New Roman"/>
              </a:rPr>
              <a:t> Потребность сельхозтоваропроизводителей республики </a:t>
            </a:r>
            <a:endParaRPr lang="ru-RU" sz="2400" b="1" dirty="0" smtClean="0">
              <a:solidFill>
                <a:schemeClr val="tx2"/>
              </a:solidFill>
              <a:latin typeface="Times New Roman"/>
            </a:endParaRPr>
          </a:p>
          <a:p>
            <a:pPr algn="ctr" fontAlgn="ctr"/>
            <a:r>
              <a:rPr lang="ru-RU" sz="2400" b="1" dirty="0" smtClean="0">
                <a:solidFill>
                  <a:schemeClr val="tx2"/>
                </a:solidFill>
                <a:latin typeface="Times New Roman"/>
              </a:rPr>
              <a:t>в </a:t>
            </a:r>
            <a:r>
              <a:rPr lang="ru-RU" sz="2400" b="1" dirty="0">
                <a:solidFill>
                  <a:schemeClr val="tx2"/>
                </a:solidFill>
                <a:latin typeface="Times New Roman"/>
              </a:rPr>
              <a:t>минеральных удобрениях на 2022 год, тонны  </a:t>
            </a:r>
          </a:p>
        </p:txBody>
      </p:sp>
    </p:spTree>
    <p:extLst>
      <p:ext uri="{BB962C8B-B14F-4D97-AF65-F5344CB8AC3E}">
        <p14:creationId xmlns:p14="http://schemas.microsoft.com/office/powerpoint/2010/main" val="1322911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8424773"/>
              </p:ext>
            </p:extLst>
          </p:nvPr>
        </p:nvGraphicFramePr>
        <p:xfrm>
          <a:off x="225631" y="1151794"/>
          <a:ext cx="11966369" cy="5569644"/>
        </p:xfrm>
        <a:graphic>
          <a:graphicData uri="http://schemas.openxmlformats.org/drawingml/2006/table">
            <a:tbl>
              <a:tblPr/>
              <a:tblGrid>
                <a:gridCol w="4297694"/>
                <a:gridCol w="1102195"/>
                <a:gridCol w="1092857"/>
                <a:gridCol w="1092857"/>
                <a:gridCol w="1092857"/>
                <a:gridCol w="1092857"/>
                <a:gridCol w="1092857"/>
                <a:gridCol w="1102195"/>
              </a:tblGrid>
              <a:tr h="464137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Производитель</a:t>
                      </a:r>
                      <a:endParaRPr lang="ru-RU" sz="16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599" marR="3599" marT="35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декабрь 2021 г.</a:t>
                      </a:r>
                    </a:p>
                  </a:txBody>
                  <a:tcPr marL="3599" marR="3599" marT="35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gridSpan="5"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2022 г.</a:t>
                      </a:r>
                    </a:p>
                  </a:txBody>
                  <a:tcPr marL="3599" marR="3599" marT="35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Дек. 2021 - май 2022</a:t>
                      </a:r>
                    </a:p>
                  </a:txBody>
                  <a:tcPr marL="3599" marR="3599" marT="35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</a:tr>
              <a:tr h="46413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январь</a:t>
                      </a:r>
                    </a:p>
                  </a:txBody>
                  <a:tcPr marL="3599" marR="3599" marT="35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февраль</a:t>
                      </a:r>
                    </a:p>
                  </a:txBody>
                  <a:tcPr marL="3599" marR="3599" marT="35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март</a:t>
                      </a:r>
                    </a:p>
                  </a:txBody>
                  <a:tcPr marL="3599" marR="3599" marT="35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апрель</a:t>
                      </a:r>
                    </a:p>
                  </a:txBody>
                  <a:tcPr marL="3599" marR="3599" marT="35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май</a:t>
                      </a:r>
                    </a:p>
                  </a:txBody>
                  <a:tcPr marL="3599" marR="3599" marT="35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64137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Всего</a:t>
                      </a:r>
                    </a:p>
                  </a:txBody>
                  <a:tcPr marL="3599" marR="3599" marT="35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E8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33,45</a:t>
                      </a:r>
                    </a:p>
                  </a:txBody>
                  <a:tcPr marL="3599" marR="3599" marT="35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E8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18,61</a:t>
                      </a:r>
                    </a:p>
                  </a:txBody>
                  <a:tcPr marL="3599" marR="3599" marT="35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E8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42,50</a:t>
                      </a:r>
                    </a:p>
                  </a:txBody>
                  <a:tcPr marL="3599" marR="3599" marT="35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E8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62,43</a:t>
                      </a:r>
                    </a:p>
                  </a:txBody>
                  <a:tcPr marL="3599" marR="3599" marT="35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E8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29,41</a:t>
                      </a:r>
                    </a:p>
                  </a:txBody>
                  <a:tcPr marL="3599" marR="3599" marT="35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E8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6,36</a:t>
                      </a:r>
                    </a:p>
                  </a:txBody>
                  <a:tcPr marL="3599" marR="3599" marT="35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E8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192,75</a:t>
                      </a:r>
                    </a:p>
                  </a:txBody>
                  <a:tcPr marL="3599" marR="3599" marT="35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E8F5"/>
                    </a:solidFill>
                  </a:tcPr>
                </a:tc>
              </a:tr>
              <a:tr h="464137">
                <a:tc>
                  <a:txBody>
                    <a:bodyPr/>
                    <a:lstStyle/>
                    <a:p>
                      <a:pPr algn="l" fontAlgn="ctr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ПАО «ФосАгро»</a:t>
                      </a:r>
                    </a:p>
                  </a:txBody>
                  <a:tcPr marL="32390" marR="3599" marT="35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6,07</a:t>
                      </a:r>
                    </a:p>
                  </a:txBody>
                  <a:tcPr marL="3599" marR="3599" marT="35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1,58</a:t>
                      </a:r>
                    </a:p>
                  </a:txBody>
                  <a:tcPr marL="3599" marR="3599" marT="35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6,73</a:t>
                      </a:r>
                    </a:p>
                  </a:txBody>
                  <a:tcPr marL="3599" marR="3599" marT="35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12,03</a:t>
                      </a:r>
                    </a:p>
                  </a:txBody>
                  <a:tcPr marL="3599" marR="3599" marT="35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2,52</a:t>
                      </a:r>
                    </a:p>
                  </a:txBody>
                  <a:tcPr marL="3599" marR="3599" marT="35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0,42</a:t>
                      </a:r>
                    </a:p>
                  </a:txBody>
                  <a:tcPr marL="3599" marR="3599" marT="35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29,35</a:t>
                      </a:r>
                    </a:p>
                  </a:txBody>
                  <a:tcPr marL="3599" marR="3599" marT="35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64137">
                <a:tc>
                  <a:txBody>
                    <a:bodyPr/>
                    <a:lstStyle/>
                    <a:p>
                      <a:pPr algn="l" fontAlgn="ctr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АО ОХК «УРАЛХИМ»</a:t>
                      </a:r>
                    </a:p>
                  </a:txBody>
                  <a:tcPr marL="32390" marR="3599" marT="35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9,48</a:t>
                      </a:r>
                    </a:p>
                  </a:txBody>
                  <a:tcPr marL="3599" marR="3599" marT="35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0,03</a:t>
                      </a:r>
                    </a:p>
                  </a:txBody>
                  <a:tcPr marL="3599" marR="3599" marT="35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0,09</a:t>
                      </a:r>
                    </a:p>
                  </a:txBody>
                  <a:tcPr marL="3599" marR="3599" marT="35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0,48</a:t>
                      </a:r>
                    </a:p>
                  </a:txBody>
                  <a:tcPr marL="3599" marR="3599" marT="35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0,09</a:t>
                      </a:r>
                    </a:p>
                  </a:txBody>
                  <a:tcPr marL="3599" marR="3599" marT="35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0,93</a:t>
                      </a:r>
                    </a:p>
                  </a:txBody>
                  <a:tcPr marL="3599" marR="3599" marT="35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11,09</a:t>
                      </a:r>
                    </a:p>
                  </a:txBody>
                  <a:tcPr marL="3599" marR="3599" marT="35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464137">
                <a:tc>
                  <a:txBody>
                    <a:bodyPr/>
                    <a:lstStyle/>
                    <a:p>
                      <a:pPr algn="l" fontAlgn="ctr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ПАО «</a:t>
                      </a:r>
                      <a:r>
                        <a:rPr lang="ru-RU" sz="1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КуйбышевАзот</a:t>
                      </a:r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»</a:t>
                      </a:r>
                    </a:p>
                  </a:txBody>
                  <a:tcPr marL="32390" marR="3599" marT="35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0,05</a:t>
                      </a:r>
                    </a:p>
                  </a:txBody>
                  <a:tcPr marL="3599" marR="3599" marT="35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0,11</a:t>
                      </a:r>
                    </a:p>
                  </a:txBody>
                  <a:tcPr marL="3599" marR="3599" marT="35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0,11</a:t>
                      </a:r>
                    </a:p>
                  </a:txBody>
                  <a:tcPr marL="3599" marR="3599" marT="35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2,40</a:t>
                      </a:r>
                    </a:p>
                  </a:txBody>
                  <a:tcPr marL="3599" marR="3599" marT="35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3,58</a:t>
                      </a:r>
                    </a:p>
                  </a:txBody>
                  <a:tcPr marL="3599" marR="3599" marT="35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1,31</a:t>
                      </a:r>
                    </a:p>
                  </a:txBody>
                  <a:tcPr marL="3599" marR="3599" marT="35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7,56</a:t>
                      </a:r>
                    </a:p>
                  </a:txBody>
                  <a:tcPr marL="3599" marR="3599" marT="35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64137">
                <a:tc>
                  <a:txBody>
                    <a:bodyPr/>
                    <a:lstStyle/>
                    <a:p>
                      <a:pPr algn="l" fontAlgn="ctr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АО "СДС Азот"</a:t>
                      </a:r>
                    </a:p>
                  </a:txBody>
                  <a:tcPr marL="32390" marR="3599" marT="35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6,03</a:t>
                      </a:r>
                    </a:p>
                  </a:txBody>
                  <a:tcPr marL="3599" marR="3599" marT="35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10,53</a:t>
                      </a:r>
                    </a:p>
                  </a:txBody>
                  <a:tcPr marL="3599" marR="3599" marT="35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24,04</a:t>
                      </a:r>
                    </a:p>
                  </a:txBody>
                  <a:tcPr marL="3599" marR="3599" marT="35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27,02</a:t>
                      </a:r>
                    </a:p>
                  </a:txBody>
                  <a:tcPr marL="3599" marR="3599" marT="35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11,45</a:t>
                      </a:r>
                    </a:p>
                  </a:txBody>
                  <a:tcPr marL="3599" marR="3599" marT="35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1,39</a:t>
                      </a:r>
                    </a:p>
                  </a:txBody>
                  <a:tcPr marL="3599" marR="3599" marT="35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80,45</a:t>
                      </a:r>
                    </a:p>
                  </a:txBody>
                  <a:tcPr marL="3599" marR="3599" marT="35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464137">
                <a:tc>
                  <a:txBody>
                    <a:bodyPr/>
                    <a:lstStyle/>
                    <a:p>
                      <a:pPr algn="l" fontAlgn="ctr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АО «Минудобрения»</a:t>
                      </a:r>
                    </a:p>
                  </a:txBody>
                  <a:tcPr marL="32390" marR="3599" marT="35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0,42</a:t>
                      </a:r>
                    </a:p>
                  </a:txBody>
                  <a:tcPr marL="3599" marR="3599" marT="35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0,61</a:t>
                      </a:r>
                    </a:p>
                  </a:txBody>
                  <a:tcPr marL="3599" marR="3599" marT="35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1,73</a:t>
                      </a:r>
                    </a:p>
                  </a:txBody>
                  <a:tcPr marL="3599" marR="3599" marT="35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2,26</a:t>
                      </a:r>
                    </a:p>
                  </a:txBody>
                  <a:tcPr marL="3599" marR="3599" marT="35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1,22</a:t>
                      </a:r>
                    </a:p>
                  </a:txBody>
                  <a:tcPr marL="3599" marR="3599" marT="35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0,12</a:t>
                      </a:r>
                    </a:p>
                  </a:txBody>
                  <a:tcPr marL="3599" marR="3599" marT="35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6,36</a:t>
                      </a:r>
                    </a:p>
                  </a:txBody>
                  <a:tcPr marL="3599" marR="3599" marT="35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64137">
                <a:tc>
                  <a:txBody>
                    <a:bodyPr/>
                    <a:lstStyle/>
                    <a:p>
                      <a:pPr algn="l" fontAlgn="ctr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ЗАО «Корпорация «</a:t>
                      </a:r>
                      <a:r>
                        <a:rPr lang="ru-RU" sz="1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Тольяттиазот</a:t>
                      </a:r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»</a:t>
                      </a:r>
                    </a:p>
                  </a:txBody>
                  <a:tcPr marL="32390" marR="3599" marT="35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BFBFB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0,00</a:t>
                      </a:r>
                    </a:p>
                  </a:txBody>
                  <a:tcPr marL="3599" marR="3599" marT="35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BFBFB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0,00</a:t>
                      </a:r>
                    </a:p>
                  </a:txBody>
                  <a:tcPr marL="3599" marR="3599" marT="35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BFBFB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0,00</a:t>
                      </a:r>
                    </a:p>
                  </a:txBody>
                  <a:tcPr marL="3599" marR="3599" marT="35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0,30</a:t>
                      </a:r>
                    </a:p>
                  </a:txBody>
                  <a:tcPr marL="3599" marR="3599" marT="35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0,03</a:t>
                      </a:r>
                    </a:p>
                  </a:txBody>
                  <a:tcPr marL="3599" marR="3599" marT="35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BFBFB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0,00</a:t>
                      </a:r>
                    </a:p>
                  </a:txBody>
                  <a:tcPr marL="3599" marR="3599" marT="35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0,33</a:t>
                      </a:r>
                    </a:p>
                  </a:txBody>
                  <a:tcPr marL="3599" marR="3599" marT="35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464137">
                <a:tc>
                  <a:txBody>
                    <a:bodyPr/>
                    <a:lstStyle/>
                    <a:p>
                      <a:pPr algn="l" fontAlgn="ctr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ООО «Газпром </a:t>
                      </a:r>
                      <a:r>
                        <a:rPr lang="ru-RU" sz="1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нефтехим</a:t>
                      </a:r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Салават»</a:t>
                      </a:r>
                    </a:p>
                  </a:txBody>
                  <a:tcPr marL="32390" marR="3599" marT="35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10,15</a:t>
                      </a:r>
                    </a:p>
                  </a:txBody>
                  <a:tcPr marL="3599" marR="3599" marT="35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3,88</a:t>
                      </a:r>
                    </a:p>
                  </a:txBody>
                  <a:tcPr marL="3599" marR="3599" marT="35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6,45</a:t>
                      </a:r>
                    </a:p>
                  </a:txBody>
                  <a:tcPr marL="3599" marR="3599" marT="35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11,99</a:t>
                      </a:r>
                    </a:p>
                  </a:txBody>
                  <a:tcPr marL="3599" marR="3599" marT="35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6,64</a:t>
                      </a:r>
                    </a:p>
                  </a:txBody>
                  <a:tcPr marL="3599" marR="3599" marT="35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1,73</a:t>
                      </a:r>
                    </a:p>
                  </a:txBody>
                  <a:tcPr marL="3599" marR="3599" marT="35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40,85</a:t>
                      </a:r>
                    </a:p>
                  </a:txBody>
                  <a:tcPr marL="3599" marR="3599" marT="35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64137">
                <a:tc>
                  <a:txBody>
                    <a:bodyPr/>
                    <a:lstStyle/>
                    <a:p>
                      <a:pPr algn="l" fontAlgn="ctr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ПАО "Акрон"</a:t>
                      </a:r>
                    </a:p>
                  </a:txBody>
                  <a:tcPr marL="32390" marR="3599" marT="35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1,24</a:t>
                      </a:r>
                    </a:p>
                  </a:txBody>
                  <a:tcPr marL="3599" marR="3599" marT="35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1,81</a:t>
                      </a:r>
                    </a:p>
                  </a:txBody>
                  <a:tcPr marL="3599" marR="3599" marT="35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3,15</a:t>
                      </a:r>
                    </a:p>
                  </a:txBody>
                  <a:tcPr marL="3599" marR="3599" marT="35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4,74</a:t>
                      </a:r>
                    </a:p>
                  </a:txBody>
                  <a:tcPr marL="3599" marR="3599" marT="35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3,62</a:t>
                      </a:r>
                    </a:p>
                  </a:txBody>
                  <a:tcPr marL="3599" marR="3599" marT="35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0,35</a:t>
                      </a:r>
                    </a:p>
                  </a:txBody>
                  <a:tcPr marL="3599" marR="3599" marT="35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14,91</a:t>
                      </a:r>
                    </a:p>
                  </a:txBody>
                  <a:tcPr marL="3599" marR="3599" marT="35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464137">
                <a:tc>
                  <a:txBody>
                    <a:bodyPr/>
                    <a:lstStyle/>
                    <a:p>
                      <a:pPr algn="l" fontAlgn="ctr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Металлургические предприятия</a:t>
                      </a:r>
                    </a:p>
                  </a:txBody>
                  <a:tcPr marL="32390" marR="3599" marT="35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0,01</a:t>
                      </a:r>
                    </a:p>
                  </a:txBody>
                  <a:tcPr marL="3599" marR="3599" marT="35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0,03</a:t>
                      </a:r>
                    </a:p>
                  </a:txBody>
                  <a:tcPr marL="3599" marR="3599" marT="35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0,03</a:t>
                      </a:r>
                    </a:p>
                  </a:txBody>
                  <a:tcPr marL="3599" marR="3599" marT="35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0,20</a:t>
                      </a:r>
                    </a:p>
                  </a:txBody>
                  <a:tcPr marL="3599" marR="3599" marT="35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0,25</a:t>
                      </a:r>
                    </a:p>
                  </a:txBody>
                  <a:tcPr marL="3599" marR="3599" marT="35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0,05</a:t>
                      </a:r>
                    </a:p>
                  </a:txBody>
                  <a:tcPr marL="3599" marR="3599" marT="35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0,58</a:t>
                      </a:r>
                    </a:p>
                  </a:txBody>
                  <a:tcPr marL="3599" marR="3599" marT="35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15648419"/>
              </p:ext>
            </p:extLst>
          </p:nvPr>
        </p:nvGraphicFramePr>
        <p:xfrm>
          <a:off x="200025" y="25185"/>
          <a:ext cx="11853428" cy="835426"/>
        </p:xfrm>
        <a:graphic>
          <a:graphicData uri="http://schemas.openxmlformats.org/drawingml/2006/table">
            <a:tbl>
              <a:tblPr/>
              <a:tblGrid>
                <a:gridCol w="4244618"/>
                <a:gridCol w="1093590"/>
                <a:gridCol w="1084326"/>
                <a:gridCol w="1084326"/>
                <a:gridCol w="1084326"/>
                <a:gridCol w="1084326"/>
                <a:gridCol w="1084326"/>
                <a:gridCol w="1093590"/>
              </a:tblGrid>
              <a:tr h="417713">
                <a:tc gridSpan="8">
                  <a:txBody>
                    <a:bodyPr/>
                    <a:lstStyle/>
                    <a:p>
                      <a:pPr algn="ctr" fontAlgn="ctr"/>
                      <a:r>
                        <a:rPr lang="ru-RU" sz="2400" b="1" i="0" u="none" strike="noStrike" dirty="0">
                          <a:solidFill>
                            <a:schemeClr val="tx2"/>
                          </a:solidFill>
                          <a:effectLst/>
                          <a:latin typeface="Times New Roman"/>
                        </a:rPr>
                        <a:t>План приобретения и поставок минеральных удобрений</a:t>
                      </a:r>
                    </a:p>
                  </a:txBody>
                  <a:tcPr marL="3599" marR="3599" marT="359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17713">
                <a:tc gridSpan="8">
                  <a:txBody>
                    <a:bodyPr/>
                    <a:lstStyle/>
                    <a:p>
                      <a:pPr algn="ctr" fontAlgn="ctr"/>
                      <a:r>
                        <a:rPr lang="ru-RU" sz="2400" b="1" i="0" u="none" strike="noStrike" dirty="0">
                          <a:solidFill>
                            <a:schemeClr val="tx2"/>
                          </a:solidFill>
                          <a:effectLst/>
                          <a:latin typeface="Times New Roman"/>
                        </a:rPr>
                        <a:t>Республика </a:t>
                      </a:r>
                      <a:r>
                        <a:rPr lang="ru-RU" sz="2400" b="1" i="0" u="none" strike="noStrike" dirty="0" smtClean="0">
                          <a:solidFill>
                            <a:schemeClr val="tx2"/>
                          </a:solidFill>
                          <a:effectLst/>
                          <a:latin typeface="Times New Roman"/>
                        </a:rPr>
                        <a:t>Башкортостан в разрезе  производителей минеральных удобрений</a:t>
                      </a:r>
                      <a:endParaRPr lang="ru-RU" sz="2400" b="1" i="0" u="none" strike="noStrike" dirty="0">
                        <a:solidFill>
                          <a:schemeClr val="tx2"/>
                        </a:solidFill>
                        <a:effectLst/>
                        <a:latin typeface="Times New Roman"/>
                      </a:endParaRPr>
                    </a:p>
                  </a:txBody>
                  <a:tcPr marL="3599" marR="3599" marT="359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10401061" y="703154"/>
            <a:ext cx="179093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 fontAlgn="ctr"/>
            <a:r>
              <a:rPr lang="ru-RU" sz="1400" dirty="0">
                <a:solidFill>
                  <a:srgbClr val="000000"/>
                </a:solidFill>
                <a:latin typeface="Times New Roman"/>
              </a:rPr>
              <a:t>тыс. тонн в физ. весе</a:t>
            </a:r>
          </a:p>
        </p:txBody>
      </p:sp>
    </p:spTree>
    <p:extLst>
      <p:ext uri="{BB962C8B-B14F-4D97-AF65-F5344CB8AC3E}">
        <p14:creationId xmlns:p14="http://schemas.microsoft.com/office/powerpoint/2010/main" val="27293666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77092672"/>
              </p:ext>
            </p:extLst>
          </p:nvPr>
        </p:nvGraphicFramePr>
        <p:xfrm>
          <a:off x="847725" y="190500"/>
          <a:ext cx="11144249" cy="742340"/>
        </p:xfrm>
        <a:graphic>
          <a:graphicData uri="http://schemas.openxmlformats.org/drawingml/2006/table">
            <a:tbl>
              <a:tblPr/>
              <a:tblGrid>
                <a:gridCol w="11144249"/>
              </a:tblGrid>
              <a:tr h="345671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1" i="0" u="none" strike="noStrike" dirty="0" smtClean="0">
                          <a:solidFill>
                            <a:schemeClr val="tx2"/>
                          </a:solidFill>
                          <a:effectLst/>
                          <a:latin typeface="Times New Roman"/>
                        </a:rPr>
                        <a:t>Ориентировочная стоимость основных минеральных </a:t>
                      </a:r>
                      <a:r>
                        <a:rPr lang="ru-RU" sz="2400" b="1" i="0" u="none" strike="noStrike" dirty="0">
                          <a:solidFill>
                            <a:schemeClr val="tx2"/>
                          </a:solidFill>
                          <a:effectLst/>
                          <a:latin typeface="Times New Roman"/>
                        </a:rPr>
                        <a:t>удобрений</a:t>
                      </a:r>
                    </a:p>
                  </a:txBody>
                  <a:tcPr marL="5410" marR="5410" marT="54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7345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1" i="0" u="none" strike="noStrike" dirty="0" smtClean="0">
                          <a:solidFill>
                            <a:schemeClr val="tx2"/>
                          </a:solidFill>
                          <a:effectLst/>
                          <a:latin typeface="Times New Roman"/>
                        </a:rPr>
                        <a:t>по Республике </a:t>
                      </a:r>
                      <a:r>
                        <a:rPr lang="ru-RU" sz="2400" b="1" i="0" u="none" strike="noStrike" dirty="0">
                          <a:solidFill>
                            <a:schemeClr val="tx2"/>
                          </a:solidFill>
                          <a:effectLst/>
                          <a:latin typeface="Times New Roman"/>
                        </a:rPr>
                        <a:t>Башкортостан</a:t>
                      </a:r>
                    </a:p>
                  </a:txBody>
                  <a:tcPr marL="5410" marR="5410" marT="54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57225634"/>
              </p:ext>
            </p:extLst>
          </p:nvPr>
        </p:nvGraphicFramePr>
        <p:xfrm>
          <a:off x="285006" y="1104407"/>
          <a:ext cx="11780323" cy="573682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568981"/>
                <a:gridCol w="2255078"/>
                <a:gridCol w="2723704"/>
                <a:gridCol w="2232560"/>
              </a:tblGrid>
              <a:tr h="266416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Вид </a:t>
                      </a:r>
                      <a:r>
                        <a:rPr lang="ru-RU" sz="1600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минерального удобрения</a:t>
                      </a:r>
                    </a:p>
                    <a:p>
                      <a:pPr algn="ctr" fontAlgn="ctr"/>
                      <a:r>
                        <a:rPr lang="ru-RU" sz="1600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Производитель</a:t>
                      </a:r>
                      <a:endParaRPr lang="ru-RU" sz="16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568" marR="7568" marT="75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Стоимость минерального удобрения</a:t>
                      </a:r>
                      <a:endParaRPr lang="ru-RU" sz="16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568" marR="7568" marT="75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ПРИМЕЧАНИЕ</a:t>
                      </a:r>
                      <a:endParaRPr lang="ru-RU" sz="16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568" marR="7568" marT="75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</a:tr>
              <a:tr h="96861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 торговой политике производителя, без </a:t>
                      </a:r>
                      <a:r>
                        <a:rPr lang="ru-RU" sz="1600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НДС, </a:t>
                      </a:r>
                      <a:r>
                        <a:rPr lang="ru-RU" sz="160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 насыпи</a:t>
                      </a:r>
                      <a:endParaRPr lang="ru-RU" sz="16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568" marR="7568" marT="75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Цена с </a:t>
                      </a:r>
                      <a:r>
                        <a:rPr lang="ru-RU" sz="160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НДС, в упаковке+           </a:t>
                      </a:r>
                      <a:r>
                        <a:rPr lang="ru-RU" sz="1600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транспортные </a:t>
                      </a:r>
                      <a:r>
                        <a:rPr lang="ru-RU" sz="160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расходы </a:t>
                      </a:r>
                      <a:r>
                        <a:rPr lang="ru-RU" sz="1600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до </a:t>
                      </a:r>
                      <a:r>
                        <a:rPr lang="ru-RU" sz="1600" u="none" strike="noStrike" dirty="0" err="1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сельхозтоваропроизводи-телей</a:t>
                      </a:r>
                      <a:endParaRPr lang="ru-RU" sz="16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568" marR="7568" marT="75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81907">
                <a:tc>
                  <a:txBody>
                    <a:bodyPr/>
                    <a:lstStyle/>
                    <a:p>
                      <a:pPr algn="l" fontAlgn="ctr"/>
                      <a:r>
                        <a:rPr lang="ru-RU" sz="180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Аммиачная селитра</a:t>
                      </a:r>
                      <a:endParaRPr lang="ru-RU" sz="1800" b="1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568" marR="7568" marT="75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600" b="1" i="0" u="none" strike="noStrike">
                        <a:solidFill>
                          <a:srgbClr val="BFBFB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568" marR="7568" marT="75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568" marR="7568" marT="75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6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568" marR="7568" marT="75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142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АО ОХК «УРАЛХИМ»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116" marR="7568" marT="75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13 908,00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568" marR="7568" marT="75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20 028,00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568" marR="7568" marT="75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до ст. Белое озеро 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568" marR="7568" marT="75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25142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АО "СДС Азот" ("Аммоний" г</a:t>
                      </a:r>
                      <a:r>
                        <a:rPr lang="ru-RU" sz="16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 Менделеевск</a:t>
                      </a:r>
                      <a:r>
                        <a:rPr lang="ru-RU" sz="1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116" marR="7568" marT="75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14 321,00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568" marR="7568" marT="75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21 354,00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568" marR="7568" marT="75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до ст. Буздяк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568" marR="7568" marT="75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25142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АО "Мелеуззовские минеральные удобрения"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116" marR="7568" marT="75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-  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568" marR="7568" marT="75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45 483,00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568" marR="7568" marT="75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самовывоз г. Мелеуз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568" marR="7568" marT="75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255792">
                <a:tc>
                  <a:txBody>
                    <a:bodyPr/>
                    <a:lstStyle/>
                    <a:p>
                      <a:pPr algn="l" fontAlgn="ctr"/>
                      <a:r>
                        <a:rPr lang="ru-RU" sz="180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Карбамид</a:t>
                      </a:r>
                      <a:endParaRPr lang="ru-RU" sz="1800" b="1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568" marR="7568" marT="75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600" b="1" i="0" u="none" strike="noStrike">
                        <a:solidFill>
                          <a:srgbClr val="BFBFB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568" marR="7568" marT="75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600" b="1" i="0" u="none" strike="noStrike">
                        <a:solidFill>
                          <a:srgbClr val="BFBFB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568" marR="7568" marT="75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568" marR="7568" marT="75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142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8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ООО «Газпром нефтехим Салават»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116" marR="7568" marT="75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19 445,00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568" marR="7568" marT="75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23 334,00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568" marR="7568" marT="75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самовывоз г. Салават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568" marR="7568" marT="75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142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80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Хлористый калий</a:t>
                      </a:r>
                      <a:endParaRPr lang="ru-RU" sz="1800" b="1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568" marR="7568" marT="75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600" b="1" i="0" u="none" strike="noStrike">
                        <a:solidFill>
                          <a:srgbClr val="BFBFB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568" marR="7568" marT="75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600" b="1" i="0" u="none" strike="noStrike">
                        <a:solidFill>
                          <a:srgbClr val="BFBFB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568" marR="7568" marT="75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568" marR="7568" marT="75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142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АО ОХК «УРАЛХИМ»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116" marR="7568" marT="75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11 950,00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568" marR="7568" marT="75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22 620,00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568" marR="7568" marT="75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до ст. </a:t>
                      </a:r>
                      <a:r>
                        <a:rPr lang="ru-RU" sz="1600" u="none" strike="noStrike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Уршак</a:t>
                      </a:r>
                      <a:r>
                        <a:rPr lang="ru-RU" sz="1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г</a:t>
                      </a:r>
                      <a:r>
                        <a:rPr lang="ru-RU" sz="16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 Уфа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568" marR="7568" marT="75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25142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80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Аммофос</a:t>
                      </a:r>
                      <a:endParaRPr lang="ru-RU" sz="1800" b="1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568" marR="7568" marT="75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600" b="1" i="0" u="none" strike="noStrike">
                        <a:solidFill>
                          <a:srgbClr val="BFBFB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568" marR="7568" marT="75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600" b="1" i="0" u="none" strike="noStrike">
                        <a:solidFill>
                          <a:srgbClr val="BFBFB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568" marR="7568" marT="75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568" marR="7568" marT="75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142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ПАО «ФосАгро»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116" marR="7568" marT="75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43 058,00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568" marR="7568" marT="75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58 000,00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568" marR="7568" marT="75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до ст. Уршак г.Уфа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568" marR="7568" marT="75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142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АО ОХК «УРАЛХИМ»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116" marR="7568" marT="75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39 500,00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568" marR="7568" marT="75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53 530,00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568" marR="7568" marT="75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до ст. Уршак г.Уфа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568" marR="7568" marT="75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8391">
                <a:tc>
                  <a:txBody>
                    <a:bodyPr/>
                    <a:lstStyle/>
                    <a:p>
                      <a:pPr algn="l" fontAlgn="ctr"/>
                      <a:r>
                        <a:rPr lang="ru-RU" sz="180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Азофоска</a:t>
                      </a:r>
                      <a:endParaRPr lang="ru-RU" sz="1800" b="1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568" marR="7568" marT="75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600" b="1" i="0" u="none" strike="noStrike">
                        <a:solidFill>
                          <a:srgbClr val="BFBFB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568" marR="7568" marT="75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600" b="1" i="0" u="none" strike="noStrike">
                        <a:solidFill>
                          <a:srgbClr val="BFBFB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568" marR="7568" marT="75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568" marR="7568" marT="75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142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ПАО «ФосАгро» </a:t>
                      </a:r>
                      <a:r>
                        <a:rPr lang="en-US" sz="1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NPK 15:15:15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116" marR="7568" marT="75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22 584,00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568" marR="7568" marT="75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31 700,00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568" marR="7568" marT="75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до ст. </a:t>
                      </a:r>
                      <a:r>
                        <a:rPr lang="ru-RU" sz="1600" u="none" strike="noStrike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Уршак</a:t>
                      </a:r>
                      <a:r>
                        <a:rPr lang="ru-RU" sz="1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г</a:t>
                      </a:r>
                      <a:r>
                        <a:rPr lang="ru-RU" sz="16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 Уфа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568" marR="7568" marT="75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25142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ПАО "Акрон" </a:t>
                      </a:r>
                      <a:r>
                        <a:rPr lang="en-US" sz="16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NPK 16:16:16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116" marR="7568" marT="75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22 572,00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568" marR="7568" marT="75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33 060,00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568" marR="7568" marT="75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r>
                        <a:rPr lang="ru-RU" sz="16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 доставкой 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568" marR="7568" marT="75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25142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800" u="none" strike="noStrike" dirty="0" err="1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Диаммофоска</a:t>
                      </a:r>
                      <a:endParaRPr lang="ru-RU" sz="1800" b="1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568" marR="7568" marT="75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600" b="1" i="0" u="none" strike="noStrike">
                        <a:solidFill>
                          <a:srgbClr val="BFBFB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568" marR="7568" marT="75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600" b="1" i="0" u="none" strike="noStrike" dirty="0">
                        <a:solidFill>
                          <a:srgbClr val="BFBFB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568" marR="7568" marT="75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568" marR="7568" marT="75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142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ПАО «ФосАгро»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116" marR="7568" marT="75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31 148,00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568" marR="7568" marT="75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42 000,00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568" marR="7568" marT="75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568" marR="7568" marT="75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142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АО ОХК «УРАЛХИМ»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116" marR="7568" marT="75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28 266,00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568" marR="7568" marT="75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39 375,00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568" marR="7568" marT="75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до ст. </a:t>
                      </a:r>
                      <a:r>
                        <a:rPr lang="ru-RU" sz="1600" u="none" strike="noStrike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Уршак</a:t>
                      </a:r>
                      <a:r>
                        <a:rPr lang="ru-RU" sz="1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г</a:t>
                      </a:r>
                      <a:r>
                        <a:rPr lang="ru-RU" sz="16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 Уфа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568" marR="7568" marT="75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7878260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42972128"/>
              </p:ext>
            </p:extLst>
          </p:nvPr>
        </p:nvGraphicFramePr>
        <p:xfrm>
          <a:off x="486889" y="1183567"/>
          <a:ext cx="11624430" cy="5638807"/>
        </p:xfrm>
        <a:graphic>
          <a:graphicData uri="http://schemas.openxmlformats.org/drawingml/2006/table">
            <a:tbl>
              <a:tblPr firstRow="1" firstCol="1" bandRow="1"/>
              <a:tblGrid>
                <a:gridCol w="549404"/>
                <a:gridCol w="5537513"/>
                <a:gridCol w="5537513"/>
              </a:tblGrid>
              <a:tr h="32974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№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Наименование организации</a:t>
                      </a:r>
                      <a:endParaRPr lang="ru-RU" sz="16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  <a:latin typeface="Times New Roman"/>
                          <a:ea typeface="Times New Roman"/>
                        </a:rPr>
                        <a:t>Контакты</a:t>
                      </a:r>
                      <a:endParaRPr lang="ru-RU" sz="16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870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1</a:t>
                      </a:r>
                      <a:endParaRPr lang="ru-RU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ООО "Башплодородие" </a:t>
                      </a:r>
                      <a:r>
                        <a:rPr lang="ru-RU" sz="20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           (</a:t>
                      </a:r>
                      <a:r>
                        <a:rPr lang="ru-RU" sz="20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ИНН 0272903288)</a:t>
                      </a:r>
                      <a:endParaRPr lang="ru-RU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kern="12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+mn-cs"/>
                        </a:rPr>
                        <a:t>Асаев</a:t>
                      </a:r>
                      <a:r>
                        <a:rPr lang="ru-RU" sz="2000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+mn-cs"/>
                        </a:rPr>
                        <a:t> Э.Р. </a:t>
                      </a:r>
                      <a:r>
                        <a:rPr lang="ru-RU" sz="2000" kern="12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+mn-cs"/>
                        </a:rPr>
                        <a:t>тел. (</a:t>
                      </a:r>
                      <a:r>
                        <a:rPr lang="ru-RU" sz="2000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+mn-cs"/>
                        </a:rPr>
                        <a:t>347) 226-88-01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61199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2</a:t>
                      </a:r>
                      <a:endParaRPr lang="ru-RU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ООО ПКФ Агрохимия </a:t>
                      </a:r>
                      <a:r>
                        <a:rPr lang="ru-RU" sz="20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            (</a:t>
                      </a:r>
                      <a:r>
                        <a:rPr lang="ru-RU" sz="20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ИНН 0269035095)</a:t>
                      </a:r>
                      <a:endParaRPr lang="ru-RU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+mn-cs"/>
                        </a:rPr>
                        <a:t>Гареев Р.Х</a:t>
                      </a:r>
                      <a:r>
                        <a:rPr lang="ru-RU" sz="2000" kern="12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+mn-cs"/>
                        </a:rPr>
                        <a:t>. тел. (</a:t>
                      </a:r>
                      <a:r>
                        <a:rPr lang="ru-RU" sz="2000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+mn-cs"/>
                        </a:rPr>
                        <a:t>34782) 2-40-61, </a:t>
                      </a:r>
                      <a:endParaRPr lang="ru-RU" sz="2000" kern="1200" dirty="0" smtClean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+mn-cs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kern="12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+mn-cs"/>
                        </a:rPr>
                        <a:t>отдел </a:t>
                      </a:r>
                      <a:r>
                        <a:rPr lang="ru-RU" sz="2000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+mn-cs"/>
                        </a:rPr>
                        <a:t>продаж </a:t>
                      </a:r>
                      <a:r>
                        <a:rPr lang="ru-RU" sz="2000" kern="12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+mn-cs"/>
                        </a:rPr>
                        <a:t>    8 937 83 70 437 </a:t>
                      </a:r>
                      <a:endParaRPr lang="ru-RU" sz="2000" kern="12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870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3</a:t>
                      </a:r>
                      <a:endParaRPr lang="ru-RU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ООО "</a:t>
                      </a:r>
                      <a:r>
                        <a:rPr lang="ru-RU" sz="20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ДарАгро</a:t>
                      </a:r>
                      <a:r>
                        <a:rPr lang="ru-RU" sz="20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" </a:t>
                      </a:r>
                      <a:r>
                        <a:rPr lang="ru-RU" sz="20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                       (</a:t>
                      </a:r>
                      <a:r>
                        <a:rPr lang="ru-RU" sz="20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ИНН 0250018240)</a:t>
                      </a:r>
                      <a:endParaRPr lang="ru-RU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+mn-cs"/>
                        </a:rPr>
                        <a:t>Колосов Т.А. </a:t>
                      </a:r>
                      <a:r>
                        <a:rPr lang="ru-RU" sz="2000" kern="12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+mn-cs"/>
                        </a:rPr>
                        <a:t>тел. 89273437157</a:t>
                      </a:r>
                      <a:endParaRPr lang="ru-RU" sz="2000" kern="12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50805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4</a:t>
                      </a:r>
                      <a:endParaRPr lang="ru-RU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ООО "Золотой колос"  </a:t>
                      </a:r>
                      <a:r>
                        <a:rPr lang="ru-RU" sz="20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            (</a:t>
                      </a:r>
                      <a:r>
                        <a:rPr lang="ru-RU" sz="20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ИНН 0278939587)</a:t>
                      </a:r>
                      <a:endParaRPr lang="ru-RU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+mn-cs"/>
                        </a:rPr>
                        <a:t>Валитова А.И</a:t>
                      </a:r>
                      <a:r>
                        <a:rPr lang="ru-RU" sz="2000" kern="12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+mn-cs"/>
                        </a:rPr>
                        <a:t>. тел. отд. продаж (347)299-91-59</a:t>
                      </a:r>
                      <a:endParaRPr lang="ru-RU" sz="2000" kern="12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974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5</a:t>
                      </a:r>
                      <a:endParaRPr lang="ru-RU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ООО "</a:t>
                      </a:r>
                      <a:r>
                        <a:rPr lang="ru-RU" sz="20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РегСервис</a:t>
                      </a:r>
                      <a:r>
                        <a:rPr lang="ru-RU" sz="20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" </a:t>
                      </a:r>
                      <a:r>
                        <a:rPr lang="ru-RU" sz="20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                   (</a:t>
                      </a:r>
                      <a:r>
                        <a:rPr lang="ru-RU" sz="20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ИНН 0268075747)</a:t>
                      </a:r>
                      <a:endParaRPr lang="ru-RU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+mn-cs"/>
                        </a:rPr>
                        <a:t>Исаев Э.Э. </a:t>
                      </a:r>
                      <a:r>
                        <a:rPr lang="ru-RU" sz="2000" kern="12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+mn-cs"/>
                        </a:rPr>
                        <a:t>тел. 8 987 58 13 352</a:t>
                      </a:r>
                      <a:endParaRPr lang="ru-RU" sz="2000" kern="12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61199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6</a:t>
                      </a:r>
                      <a:endParaRPr lang="ru-RU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ООО ТД "Минерал" </a:t>
                      </a:r>
                      <a:r>
                        <a:rPr lang="ru-RU" sz="20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                (</a:t>
                      </a:r>
                      <a:r>
                        <a:rPr lang="ru-RU" sz="20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ИНН 0276936990)</a:t>
                      </a:r>
                      <a:endParaRPr lang="ru-RU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kern="12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+mn-cs"/>
                        </a:rPr>
                        <a:t>Саляхетдинов</a:t>
                      </a:r>
                      <a:r>
                        <a:rPr lang="ru-RU" sz="2000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+mn-cs"/>
                        </a:rPr>
                        <a:t> Ф.Л. </a:t>
                      </a:r>
                      <a:r>
                        <a:rPr lang="ru-RU" sz="2000" kern="12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+mn-cs"/>
                        </a:rPr>
                        <a:t>тел. 8 </a:t>
                      </a:r>
                      <a:r>
                        <a:rPr lang="ru-RU" sz="2000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+mn-cs"/>
                        </a:rPr>
                        <a:t>927 63 63 725,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kern="12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+mn-cs"/>
                        </a:rPr>
                        <a:t>                                          8</a:t>
                      </a:r>
                      <a:r>
                        <a:rPr lang="ru-RU" sz="2000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+mn-cs"/>
                        </a:rPr>
                        <a:t> 967 73 88 094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974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7</a:t>
                      </a:r>
                      <a:endParaRPr lang="ru-RU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ООО "</a:t>
                      </a:r>
                      <a:r>
                        <a:rPr lang="ru-RU" sz="20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СТРХИМ"                       (</a:t>
                      </a:r>
                      <a:r>
                        <a:rPr lang="ru-RU" sz="20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ИНН 0268083603)</a:t>
                      </a:r>
                      <a:endParaRPr lang="ru-RU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kern="12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+mn-cs"/>
                        </a:rPr>
                        <a:t>Липинская</a:t>
                      </a:r>
                      <a:r>
                        <a:rPr lang="ru-RU" sz="2000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+mn-cs"/>
                        </a:rPr>
                        <a:t> Ю.А</a:t>
                      </a:r>
                      <a:r>
                        <a:rPr lang="ru-RU" sz="2000" kern="12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+mn-cs"/>
                        </a:rPr>
                        <a:t>. тел. 8 989 952 03 24</a:t>
                      </a:r>
                      <a:endParaRPr lang="ru-RU" sz="2000" kern="12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33870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8</a:t>
                      </a:r>
                      <a:endParaRPr lang="ru-RU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ООО "</a:t>
                      </a:r>
                      <a:r>
                        <a:rPr lang="ru-RU" sz="20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ТрансАгро</a:t>
                      </a:r>
                      <a:r>
                        <a:rPr lang="ru-RU" sz="20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"  </a:t>
                      </a:r>
                      <a:r>
                        <a:rPr lang="ru-RU" sz="20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                   (</a:t>
                      </a:r>
                      <a:r>
                        <a:rPr lang="ru-RU" sz="20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ИНН 5902997223)</a:t>
                      </a:r>
                      <a:endParaRPr lang="ru-RU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+mn-cs"/>
                        </a:rPr>
                        <a:t>Шакиров А.Ю</a:t>
                      </a:r>
                      <a:r>
                        <a:rPr lang="ru-RU" sz="2000" kern="12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+mn-cs"/>
                        </a:rPr>
                        <a:t>. тел. 8</a:t>
                      </a:r>
                      <a:r>
                        <a:rPr lang="ru-RU" sz="2000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+mn-cs"/>
                        </a:rPr>
                        <a:t> 982 46 08 174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870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9</a:t>
                      </a:r>
                      <a:endParaRPr lang="ru-RU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ООО "ФосАгро-Волга" </a:t>
                      </a:r>
                      <a:r>
                        <a:rPr lang="ru-RU" sz="20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           (</a:t>
                      </a:r>
                      <a:r>
                        <a:rPr lang="ru-RU" sz="20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ИНН 5225002704)</a:t>
                      </a:r>
                      <a:endParaRPr lang="ru-RU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+mn-cs"/>
                        </a:rPr>
                        <a:t>Камалов Р.Р</a:t>
                      </a:r>
                      <a:r>
                        <a:rPr lang="ru-RU" sz="2000" kern="12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+mn-cs"/>
                        </a:rPr>
                        <a:t>. тел. (843</a:t>
                      </a:r>
                      <a:r>
                        <a:rPr lang="ru-RU" sz="2000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+mn-cs"/>
                        </a:rPr>
                        <a:t>) 20-20-731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61199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10</a:t>
                      </a:r>
                      <a:endParaRPr lang="ru-RU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ООО ТД "</a:t>
                      </a:r>
                      <a:r>
                        <a:rPr lang="ru-RU" sz="20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ЧелябСнабКомплект</a:t>
                      </a:r>
                      <a:r>
                        <a:rPr lang="ru-RU" sz="20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" </a:t>
                      </a:r>
                      <a:endParaRPr lang="ru-RU" sz="2000" dirty="0" smtClean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                                                   (</a:t>
                      </a:r>
                      <a:r>
                        <a:rPr lang="ru-RU" sz="20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ИНН 4312151563)</a:t>
                      </a:r>
                      <a:endParaRPr lang="ru-RU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+mn-cs"/>
                        </a:rPr>
                        <a:t>Ткачева М.А</a:t>
                      </a:r>
                      <a:r>
                        <a:rPr lang="ru-RU" sz="2000" kern="12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+mn-cs"/>
                        </a:rPr>
                        <a:t>. тел. (83361</a:t>
                      </a:r>
                      <a:r>
                        <a:rPr lang="ru-RU" sz="2000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+mn-cs"/>
                        </a:rPr>
                        <a:t>) 5-80-83, </a:t>
                      </a:r>
                      <a:endParaRPr lang="ru-RU" sz="2000" kern="1200" dirty="0" smtClean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+mn-cs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kern="12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+mn-cs"/>
                        </a:rPr>
                        <a:t>                                5-80-84</a:t>
                      </a:r>
                      <a:r>
                        <a:rPr lang="ru-RU" sz="2000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+mn-cs"/>
                        </a:rPr>
                        <a:t>, 5-80-85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1199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11</a:t>
                      </a:r>
                      <a:endParaRPr lang="ru-RU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ООО "Центр передового земледелия" </a:t>
                      </a:r>
                      <a:endParaRPr lang="ru-RU" sz="2000" dirty="0" smtClean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                                                   (</a:t>
                      </a:r>
                      <a:r>
                        <a:rPr lang="ru-RU" sz="20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ИНН 4205352064)</a:t>
                      </a:r>
                      <a:endParaRPr lang="ru-RU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kern="12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+mn-cs"/>
                        </a:rPr>
                        <a:t>Мужбатуллин</a:t>
                      </a:r>
                      <a:r>
                        <a:rPr lang="ru-RU" sz="2000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+mn-cs"/>
                        </a:rPr>
                        <a:t> Р.А</a:t>
                      </a:r>
                      <a:r>
                        <a:rPr lang="ru-RU" sz="2000" kern="12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+mn-cs"/>
                        </a:rPr>
                        <a:t>. 8</a:t>
                      </a:r>
                      <a:r>
                        <a:rPr lang="ru-RU" sz="2000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+mn-cs"/>
                        </a:rPr>
                        <a:t> 933 300 2921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33870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12</a:t>
                      </a:r>
                      <a:endParaRPr lang="ru-RU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ООО "Аммоний-Агро" </a:t>
                      </a:r>
                      <a:r>
                        <a:rPr lang="ru-RU" sz="20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           (</a:t>
                      </a:r>
                      <a:r>
                        <a:rPr lang="ru-RU" sz="20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ИНН 1627007180)</a:t>
                      </a:r>
                      <a:endParaRPr lang="ru-RU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+mn-cs"/>
                        </a:rPr>
                        <a:t>Чазов А.А</a:t>
                      </a:r>
                      <a:r>
                        <a:rPr lang="ru-RU" sz="2000" kern="12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+mn-cs"/>
                        </a:rPr>
                        <a:t>. (</a:t>
                      </a:r>
                      <a:r>
                        <a:rPr lang="ru-RU" sz="2000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+mn-cs"/>
                        </a:rPr>
                        <a:t>85549) 9-20-51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242047" y="183792"/>
            <a:ext cx="11869271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4508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1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СПИСОК ПРЕДПРИЯТИЙ ОСУЩЕСТВЛЯЮЩИХ ПОСТАВКУ МИНЕРАЛЬНЫХ УДОБРЕНИЙ ДЛЯ СЕЛЬХОЗТОВАРОПРОИЗВОДИТЕЛЕЙ НА ТЕРРИТОРИИ РЕСПУБЛИКИ БАШКОРТОСТАН.</a:t>
            </a:r>
            <a:endParaRPr kumimoji="0" lang="ru-RU" altLang="ru-RU" b="1" i="0" u="none" strike="noStrike" cap="none" normalizeH="0" baseline="0" dirty="0" smtClean="0">
              <a:ln>
                <a:noFill/>
              </a:ln>
              <a:solidFill>
                <a:schemeClr val="tx2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248693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8"/>
          <p:cNvSpPr>
            <a:spLocks noChangeArrowheads="1"/>
          </p:cNvSpPr>
          <p:nvPr/>
        </p:nvSpPr>
        <p:spPr bwMode="auto">
          <a:xfrm>
            <a:off x="85724" y="137489"/>
            <a:ext cx="12106276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200" b="1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Государственная программа </a:t>
            </a:r>
            <a:r>
              <a:rPr kumimoji="0" lang="ru-RU" altLang="ru-RU" b="1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эффективного вовлечения в оборот земель сельскохозяйственного назначения и развития мелиоративного комплекса Российской Федерации</a:t>
            </a:r>
            <a:endParaRPr kumimoji="0" lang="ru-RU" altLang="ru-RU" b="0" i="0" u="none" strike="noStrike" cap="none" normalizeH="0" baseline="0" dirty="0" smtClean="0">
              <a:ln>
                <a:noFill/>
              </a:ln>
              <a:solidFill>
                <a:schemeClr val="tx2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Rectangle 20"/>
          <p:cNvSpPr>
            <a:spLocks noChangeArrowheads="1"/>
          </p:cNvSpPr>
          <p:nvPr/>
        </p:nvSpPr>
        <p:spPr bwMode="auto">
          <a:xfrm>
            <a:off x="710200" y="1048389"/>
            <a:ext cx="5147781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cs typeface="Arial" pitchFamily="34" charset="0"/>
              </a:rPr>
              <a:t>          Мелиоративные направления: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1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cs typeface="Arial" pitchFamily="34" charset="0"/>
              </a:rPr>
              <a:t>1.</a:t>
            </a:r>
            <a:r>
              <a:rPr kumimoji="0" lang="ru-RU" altLang="ru-RU" sz="1600" b="1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Arial" pitchFamily="34" charset="0"/>
                <a:cs typeface="Arial" pitchFamily="34" charset="0"/>
              </a:rPr>
              <a:t> Гидромелиоративные мероприятия </a:t>
            </a:r>
            <a:endParaRPr kumimoji="0" lang="ru-RU" altLang="ru-RU" sz="1600" b="0" i="0" u="none" strike="noStrike" cap="none" normalizeH="0" baseline="0" dirty="0" smtClean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(строительство новых мелиоративных систем)</a:t>
            </a:r>
          </a:p>
        </p:txBody>
      </p:sp>
      <p:sp>
        <p:nvSpPr>
          <p:cNvPr id="19" name="Rectangle 21"/>
          <p:cNvSpPr>
            <a:spLocks noChangeArrowheads="1"/>
          </p:cNvSpPr>
          <p:nvPr/>
        </p:nvSpPr>
        <p:spPr bwMode="auto">
          <a:xfrm>
            <a:off x="742847" y="1847472"/>
            <a:ext cx="4623654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kumimoji="0" lang="ru-RU" alt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2</a:t>
            </a:r>
            <a:r>
              <a:rPr kumimoji="0" lang="ru-RU" altLang="ru-RU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. </a:t>
            </a:r>
            <a:r>
              <a:rPr lang="ru-RU" altLang="ru-RU" sz="1600" b="1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Агролесомелиоративные мероприятия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400" dirty="0">
                <a:latin typeface="Arial" pitchFamily="34" charset="0"/>
                <a:cs typeface="Arial" pitchFamily="34" charset="0"/>
              </a:rPr>
              <a:t>(посадка </a:t>
            </a:r>
            <a:r>
              <a:rPr lang="ru-RU" altLang="ru-RU" sz="1400" dirty="0" smtClean="0">
                <a:latin typeface="Arial" pitchFamily="34" charset="0"/>
                <a:cs typeface="Arial" pitchFamily="34" charset="0"/>
              </a:rPr>
              <a:t>полезащитных лесных </a:t>
            </a:r>
            <a:r>
              <a:rPr lang="ru-RU" altLang="ru-RU" sz="1400" dirty="0">
                <a:latin typeface="Arial" pitchFamily="34" charset="0"/>
                <a:cs typeface="Arial" pitchFamily="34" charset="0"/>
              </a:rPr>
              <a:t>насаждений)</a:t>
            </a:r>
          </a:p>
        </p:txBody>
      </p:sp>
      <p:sp>
        <p:nvSpPr>
          <p:cNvPr id="20" name="Rectangle 23"/>
          <p:cNvSpPr>
            <a:spLocks noChangeArrowheads="1"/>
          </p:cNvSpPr>
          <p:nvPr/>
        </p:nvSpPr>
        <p:spPr bwMode="auto">
          <a:xfrm>
            <a:off x="754913" y="2386576"/>
            <a:ext cx="4289914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altLang="ru-RU" sz="1600" b="1" dirty="0" smtClean="0">
                <a:latin typeface="Arial" pitchFamily="34" charset="0"/>
                <a:cs typeface="Arial" pitchFamily="34" charset="0"/>
              </a:rPr>
              <a:t>3</a:t>
            </a:r>
            <a:r>
              <a:rPr lang="ru-RU" altLang="ru-RU" sz="1600" b="1" dirty="0">
                <a:latin typeface="Arial" pitchFamily="34" charset="0"/>
                <a:cs typeface="Arial" pitchFamily="34" charset="0"/>
              </a:rPr>
              <a:t>. </a:t>
            </a:r>
            <a:r>
              <a:rPr lang="ru-RU" altLang="ru-RU" sz="1600" b="1" dirty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Культуртехнические мероприятия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altLang="ru-RU" sz="1400" dirty="0">
                <a:latin typeface="Arial" pitchFamily="34" charset="0"/>
                <a:cs typeface="Arial" pitchFamily="34" charset="0"/>
              </a:rPr>
              <a:t>(вовлечение в оборот земель за счет корчевания</a:t>
            </a:r>
            <a:r>
              <a:rPr lang="ru-RU" altLang="ru-RU" sz="1400" dirty="0" smtClean="0">
                <a:latin typeface="Arial" pitchFamily="34" charset="0"/>
                <a:cs typeface="Arial" pitchFamily="34" charset="0"/>
              </a:rPr>
              <a:t>)</a:t>
            </a:r>
            <a:endParaRPr kumimoji="0" lang="ru-RU" alt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Rectangle 29"/>
          <p:cNvSpPr>
            <a:spLocks noChangeArrowheads="1"/>
          </p:cNvSpPr>
          <p:nvPr/>
        </p:nvSpPr>
        <p:spPr bwMode="auto">
          <a:xfrm>
            <a:off x="748931" y="4487373"/>
            <a:ext cx="6928209" cy="1354217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1" i="0" u="sng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cs typeface="Arial" pitchFamily="34" charset="0"/>
              </a:rPr>
              <a:t>Основные критерии отбора проектов мелиорации:</a:t>
            </a:r>
            <a:endParaRPr kumimoji="0" lang="ru-RU" altLang="ru-RU" sz="1600" b="0" i="0" u="sng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altLang="ru-RU" sz="1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sz="1400" dirty="0" smtClean="0">
                <a:latin typeface="Arial" pitchFamily="34" charset="0"/>
                <a:cs typeface="Arial" pitchFamily="34" charset="0"/>
              </a:rPr>
              <a:t>- </a:t>
            </a:r>
            <a:r>
              <a:rPr kumimoji="0" lang="ru-RU" altLang="ru-RU" sz="13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наличие земельных участков, находящихся в собственности или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3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в пользовании сельскохозяйственного товаропроизводителя: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300" b="0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cs typeface="Arial" pitchFamily="34" charset="0"/>
              </a:rPr>
              <a:t>Более 20 лет – 100 бал., от 15-20 лет – 70 бал., 10-15 лет – 40 бал</a:t>
            </a:r>
            <a:r>
              <a:rPr kumimoji="0" lang="ru-RU" altLang="ru-RU" sz="13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cs typeface="Arial" pitchFamily="34" charset="0"/>
              </a:rPr>
              <a:t>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altLang="ru-RU" sz="1300" dirty="0" smtClean="0">
                <a:latin typeface="Arial" pitchFamily="34" charset="0"/>
                <a:cs typeface="Arial" pitchFamily="34" charset="0"/>
              </a:rPr>
              <a:t>- </a:t>
            </a:r>
            <a:r>
              <a:rPr kumimoji="0" lang="ru-RU" altLang="ru-RU" sz="13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степень реализации проекта мелиорации: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300" b="0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cs typeface="Arial" pitchFamily="34" charset="0"/>
              </a:rPr>
              <a:t>Выполнен – 100 бал., на стадии выполнения – 0 бал</a:t>
            </a:r>
            <a:r>
              <a:rPr kumimoji="0" lang="ru-RU" altLang="ru-RU" sz="13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cs typeface="Arial" pitchFamily="34" charset="0"/>
              </a:rPr>
              <a:t>.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754913" y="3146336"/>
            <a:ext cx="4265781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1600" b="1" dirty="0">
                <a:latin typeface="Arial" pitchFamily="34" charset="0"/>
                <a:cs typeface="Arial" pitchFamily="34" charset="0"/>
              </a:rPr>
              <a:t>4. </a:t>
            </a:r>
            <a:r>
              <a:rPr lang="ru-RU" altLang="ru-RU" sz="1600" b="1" dirty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Известкование кислых почв на пашне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7220197" y="995066"/>
            <a:ext cx="49121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i="1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Алгоритм  получения господдержки  1-4</a:t>
            </a:r>
            <a:endParaRPr lang="ru-RU" b="1" i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8229600" y="1370706"/>
            <a:ext cx="3639312" cy="740159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200" b="1" dirty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Сельскохозяйственный товаропроизводитель разрабатывает проектно-сметную документацию</a:t>
            </a:r>
            <a:endParaRPr lang="ru-RU" altLang="ru-RU" sz="20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8229600" y="2323464"/>
            <a:ext cx="3639312" cy="740159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200" b="1" dirty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Совместно с Минсельхозом РБ формируется заявка в соответствии с порядком отбора                          проектов мелиорации</a:t>
            </a:r>
            <a:endParaRPr lang="ru-RU" altLang="ru-RU" sz="12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Скругленный прямоугольник 25"/>
          <p:cNvSpPr/>
          <p:nvPr/>
        </p:nvSpPr>
        <p:spPr>
          <a:xfrm>
            <a:off x="8229600" y="3291862"/>
            <a:ext cx="3681918" cy="740159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200" b="1" dirty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Пакет документации направляется в Департамент мелиорации, земельной политики и                             гос. собственности Минсельхоза России                            на </a:t>
            </a:r>
            <a:r>
              <a:rPr lang="ru-RU" altLang="ru-RU" sz="1200" b="1" dirty="0">
                <a:solidFill>
                  <a:schemeClr val="tx1"/>
                </a:solidFill>
                <a:ea typeface="Calibri" pitchFamily="34" charset="0"/>
                <a:cs typeface="Times New Roman" pitchFamily="18" charset="0"/>
              </a:rPr>
              <a:t>«</a:t>
            </a:r>
            <a:r>
              <a:rPr lang="ru-RU" altLang="ru-RU" sz="1200" b="1" dirty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Конкурсный отбор проектов мелиорации</a:t>
            </a:r>
            <a:r>
              <a:rPr lang="ru-RU" altLang="ru-RU" sz="1200" b="1" dirty="0" smtClean="0">
                <a:solidFill>
                  <a:schemeClr val="tx1"/>
                </a:solidFill>
                <a:ea typeface="Calibri" pitchFamily="34" charset="0"/>
                <a:cs typeface="Times New Roman" pitchFamily="18" charset="0"/>
              </a:rPr>
              <a:t>»</a:t>
            </a:r>
            <a:endParaRPr lang="ru-RU" altLang="ru-RU" sz="12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Скругленный прямоугольник 26"/>
          <p:cNvSpPr/>
          <p:nvPr/>
        </p:nvSpPr>
        <p:spPr>
          <a:xfrm>
            <a:off x="8201176" y="4247623"/>
            <a:ext cx="3680314" cy="833067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200" b="1" dirty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 итогам конкурса, </a:t>
            </a:r>
            <a:r>
              <a:rPr lang="ru-RU" altLang="ru-RU" sz="1200" b="1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 Минсельхозе РФ определяются </a:t>
            </a:r>
            <a:r>
              <a:rPr lang="ru-RU" altLang="ru-RU" sz="1200" b="1" dirty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сельскохозяйственные товаропроизводители, которые получат субсидии из федерального </a:t>
            </a:r>
            <a:r>
              <a:rPr lang="ru-RU" altLang="ru-RU" sz="1200" b="1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бюджета</a:t>
            </a:r>
            <a:endParaRPr lang="ru-RU" altLang="ru-RU" sz="24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Скругленный прямоугольник 27"/>
          <p:cNvSpPr/>
          <p:nvPr/>
        </p:nvSpPr>
        <p:spPr>
          <a:xfrm>
            <a:off x="8201176" y="5273291"/>
            <a:ext cx="3694557" cy="568299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200" b="1" dirty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После выполнения работ </a:t>
            </a:r>
            <a:r>
              <a:rPr lang="ru-RU" altLang="ru-RU" sz="1200" b="1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происходит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200" b="1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возмещение части понесенных затрат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200" b="1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сельскохозяйственных товаропроизводителей</a:t>
            </a:r>
            <a:endParaRPr lang="ru-RU" altLang="ru-RU" sz="24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9" name="Стрелка вниз 28"/>
          <p:cNvSpPr/>
          <p:nvPr/>
        </p:nvSpPr>
        <p:spPr>
          <a:xfrm>
            <a:off x="9701284" y="2139860"/>
            <a:ext cx="526926" cy="183604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рямоугольник 23"/>
          <p:cNvSpPr/>
          <p:nvPr/>
        </p:nvSpPr>
        <p:spPr>
          <a:xfrm>
            <a:off x="754913" y="3484890"/>
            <a:ext cx="7383817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1600" b="1" dirty="0">
                <a:latin typeface="Arial" pitchFamily="34" charset="0"/>
                <a:cs typeface="Arial" pitchFamily="34" charset="0"/>
              </a:rPr>
              <a:t>5</a:t>
            </a:r>
            <a:r>
              <a:rPr lang="ru-RU" altLang="ru-RU" sz="1600" b="1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ru-RU" altLang="ru-RU" sz="1600" b="1" dirty="0" smtClean="0">
                <a:solidFill>
                  <a:schemeClr val="accent4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Проведение </a:t>
            </a:r>
            <a:r>
              <a:rPr lang="ru-RU" altLang="ru-RU" sz="1600" b="1" dirty="0">
                <a:solidFill>
                  <a:schemeClr val="accent4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кадастровых работ </a:t>
            </a:r>
            <a:endParaRPr lang="ru-RU" altLang="ru-RU" sz="1600" b="1" dirty="0" smtClean="0">
              <a:solidFill>
                <a:schemeClr val="accent4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1200" b="1" dirty="0" smtClean="0">
                <a:solidFill>
                  <a:schemeClr val="accent4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в </a:t>
            </a:r>
            <a:r>
              <a:rPr lang="ru-RU" altLang="ru-RU" sz="1200" b="1" dirty="0">
                <a:solidFill>
                  <a:schemeClr val="accent4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отношении земельных участков, выделяемых в счет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1200" b="1" dirty="0" smtClean="0">
                <a:solidFill>
                  <a:schemeClr val="accent4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невостребованных </a:t>
            </a:r>
            <a:r>
              <a:rPr lang="ru-RU" altLang="ru-RU" sz="1200" b="1" dirty="0">
                <a:solidFill>
                  <a:schemeClr val="accent4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земельных долей, находящихся в </a:t>
            </a:r>
            <a:endParaRPr lang="ru-RU" altLang="ru-RU" sz="1200" b="1" dirty="0" smtClean="0">
              <a:solidFill>
                <a:schemeClr val="accent4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1200" b="1" dirty="0" smtClean="0">
                <a:solidFill>
                  <a:schemeClr val="accent4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собственности </a:t>
            </a:r>
            <a:r>
              <a:rPr lang="ru-RU" altLang="ru-RU" sz="1200" b="1" dirty="0">
                <a:solidFill>
                  <a:schemeClr val="accent4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муниципальных образований</a:t>
            </a:r>
            <a:r>
              <a:rPr lang="ru-RU" altLang="ru-RU" sz="1200" b="1" dirty="0" smtClean="0">
                <a:solidFill>
                  <a:schemeClr val="accent4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altLang="ru-RU" sz="1600" b="1" dirty="0">
              <a:solidFill>
                <a:schemeClr val="accent4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авая фигурная скобка 1"/>
          <p:cNvSpPr/>
          <p:nvPr/>
        </p:nvSpPr>
        <p:spPr>
          <a:xfrm>
            <a:off x="4799099" y="1584552"/>
            <a:ext cx="882732" cy="1954746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Правая фигурная скобка 32"/>
          <p:cNvSpPr/>
          <p:nvPr/>
        </p:nvSpPr>
        <p:spPr>
          <a:xfrm>
            <a:off x="4812557" y="3569790"/>
            <a:ext cx="882732" cy="871701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Скругленный прямоугольник 34"/>
          <p:cNvSpPr/>
          <p:nvPr/>
        </p:nvSpPr>
        <p:spPr>
          <a:xfrm>
            <a:off x="5725544" y="2191845"/>
            <a:ext cx="1819656" cy="740159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2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50% возмещение</a:t>
            </a:r>
            <a:endParaRPr lang="ru-RU" altLang="ru-RU" sz="20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6" name="Скругленный прямоугольник 35"/>
          <p:cNvSpPr/>
          <p:nvPr/>
        </p:nvSpPr>
        <p:spPr>
          <a:xfrm>
            <a:off x="5725544" y="3625135"/>
            <a:ext cx="1819656" cy="740159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2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99% возмещение</a:t>
            </a:r>
            <a:endParaRPr lang="ru-RU" altLang="ru-RU" sz="20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7" name="Стрелка вниз 36"/>
          <p:cNvSpPr/>
          <p:nvPr/>
        </p:nvSpPr>
        <p:spPr>
          <a:xfrm>
            <a:off x="9729036" y="3101065"/>
            <a:ext cx="526926" cy="183604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Стрелка вниз 37"/>
          <p:cNvSpPr/>
          <p:nvPr/>
        </p:nvSpPr>
        <p:spPr>
          <a:xfrm>
            <a:off x="9701568" y="4064019"/>
            <a:ext cx="526926" cy="183604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Стрелка вниз 38"/>
          <p:cNvSpPr/>
          <p:nvPr/>
        </p:nvSpPr>
        <p:spPr>
          <a:xfrm>
            <a:off x="9701284" y="5089687"/>
            <a:ext cx="526926" cy="183604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Блок-схема: альтернативный процесс 2"/>
          <p:cNvSpPr/>
          <p:nvPr/>
        </p:nvSpPr>
        <p:spPr>
          <a:xfrm>
            <a:off x="1714500" y="5841592"/>
            <a:ext cx="2056046" cy="930684"/>
          </a:xfrm>
          <a:prstGeom prst="flowChartAlternateProcess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образование проводит кадастровые работы </a:t>
            </a:r>
            <a:endParaRPr lang="ru-RU" sz="12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85724" y="5841590"/>
            <a:ext cx="162877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i="1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Алгоритм  кадастровых работ 5</a:t>
            </a:r>
            <a:endParaRPr lang="ru-RU" sz="1600" b="1" i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Стрелка вправо 3"/>
          <p:cNvSpPr/>
          <p:nvPr/>
        </p:nvSpPr>
        <p:spPr>
          <a:xfrm>
            <a:off x="3770546" y="6111671"/>
            <a:ext cx="405563" cy="390525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5" name="Блок-схема: альтернативный процесс 4"/>
          <p:cNvSpPr/>
          <p:nvPr/>
        </p:nvSpPr>
        <p:spPr>
          <a:xfrm>
            <a:off x="4176109" y="5842975"/>
            <a:ext cx="2177066" cy="930684"/>
          </a:xfrm>
          <a:prstGeom prst="flowChartAlternateProcess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Совместно с Минсельхозом РБ формируется заявка для участия в отборе Минсельхоза России</a:t>
            </a:r>
            <a:endParaRPr lang="ru-RU" sz="12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Стрелка вправо 5"/>
          <p:cNvSpPr/>
          <p:nvPr/>
        </p:nvSpPr>
        <p:spPr>
          <a:xfrm>
            <a:off x="6353175" y="6129183"/>
            <a:ext cx="542925" cy="435077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Блок-схема: альтернативный процесс 6"/>
          <p:cNvSpPr/>
          <p:nvPr/>
        </p:nvSpPr>
        <p:spPr>
          <a:xfrm>
            <a:off x="6896100" y="5842975"/>
            <a:ext cx="2390773" cy="929301"/>
          </a:xfrm>
          <a:prstGeom prst="flowChartAlternateProcess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итогам конкурса в Минсельхозе РФ, определяются муниципальные образования прошедшие отбор </a:t>
            </a:r>
            <a:endParaRPr lang="ru-RU" sz="12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Стрелка вправо 7"/>
          <p:cNvSpPr/>
          <p:nvPr/>
        </p:nvSpPr>
        <p:spPr>
          <a:xfrm>
            <a:off x="9286873" y="6111671"/>
            <a:ext cx="533401" cy="470103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Блок-схема: альтернативный процесс 8"/>
          <p:cNvSpPr/>
          <p:nvPr/>
        </p:nvSpPr>
        <p:spPr>
          <a:xfrm>
            <a:off x="9820274" y="5842976"/>
            <a:ext cx="2048637" cy="930684"/>
          </a:xfrm>
          <a:prstGeom prst="flowChartAlternateProcess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Предоставление субсидии для возмещения понесенных затрат муниципальным образованиям</a:t>
            </a:r>
            <a:endParaRPr lang="ru-RU" sz="12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2009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48942738"/>
              </p:ext>
            </p:extLst>
          </p:nvPr>
        </p:nvGraphicFramePr>
        <p:xfrm>
          <a:off x="307895" y="1218725"/>
          <a:ext cx="9870142" cy="2335350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4141951"/>
                <a:gridCol w="1909397"/>
                <a:gridCol w="1909397"/>
                <a:gridCol w="1909397"/>
              </a:tblGrid>
              <a:tr h="117123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Составляющие семинаров</a:t>
                      </a:r>
                      <a:endParaRPr lang="ru-RU" sz="1400" b="1" i="0" u="none" strike="noStrike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3" marR="9523" marT="952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Зианчуринский район</a:t>
                      </a:r>
                    </a:p>
                    <a:p>
                      <a:pPr algn="ctr" fontAlgn="ctr"/>
                      <a:r>
                        <a:rPr lang="ru-RU" sz="1400" b="1" u="none" strike="noStrike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А7-Агро РБ, агропромышленный колледж</a:t>
                      </a:r>
                    </a:p>
                    <a:p>
                      <a:pPr algn="ctr" fontAlgn="ctr"/>
                      <a:endParaRPr lang="ru-RU" sz="1400" b="1" u="none" strike="noStrike" dirty="0" smtClean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3" marR="9523" marT="9523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Благоварский </a:t>
                      </a:r>
                    </a:p>
                    <a:p>
                      <a:pPr algn="ctr" fontAlgn="ctr"/>
                      <a:r>
                        <a:rPr lang="ru-RU" sz="1400" b="1" u="none" strike="noStrike" dirty="0" smtClean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район</a:t>
                      </a:r>
                    </a:p>
                    <a:p>
                      <a:pPr algn="ctr" fontAlgn="ctr"/>
                      <a:endParaRPr lang="ru-RU" sz="1400" b="1" u="none" strike="noStrike" dirty="0" smtClean="0">
                        <a:solidFill>
                          <a:srgbClr val="C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 fontAlgn="ctr"/>
                      <a:r>
                        <a:rPr lang="ru-RU" sz="1400" b="1" u="none" strike="noStrike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«Благоварский ППЗ»</a:t>
                      </a:r>
                    </a:p>
                  </a:txBody>
                  <a:tcPr marL="9523" marR="9523" marT="9523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Янаульский</a:t>
                      </a:r>
                    </a:p>
                    <a:p>
                      <a:pPr algn="ctr" fontAlgn="ctr"/>
                      <a:r>
                        <a:rPr lang="ru-RU" sz="1400" b="1" u="none" strike="noStrike" dirty="0" smtClean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район</a:t>
                      </a:r>
                    </a:p>
                    <a:p>
                      <a:pPr algn="ctr" fontAlgn="ctr"/>
                      <a:endParaRPr lang="ru-RU" sz="1400" b="1" u="none" strike="noStrike" dirty="0" smtClean="0">
                        <a:solidFill>
                          <a:srgbClr val="C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 fontAlgn="ctr"/>
                      <a:r>
                        <a:rPr lang="ru-RU" sz="1400" b="1" u="none" strike="noStrike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ООО «</a:t>
                      </a:r>
                      <a:r>
                        <a:rPr lang="ru-RU" sz="1400" b="1" u="none" strike="noStrike" dirty="0" err="1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Юлдаш</a:t>
                      </a:r>
                      <a:r>
                        <a:rPr lang="ru-RU" sz="1400" b="1" u="none" strike="noStrike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»</a:t>
                      </a:r>
                    </a:p>
                  </a:txBody>
                  <a:tcPr marL="9523" marR="9523" marT="9523" marB="0"/>
                </a:tc>
              </a:tr>
              <a:tr h="761824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1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Демонстрационные посевы сортов и гибридов сельскохозяйственных </a:t>
                      </a:r>
                      <a:r>
                        <a:rPr lang="ru-RU" sz="1400" b="1" u="none" strike="noStrike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культур </a:t>
                      </a:r>
                      <a:endParaRPr lang="ru-RU" sz="1400" b="1" i="0" u="none" strike="noStrike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3" marR="9523" marT="952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 smtClean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150</a:t>
                      </a:r>
                      <a:endParaRPr lang="ru-RU" sz="1800" b="1" i="0" u="none" strike="noStrike" dirty="0">
                        <a:solidFill>
                          <a:srgbClr val="C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3" marR="9523" marT="952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 smtClean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250</a:t>
                      </a:r>
                      <a:endParaRPr lang="ru-RU" sz="1800" b="1" i="0" u="none" strike="noStrike" dirty="0">
                        <a:solidFill>
                          <a:srgbClr val="C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3" marR="9523" marT="952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 smtClean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150</a:t>
                      </a:r>
                      <a:endParaRPr lang="ru-RU" sz="1800" b="1" i="0" u="none" strike="noStrike" dirty="0">
                        <a:solidFill>
                          <a:srgbClr val="C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3" marR="9523" marT="9523" marB="0" anchor="ctr"/>
                </a:tc>
              </a:tr>
              <a:tr h="283779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1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Производственные опыты, </a:t>
                      </a:r>
                      <a:r>
                        <a:rPr lang="ru-RU" sz="1400" b="1" u="none" strike="noStrike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ед.</a:t>
                      </a:r>
                      <a:endParaRPr lang="ru-RU" sz="1400" b="1" i="0" u="none" strike="noStrike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3" marR="9523" marT="952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 smtClean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  <a:endParaRPr lang="ru-RU" sz="1800" b="1" i="0" u="none" strike="noStrike" dirty="0">
                        <a:solidFill>
                          <a:srgbClr val="C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3" marR="9523" marT="952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u="none" strike="noStrike" dirty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  <a:endParaRPr lang="ru-RU" sz="1800" b="1" i="0" u="none" strike="noStrike" dirty="0">
                        <a:solidFill>
                          <a:srgbClr val="C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3" marR="9523" marT="952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u="none" strike="noStrike" dirty="0" smtClean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  <a:endParaRPr lang="ru-RU" sz="1800" b="1" i="0" u="none" strike="noStrike" dirty="0">
                        <a:solidFill>
                          <a:srgbClr val="C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3" marR="9523" marT="9523" marB="0" anchor="ctr"/>
                </a:tc>
              </a:tr>
            </a:tbl>
          </a:graphicData>
        </a:graphic>
      </p:graphicFrame>
      <p:sp>
        <p:nvSpPr>
          <p:cNvPr id="11" name="Содержимое 2"/>
          <p:cNvSpPr txBox="1">
            <a:spLocks/>
          </p:cNvSpPr>
          <p:nvPr/>
        </p:nvSpPr>
        <p:spPr bwMode="auto">
          <a:xfrm>
            <a:off x="0" y="189391"/>
            <a:ext cx="12192000" cy="646181"/>
          </a:xfrm>
          <a:prstGeom prst="rect">
            <a:avLst/>
          </a:prstGeom>
          <a:extLst/>
        </p:spPr>
        <p:txBody>
          <a:bodyPr wrap="square" lIns="91413" tIns="45706" rIns="91413" bIns="45706">
            <a:spAutoFit/>
          </a:bodyPr>
          <a:lstStyle>
            <a:defPPr>
              <a:defRPr lang="ru-RU"/>
            </a:defPPr>
            <a:lvl1pPr algn="ctr">
              <a:defRPr sz="1800" b="1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ru-RU" dirty="0" smtClean="0"/>
              <a:t>ИНФОРМАЦИЯ ПО ПОДГОТОВКЕ ДЕМОНСТРАЦИОННЫХ ПЛОЩАДОК ПО РАСТЕНИЕВОДСТВУ </a:t>
            </a:r>
          </a:p>
          <a:p>
            <a:r>
              <a:rPr lang="ru-RU" dirty="0" smtClean="0"/>
              <a:t>В РАМКАХ ЗОНАЛЬНЫХ СЕМИНАРОВ-СОВЕЩАНИЙ «ДЕНЬ ПОЛЯ 2022» </a:t>
            </a:r>
            <a:endParaRPr lang="ru-RU" dirty="0"/>
          </a:p>
        </p:txBody>
      </p:sp>
      <p:sp>
        <p:nvSpPr>
          <p:cNvPr id="12" name="AutoShape 2" descr="blob:https://web.whatsapp.com/5dba5b9c-bae1-4c25-ac51-ce510f778b6c"/>
          <p:cNvSpPr>
            <a:spLocks noChangeAspect="1" noChangeArrowheads="1"/>
          </p:cNvSpPr>
          <p:nvPr/>
        </p:nvSpPr>
        <p:spPr bwMode="auto">
          <a:xfrm>
            <a:off x="155534" y="-144429"/>
            <a:ext cx="304721" cy="3047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13" tIns="45706" rIns="91413" bIns="45706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3"/>
          <a:srcRect l="4317" r="4151"/>
          <a:stretch/>
        </p:blipFill>
        <p:spPr>
          <a:xfrm>
            <a:off x="2831510" y="4030936"/>
            <a:ext cx="3120511" cy="1917726"/>
          </a:xfrm>
          <a:prstGeom prst="rect">
            <a:avLst/>
          </a:prstGeom>
        </p:spPr>
      </p:pic>
      <p:graphicFrame>
        <p:nvGraphicFramePr>
          <p:cNvPr id="14" name="Таблица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29013650"/>
              </p:ext>
            </p:extLst>
          </p:nvPr>
        </p:nvGraphicFramePr>
        <p:xfrm>
          <a:off x="82847" y="6002101"/>
          <a:ext cx="11915573" cy="85589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700950"/>
                <a:gridCol w="3167527"/>
                <a:gridCol w="3068203"/>
                <a:gridCol w="2978893"/>
              </a:tblGrid>
              <a:tr h="855899"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Закладка </a:t>
                      </a:r>
                    </a:p>
                    <a:p>
                      <a:pPr algn="ctr"/>
                      <a:r>
                        <a:rPr lang="ru-RU" sz="1600" b="1" dirty="0" err="1" smtClean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мелкоделяночных</a:t>
                      </a:r>
                      <a:r>
                        <a:rPr lang="ru-RU" sz="1600" b="1" dirty="0" smtClean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опытов</a:t>
                      </a:r>
                      <a:endParaRPr lang="ru-RU" sz="1600" b="1" dirty="0">
                        <a:solidFill>
                          <a:schemeClr val="tx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16" marR="91416" marT="45709" marB="45709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Закладка </a:t>
                      </a:r>
                    </a:p>
                    <a:p>
                      <a:pPr algn="ctr"/>
                      <a:r>
                        <a:rPr lang="ru-RU" sz="1600" b="1" dirty="0" smtClean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производственных опытов</a:t>
                      </a:r>
                      <a:endParaRPr lang="ru-RU" sz="1600" b="1" dirty="0">
                        <a:solidFill>
                          <a:schemeClr val="tx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16" marR="91416" marT="45709" marB="45709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Сортировка </a:t>
                      </a:r>
                    </a:p>
                    <a:p>
                      <a:pPr algn="ctr"/>
                      <a:r>
                        <a:rPr lang="ru-RU" sz="1600" b="1" dirty="0" smtClean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посевного материала</a:t>
                      </a:r>
                      <a:endParaRPr lang="ru-RU" sz="1600" b="1" dirty="0">
                        <a:solidFill>
                          <a:schemeClr val="tx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16" marR="91416" marT="45709" marB="45709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Всходы на мелкоделяночных  опытах</a:t>
                      </a:r>
                      <a:endParaRPr lang="ru-RU" sz="1600" b="1" dirty="0">
                        <a:solidFill>
                          <a:schemeClr val="tx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16" marR="91416" marT="45709" marB="45709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pic>
        <p:nvPicPr>
          <p:cNvPr id="17" name="Рисунок 16"/>
          <p:cNvPicPr>
            <a:picLocks noChangeAspect="1"/>
          </p:cNvPicPr>
          <p:nvPr/>
        </p:nvPicPr>
        <p:blipFill rotWithShape="1">
          <a:blip r:embed="rId4"/>
          <a:srcRect l="4690" t="9757" r="6538" b="10269"/>
          <a:stretch/>
        </p:blipFill>
        <p:spPr>
          <a:xfrm>
            <a:off x="6096000" y="4030936"/>
            <a:ext cx="2868622" cy="1917726"/>
          </a:xfrm>
          <a:prstGeom prst="rect">
            <a:avLst/>
          </a:prstGeom>
        </p:spPr>
      </p:pic>
      <p:sp>
        <p:nvSpPr>
          <p:cNvPr id="18" name="AutoShape 6" descr="blob:https://web.whatsapp.com/ad224607-6852-42a4-b823-6320a60f8f13"/>
          <p:cNvSpPr>
            <a:spLocks noChangeAspect="1" noChangeArrowheads="1"/>
          </p:cNvSpPr>
          <p:nvPr/>
        </p:nvSpPr>
        <p:spPr bwMode="auto">
          <a:xfrm>
            <a:off x="307895" y="7936"/>
            <a:ext cx="304721" cy="3047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13" tIns="45706" rIns="91413" bIns="45706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AutoShape 2" descr="blob:https://web.whatsapp.com/433ac435-9e88-4762-b801-06363de5fdf7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4" descr="blob:https://web.whatsapp.com/433ac435-9e88-4762-b801-06363de5fdf7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33" y="3985391"/>
            <a:ext cx="2617695" cy="19632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AutoShape 7" descr="blob:https://web.whatsapp.com/d9f57e54-cef5-4b49-bacc-7fa51bdb9232"/>
          <p:cNvSpPr>
            <a:spLocks noChangeAspect="1" noChangeArrowheads="1"/>
          </p:cNvSpPr>
          <p:nvPr/>
        </p:nvSpPr>
        <p:spPr bwMode="auto">
          <a:xfrm>
            <a:off x="765175" y="4651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43433" y="4030936"/>
            <a:ext cx="2845648" cy="19404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AutoShape 2" descr="blob:https://web.whatsapp.com/3673b430-6d8b-49e1-9239-3c50fe4d53eb"/>
          <p:cNvSpPr>
            <a:spLocks noChangeAspect="1" noChangeArrowheads="1"/>
          </p:cNvSpPr>
          <p:nvPr/>
        </p:nvSpPr>
        <p:spPr bwMode="auto">
          <a:xfrm>
            <a:off x="917575" y="6175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4031" y="1062864"/>
            <a:ext cx="1805050" cy="26470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6" name="TextBox 15"/>
          <p:cNvSpPr txBox="1"/>
          <p:nvPr/>
        </p:nvSpPr>
        <p:spPr>
          <a:xfrm>
            <a:off x="10070275" y="3646837"/>
            <a:ext cx="212172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Отбор монолитов</a:t>
            </a:r>
            <a:endParaRPr lang="ru-RU" sz="16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19648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03641" y="330098"/>
            <a:ext cx="9143736" cy="461558"/>
          </a:xfrm>
          <a:prstGeom prst="rect">
            <a:avLst/>
          </a:prstGeom>
        </p:spPr>
        <p:txBody>
          <a:bodyPr wrap="square" lIns="91413" tIns="45706" rIns="91413" bIns="45706">
            <a:spAutoFit/>
          </a:bodyPr>
          <a:lstStyle>
            <a:defPPr>
              <a:defRPr lang="ru-RU"/>
            </a:defPPr>
            <a:lvl1pPr algn="ctr">
              <a:defRPr sz="1800" b="1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ru-RU" sz="2400" dirty="0"/>
              <a:t>РЕАЛИЗАЦИЯ ИНВЕСТИЦИОННЫХ ПРОЕКТОВ В АПК РБ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email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04656" y="1679624"/>
            <a:ext cx="813465" cy="81348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9" name="Группа 18"/>
          <p:cNvGrpSpPr/>
          <p:nvPr/>
        </p:nvGrpSpPr>
        <p:grpSpPr>
          <a:xfrm>
            <a:off x="1669980" y="4940818"/>
            <a:ext cx="898547" cy="852226"/>
            <a:chOff x="1849115" y="4806717"/>
            <a:chExt cx="864349" cy="783317"/>
          </a:xfrm>
        </p:grpSpPr>
        <p:sp>
          <p:nvSpPr>
            <p:cNvPr id="13" name="Полилиния 12"/>
            <p:cNvSpPr/>
            <p:nvPr/>
          </p:nvSpPr>
          <p:spPr>
            <a:xfrm>
              <a:off x="1849115" y="4806717"/>
              <a:ext cx="769023" cy="729314"/>
            </a:xfrm>
            <a:custGeom>
              <a:avLst/>
              <a:gdLst>
                <a:gd name="connsiteX0" fmla="*/ 648141 w 1677044"/>
                <a:gd name="connsiteY0" fmla="*/ 484293 h 1677044"/>
                <a:gd name="connsiteX1" fmla="*/ 889551 w 1677044"/>
                <a:gd name="connsiteY1" fmla="*/ 484293 h 1677044"/>
                <a:gd name="connsiteX2" fmla="*/ 1023972 w 1677044"/>
                <a:gd name="connsiteY2" fmla="*/ 499914 h 1677044"/>
                <a:gd name="connsiteX3" fmla="*/ 1087461 w 1677044"/>
                <a:gd name="connsiteY3" fmla="*/ 557641 h 1677044"/>
                <a:gd name="connsiteX4" fmla="*/ 1113716 w 1677044"/>
                <a:gd name="connsiteY4" fmla="*/ 658833 h 1677044"/>
                <a:gd name="connsiteX5" fmla="*/ 1060418 w 1677044"/>
                <a:gd name="connsiteY5" fmla="*/ 794998 h 1677044"/>
                <a:gd name="connsiteX6" fmla="*/ 891903 w 1677044"/>
                <a:gd name="connsiteY6" fmla="*/ 840165 h 1677044"/>
                <a:gd name="connsiteX7" fmla="*/ 648141 w 1677044"/>
                <a:gd name="connsiteY7" fmla="*/ 840165 h 1677044"/>
                <a:gd name="connsiteX8" fmla="*/ 523518 w 1677044"/>
                <a:gd name="connsiteY8" fmla="*/ 366802 h 1677044"/>
                <a:gd name="connsiteX9" fmla="*/ 523518 w 1677044"/>
                <a:gd name="connsiteY9" fmla="*/ 847636 h 1677044"/>
                <a:gd name="connsiteX10" fmla="*/ 434781 w 1677044"/>
                <a:gd name="connsiteY10" fmla="*/ 847636 h 1677044"/>
                <a:gd name="connsiteX11" fmla="*/ 434781 w 1677044"/>
                <a:gd name="connsiteY11" fmla="*/ 950841 h 1677044"/>
                <a:gd name="connsiteX12" fmla="*/ 523518 w 1677044"/>
                <a:gd name="connsiteY12" fmla="*/ 950841 h 1677044"/>
                <a:gd name="connsiteX13" fmla="*/ 523518 w 1677044"/>
                <a:gd name="connsiteY13" fmla="*/ 1105028 h 1677044"/>
                <a:gd name="connsiteX14" fmla="*/ 434779 w 1677044"/>
                <a:gd name="connsiteY14" fmla="*/ 1105028 h 1677044"/>
                <a:gd name="connsiteX15" fmla="*/ 434779 w 1677044"/>
                <a:gd name="connsiteY15" fmla="*/ 1215233 h 1677044"/>
                <a:gd name="connsiteX16" fmla="*/ 523518 w 1677044"/>
                <a:gd name="connsiteY16" fmla="*/ 1215233 h 1677044"/>
                <a:gd name="connsiteX17" fmla="*/ 523518 w 1677044"/>
                <a:gd name="connsiteY17" fmla="*/ 1362422 h 1677044"/>
                <a:gd name="connsiteX18" fmla="*/ 648141 w 1677044"/>
                <a:gd name="connsiteY18" fmla="*/ 1362422 h 1677044"/>
                <a:gd name="connsiteX19" fmla="*/ 648141 w 1677044"/>
                <a:gd name="connsiteY19" fmla="*/ 1215233 h 1677044"/>
                <a:gd name="connsiteX20" fmla="*/ 844359 w 1677044"/>
                <a:gd name="connsiteY20" fmla="*/ 1215233 h 1677044"/>
                <a:gd name="connsiteX21" fmla="*/ 844359 w 1677044"/>
                <a:gd name="connsiteY21" fmla="*/ 1105028 h 1677044"/>
                <a:gd name="connsiteX22" fmla="*/ 648141 w 1677044"/>
                <a:gd name="connsiteY22" fmla="*/ 1105028 h 1677044"/>
                <a:gd name="connsiteX23" fmla="*/ 648141 w 1677044"/>
                <a:gd name="connsiteY23" fmla="*/ 957653 h 1677044"/>
                <a:gd name="connsiteX24" fmla="*/ 889551 w 1677044"/>
                <a:gd name="connsiteY24" fmla="*/ 957653 h 1677044"/>
                <a:gd name="connsiteX25" fmla="*/ 1163098 w 1677044"/>
                <a:gd name="connsiteY25" fmla="*/ 872762 h 1677044"/>
                <a:gd name="connsiteX26" fmla="*/ 1242258 w 1677044"/>
                <a:gd name="connsiteY26" fmla="*/ 653399 h 1677044"/>
                <a:gd name="connsiteX27" fmla="*/ 1193663 w 1677044"/>
                <a:gd name="connsiteY27" fmla="*/ 481576 h 1677044"/>
                <a:gd name="connsiteX28" fmla="*/ 1063554 w 1677044"/>
                <a:gd name="connsiteY28" fmla="*/ 385819 h 1677044"/>
                <a:gd name="connsiteX29" fmla="*/ 878578 w 1677044"/>
                <a:gd name="connsiteY29" fmla="*/ 366802 h 1677044"/>
                <a:gd name="connsiteX30" fmla="*/ 838522 w 1677044"/>
                <a:gd name="connsiteY30" fmla="*/ 0 h 1677044"/>
                <a:gd name="connsiteX31" fmla="*/ 1677044 w 1677044"/>
                <a:gd name="connsiteY31" fmla="*/ 838522 h 1677044"/>
                <a:gd name="connsiteX32" fmla="*/ 838522 w 1677044"/>
                <a:gd name="connsiteY32" fmla="*/ 1677044 h 1677044"/>
                <a:gd name="connsiteX33" fmla="*/ 0 w 1677044"/>
                <a:gd name="connsiteY33" fmla="*/ 838522 h 1677044"/>
                <a:gd name="connsiteX34" fmla="*/ 838522 w 1677044"/>
                <a:gd name="connsiteY34" fmla="*/ 0 h 1677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1677044" h="1677044">
                  <a:moveTo>
                    <a:pt x="648141" y="484293"/>
                  </a:moveTo>
                  <a:lnTo>
                    <a:pt x="889551" y="484293"/>
                  </a:lnTo>
                  <a:cubicBezTo>
                    <a:pt x="954343" y="484293"/>
                    <a:pt x="999152" y="489500"/>
                    <a:pt x="1023972" y="499914"/>
                  </a:cubicBezTo>
                  <a:cubicBezTo>
                    <a:pt x="1048793" y="510326"/>
                    <a:pt x="1069954" y="529568"/>
                    <a:pt x="1087461" y="557641"/>
                  </a:cubicBezTo>
                  <a:cubicBezTo>
                    <a:pt x="1104963" y="585713"/>
                    <a:pt x="1113716" y="619440"/>
                    <a:pt x="1113716" y="658833"/>
                  </a:cubicBezTo>
                  <a:cubicBezTo>
                    <a:pt x="1113716" y="719502"/>
                    <a:pt x="1095950" y="764890"/>
                    <a:pt x="1060418" y="794998"/>
                  </a:cubicBezTo>
                  <a:cubicBezTo>
                    <a:pt x="1024886" y="825107"/>
                    <a:pt x="968716" y="840165"/>
                    <a:pt x="891903" y="840165"/>
                  </a:cubicBezTo>
                  <a:lnTo>
                    <a:pt x="648141" y="840165"/>
                  </a:lnTo>
                  <a:close/>
                  <a:moveTo>
                    <a:pt x="523518" y="366802"/>
                  </a:moveTo>
                  <a:lnTo>
                    <a:pt x="523518" y="847636"/>
                  </a:lnTo>
                  <a:lnTo>
                    <a:pt x="434781" y="847636"/>
                  </a:lnTo>
                  <a:lnTo>
                    <a:pt x="434781" y="950841"/>
                  </a:lnTo>
                  <a:lnTo>
                    <a:pt x="523518" y="950841"/>
                  </a:lnTo>
                  <a:lnTo>
                    <a:pt x="523518" y="1105028"/>
                  </a:lnTo>
                  <a:lnTo>
                    <a:pt x="434779" y="1105028"/>
                  </a:lnTo>
                  <a:lnTo>
                    <a:pt x="434779" y="1215233"/>
                  </a:lnTo>
                  <a:lnTo>
                    <a:pt x="523518" y="1215233"/>
                  </a:lnTo>
                  <a:lnTo>
                    <a:pt x="523518" y="1362422"/>
                  </a:lnTo>
                  <a:lnTo>
                    <a:pt x="648141" y="1362422"/>
                  </a:lnTo>
                  <a:lnTo>
                    <a:pt x="648141" y="1215233"/>
                  </a:lnTo>
                  <a:lnTo>
                    <a:pt x="844359" y="1215233"/>
                  </a:lnTo>
                  <a:lnTo>
                    <a:pt x="844359" y="1105028"/>
                  </a:lnTo>
                  <a:lnTo>
                    <a:pt x="648141" y="1105028"/>
                  </a:lnTo>
                  <a:lnTo>
                    <a:pt x="648141" y="957653"/>
                  </a:lnTo>
                  <a:lnTo>
                    <a:pt x="889551" y="957653"/>
                  </a:lnTo>
                  <a:cubicBezTo>
                    <a:pt x="1019140" y="957653"/>
                    <a:pt x="1110321" y="929358"/>
                    <a:pt x="1163098" y="872762"/>
                  </a:cubicBezTo>
                  <a:cubicBezTo>
                    <a:pt x="1215873" y="816165"/>
                    <a:pt x="1242258" y="743045"/>
                    <a:pt x="1242258" y="653399"/>
                  </a:cubicBezTo>
                  <a:cubicBezTo>
                    <a:pt x="1242258" y="585486"/>
                    <a:pt x="1226061" y="528209"/>
                    <a:pt x="1193663" y="481576"/>
                  </a:cubicBezTo>
                  <a:cubicBezTo>
                    <a:pt x="1161267" y="434940"/>
                    <a:pt x="1117898" y="403023"/>
                    <a:pt x="1063554" y="385819"/>
                  </a:cubicBezTo>
                  <a:cubicBezTo>
                    <a:pt x="1023843" y="373143"/>
                    <a:pt x="962182" y="366802"/>
                    <a:pt x="878578" y="366802"/>
                  </a:cubicBezTo>
                  <a:close/>
                  <a:moveTo>
                    <a:pt x="838522" y="0"/>
                  </a:moveTo>
                  <a:cubicBezTo>
                    <a:pt x="1301625" y="0"/>
                    <a:pt x="1677044" y="375419"/>
                    <a:pt x="1677044" y="838522"/>
                  </a:cubicBezTo>
                  <a:cubicBezTo>
                    <a:pt x="1677044" y="1301625"/>
                    <a:pt x="1301625" y="1677044"/>
                    <a:pt x="838522" y="1677044"/>
                  </a:cubicBezTo>
                  <a:cubicBezTo>
                    <a:pt x="375419" y="1677044"/>
                    <a:pt x="0" y="1301625"/>
                    <a:pt x="0" y="838522"/>
                  </a:cubicBezTo>
                  <a:cubicBezTo>
                    <a:pt x="0" y="375419"/>
                    <a:pt x="375419" y="0"/>
                    <a:pt x="838522" y="0"/>
                  </a:cubicBezTo>
                  <a:close/>
                </a:path>
              </a:pathLst>
            </a:custGeom>
            <a:solidFill>
              <a:schemeClr val="accent5">
                <a:lumMod val="20000"/>
                <a:lumOff val="80000"/>
              </a:schemeClr>
            </a:solidFill>
            <a:ln w="12700" cap="rnd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ru-RU" sz="120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" name="Полилиния 13"/>
            <p:cNvSpPr/>
            <p:nvPr/>
          </p:nvSpPr>
          <p:spPr>
            <a:xfrm>
              <a:off x="2000014" y="4903407"/>
              <a:ext cx="713450" cy="686627"/>
            </a:xfrm>
            <a:custGeom>
              <a:avLst/>
              <a:gdLst>
                <a:gd name="connsiteX0" fmla="*/ 648141 w 1677044"/>
                <a:gd name="connsiteY0" fmla="*/ 484293 h 1677044"/>
                <a:gd name="connsiteX1" fmla="*/ 889551 w 1677044"/>
                <a:gd name="connsiteY1" fmla="*/ 484293 h 1677044"/>
                <a:gd name="connsiteX2" fmla="*/ 1023972 w 1677044"/>
                <a:gd name="connsiteY2" fmla="*/ 499914 h 1677044"/>
                <a:gd name="connsiteX3" fmla="*/ 1087461 w 1677044"/>
                <a:gd name="connsiteY3" fmla="*/ 557641 h 1677044"/>
                <a:gd name="connsiteX4" fmla="*/ 1113716 w 1677044"/>
                <a:gd name="connsiteY4" fmla="*/ 658833 h 1677044"/>
                <a:gd name="connsiteX5" fmla="*/ 1060418 w 1677044"/>
                <a:gd name="connsiteY5" fmla="*/ 794998 h 1677044"/>
                <a:gd name="connsiteX6" fmla="*/ 891903 w 1677044"/>
                <a:gd name="connsiteY6" fmla="*/ 840165 h 1677044"/>
                <a:gd name="connsiteX7" fmla="*/ 648141 w 1677044"/>
                <a:gd name="connsiteY7" fmla="*/ 840165 h 1677044"/>
                <a:gd name="connsiteX8" fmla="*/ 523518 w 1677044"/>
                <a:gd name="connsiteY8" fmla="*/ 366802 h 1677044"/>
                <a:gd name="connsiteX9" fmla="*/ 523518 w 1677044"/>
                <a:gd name="connsiteY9" fmla="*/ 847636 h 1677044"/>
                <a:gd name="connsiteX10" fmla="*/ 434781 w 1677044"/>
                <a:gd name="connsiteY10" fmla="*/ 847636 h 1677044"/>
                <a:gd name="connsiteX11" fmla="*/ 434781 w 1677044"/>
                <a:gd name="connsiteY11" fmla="*/ 950841 h 1677044"/>
                <a:gd name="connsiteX12" fmla="*/ 523518 w 1677044"/>
                <a:gd name="connsiteY12" fmla="*/ 950841 h 1677044"/>
                <a:gd name="connsiteX13" fmla="*/ 523518 w 1677044"/>
                <a:gd name="connsiteY13" fmla="*/ 1105028 h 1677044"/>
                <a:gd name="connsiteX14" fmla="*/ 434779 w 1677044"/>
                <a:gd name="connsiteY14" fmla="*/ 1105028 h 1677044"/>
                <a:gd name="connsiteX15" fmla="*/ 434779 w 1677044"/>
                <a:gd name="connsiteY15" fmla="*/ 1215233 h 1677044"/>
                <a:gd name="connsiteX16" fmla="*/ 523518 w 1677044"/>
                <a:gd name="connsiteY16" fmla="*/ 1215233 h 1677044"/>
                <a:gd name="connsiteX17" fmla="*/ 523518 w 1677044"/>
                <a:gd name="connsiteY17" fmla="*/ 1362422 h 1677044"/>
                <a:gd name="connsiteX18" fmla="*/ 648141 w 1677044"/>
                <a:gd name="connsiteY18" fmla="*/ 1362422 h 1677044"/>
                <a:gd name="connsiteX19" fmla="*/ 648141 w 1677044"/>
                <a:gd name="connsiteY19" fmla="*/ 1215233 h 1677044"/>
                <a:gd name="connsiteX20" fmla="*/ 844359 w 1677044"/>
                <a:gd name="connsiteY20" fmla="*/ 1215233 h 1677044"/>
                <a:gd name="connsiteX21" fmla="*/ 844359 w 1677044"/>
                <a:gd name="connsiteY21" fmla="*/ 1105028 h 1677044"/>
                <a:gd name="connsiteX22" fmla="*/ 648141 w 1677044"/>
                <a:gd name="connsiteY22" fmla="*/ 1105028 h 1677044"/>
                <a:gd name="connsiteX23" fmla="*/ 648141 w 1677044"/>
                <a:gd name="connsiteY23" fmla="*/ 957653 h 1677044"/>
                <a:gd name="connsiteX24" fmla="*/ 889551 w 1677044"/>
                <a:gd name="connsiteY24" fmla="*/ 957653 h 1677044"/>
                <a:gd name="connsiteX25" fmla="*/ 1163098 w 1677044"/>
                <a:gd name="connsiteY25" fmla="*/ 872762 h 1677044"/>
                <a:gd name="connsiteX26" fmla="*/ 1242258 w 1677044"/>
                <a:gd name="connsiteY26" fmla="*/ 653399 h 1677044"/>
                <a:gd name="connsiteX27" fmla="*/ 1193663 w 1677044"/>
                <a:gd name="connsiteY27" fmla="*/ 481576 h 1677044"/>
                <a:gd name="connsiteX28" fmla="*/ 1063554 w 1677044"/>
                <a:gd name="connsiteY28" fmla="*/ 385819 h 1677044"/>
                <a:gd name="connsiteX29" fmla="*/ 878578 w 1677044"/>
                <a:gd name="connsiteY29" fmla="*/ 366802 h 1677044"/>
                <a:gd name="connsiteX30" fmla="*/ 838522 w 1677044"/>
                <a:gd name="connsiteY30" fmla="*/ 0 h 1677044"/>
                <a:gd name="connsiteX31" fmla="*/ 1677044 w 1677044"/>
                <a:gd name="connsiteY31" fmla="*/ 838522 h 1677044"/>
                <a:gd name="connsiteX32" fmla="*/ 838522 w 1677044"/>
                <a:gd name="connsiteY32" fmla="*/ 1677044 h 1677044"/>
                <a:gd name="connsiteX33" fmla="*/ 0 w 1677044"/>
                <a:gd name="connsiteY33" fmla="*/ 838522 h 1677044"/>
                <a:gd name="connsiteX34" fmla="*/ 838522 w 1677044"/>
                <a:gd name="connsiteY34" fmla="*/ 0 h 1677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1677044" h="1677044">
                  <a:moveTo>
                    <a:pt x="648141" y="484293"/>
                  </a:moveTo>
                  <a:lnTo>
                    <a:pt x="889551" y="484293"/>
                  </a:lnTo>
                  <a:cubicBezTo>
                    <a:pt x="954343" y="484293"/>
                    <a:pt x="999152" y="489500"/>
                    <a:pt x="1023972" y="499914"/>
                  </a:cubicBezTo>
                  <a:cubicBezTo>
                    <a:pt x="1048793" y="510326"/>
                    <a:pt x="1069954" y="529568"/>
                    <a:pt x="1087461" y="557641"/>
                  </a:cubicBezTo>
                  <a:cubicBezTo>
                    <a:pt x="1104963" y="585713"/>
                    <a:pt x="1113716" y="619440"/>
                    <a:pt x="1113716" y="658833"/>
                  </a:cubicBezTo>
                  <a:cubicBezTo>
                    <a:pt x="1113716" y="719502"/>
                    <a:pt x="1095950" y="764890"/>
                    <a:pt x="1060418" y="794998"/>
                  </a:cubicBezTo>
                  <a:cubicBezTo>
                    <a:pt x="1024886" y="825107"/>
                    <a:pt x="968716" y="840165"/>
                    <a:pt x="891903" y="840165"/>
                  </a:cubicBezTo>
                  <a:lnTo>
                    <a:pt x="648141" y="840165"/>
                  </a:lnTo>
                  <a:close/>
                  <a:moveTo>
                    <a:pt x="523518" y="366802"/>
                  </a:moveTo>
                  <a:lnTo>
                    <a:pt x="523518" y="847636"/>
                  </a:lnTo>
                  <a:lnTo>
                    <a:pt x="434781" y="847636"/>
                  </a:lnTo>
                  <a:lnTo>
                    <a:pt x="434781" y="950841"/>
                  </a:lnTo>
                  <a:lnTo>
                    <a:pt x="523518" y="950841"/>
                  </a:lnTo>
                  <a:lnTo>
                    <a:pt x="523518" y="1105028"/>
                  </a:lnTo>
                  <a:lnTo>
                    <a:pt x="434779" y="1105028"/>
                  </a:lnTo>
                  <a:lnTo>
                    <a:pt x="434779" y="1215233"/>
                  </a:lnTo>
                  <a:lnTo>
                    <a:pt x="523518" y="1215233"/>
                  </a:lnTo>
                  <a:lnTo>
                    <a:pt x="523518" y="1362422"/>
                  </a:lnTo>
                  <a:lnTo>
                    <a:pt x="648141" y="1362422"/>
                  </a:lnTo>
                  <a:lnTo>
                    <a:pt x="648141" y="1215233"/>
                  </a:lnTo>
                  <a:lnTo>
                    <a:pt x="844359" y="1215233"/>
                  </a:lnTo>
                  <a:lnTo>
                    <a:pt x="844359" y="1105028"/>
                  </a:lnTo>
                  <a:lnTo>
                    <a:pt x="648141" y="1105028"/>
                  </a:lnTo>
                  <a:lnTo>
                    <a:pt x="648141" y="957653"/>
                  </a:lnTo>
                  <a:lnTo>
                    <a:pt x="889551" y="957653"/>
                  </a:lnTo>
                  <a:cubicBezTo>
                    <a:pt x="1019140" y="957653"/>
                    <a:pt x="1110321" y="929358"/>
                    <a:pt x="1163098" y="872762"/>
                  </a:cubicBezTo>
                  <a:cubicBezTo>
                    <a:pt x="1215873" y="816165"/>
                    <a:pt x="1242258" y="743045"/>
                    <a:pt x="1242258" y="653399"/>
                  </a:cubicBezTo>
                  <a:cubicBezTo>
                    <a:pt x="1242258" y="585486"/>
                    <a:pt x="1226061" y="528209"/>
                    <a:pt x="1193663" y="481576"/>
                  </a:cubicBezTo>
                  <a:cubicBezTo>
                    <a:pt x="1161267" y="434940"/>
                    <a:pt x="1117898" y="403023"/>
                    <a:pt x="1063554" y="385819"/>
                  </a:cubicBezTo>
                  <a:cubicBezTo>
                    <a:pt x="1023843" y="373143"/>
                    <a:pt x="962182" y="366802"/>
                    <a:pt x="878578" y="366802"/>
                  </a:cubicBezTo>
                  <a:close/>
                  <a:moveTo>
                    <a:pt x="838522" y="0"/>
                  </a:moveTo>
                  <a:cubicBezTo>
                    <a:pt x="1301625" y="0"/>
                    <a:pt x="1677044" y="375419"/>
                    <a:pt x="1677044" y="838522"/>
                  </a:cubicBezTo>
                  <a:cubicBezTo>
                    <a:pt x="1677044" y="1301625"/>
                    <a:pt x="1301625" y="1677044"/>
                    <a:pt x="838522" y="1677044"/>
                  </a:cubicBezTo>
                  <a:cubicBezTo>
                    <a:pt x="375419" y="1677044"/>
                    <a:pt x="0" y="1301625"/>
                    <a:pt x="0" y="838522"/>
                  </a:cubicBezTo>
                  <a:cubicBezTo>
                    <a:pt x="0" y="375419"/>
                    <a:pt x="375419" y="0"/>
                    <a:pt x="838522" y="0"/>
                  </a:cubicBezTo>
                  <a:close/>
                </a:path>
              </a:pathLst>
            </a:custGeom>
            <a:solidFill>
              <a:schemeClr val="accent5">
                <a:lumMod val="50000"/>
              </a:schemeClr>
            </a:solidFill>
            <a:ln w="19050" cap="rnd">
              <a:solidFill>
                <a:srgbClr val="006666"/>
              </a:solidFill>
            </a:ln>
            <a:effectLst>
              <a:outerShdw blurRad="50800" dist="38100" dir="13500000" algn="b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20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5" name="TextBox 14"/>
          <p:cNvSpPr txBox="1"/>
          <p:nvPr/>
        </p:nvSpPr>
        <p:spPr>
          <a:xfrm>
            <a:off x="2823348" y="5001046"/>
            <a:ext cx="5696974" cy="824650"/>
          </a:xfrm>
          <a:prstGeom prst="rect">
            <a:avLst/>
          </a:prstGeom>
          <a:noFill/>
          <a:effectLst/>
        </p:spPr>
        <p:txBody>
          <a:bodyPr wrap="square" lIns="91413" tIns="45706" rIns="91413" bIns="45706" rtlCol="0">
            <a:spAutoFit/>
          </a:bodyPr>
          <a:lstStyle>
            <a:defPPr>
              <a:defRPr lang="ru-RU"/>
            </a:defPPr>
            <a:lvl1pPr defTabSz="325984">
              <a:lnSpc>
                <a:spcPct val="85000"/>
              </a:lnSpc>
              <a:defRPr kumimoji="0" sz="3200" b="1" i="0" u="none" strike="noStrike" cap="none" spc="0" normalizeH="0" baseline="0">
                <a:ln>
                  <a:noFill/>
                </a:ln>
                <a:solidFill>
                  <a:srgbClr val="006666"/>
                </a:solidFill>
                <a:uLnTx/>
                <a:uFillTx/>
                <a:latin typeface="Arial Narrow" panose="020B060602020203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sz="3600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</a:rPr>
              <a:t>123,7</a:t>
            </a:r>
            <a:r>
              <a:rPr lang="ru-RU" sz="2000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</a:rPr>
              <a:t> млрд рублей </a:t>
            </a:r>
          </a:p>
          <a:p>
            <a:r>
              <a:rPr lang="ru-RU" sz="18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</a:rPr>
              <a:t>СТОИМОСТЬ РЕАЛИЗУЕМЫХ</a:t>
            </a:r>
            <a:r>
              <a:rPr lang="en-US" sz="18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</a:rPr>
              <a:t> </a:t>
            </a:r>
            <a:r>
              <a:rPr lang="ru-RU" sz="18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</a:rPr>
              <a:t>ПРОЕКТОВ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835508" y="3334494"/>
            <a:ext cx="4308480" cy="1347749"/>
          </a:xfrm>
          <a:prstGeom prst="rect">
            <a:avLst/>
          </a:prstGeom>
          <a:noFill/>
          <a:effectLst/>
        </p:spPr>
        <p:txBody>
          <a:bodyPr wrap="square" lIns="91413" tIns="45706" rIns="91413" bIns="45706" rtlCol="0">
            <a:spAutoFit/>
          </a:bodyPr>
          <a:lstStyle>
            <a:defPPr>
              <a:defRPr lang="ru-RU"/>
            </a:defPPr>
            <a:lvl1pPr defTabSz="325984">
              <a:lnSpc>
                <a:spcPct val="85000"/>
              </a:lnSpc>
              <a:defRPr kumimoji="0" sz="3200" b="1" i="0" u="none" strike="noStrike" cap="none" spc="0" normalizeH="0" baseline="0">
                <a:ln>
                  <a:noFill/>
                </a:ln>
                <a:solidFill>
                  <a:srgbClr val="006666"/>
                </a:solidFill>
                <a:uLnTx/>
                <a:uFillTx/>
                <a:latin typeface="Arial Narrow" panose="020B060602020203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sz="3600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</a:rPr>
              <a:t>69</a:t>
            </a:r>
          </a:p>
          <a:p>
            <a:r>
              <a:rPr lang="ru-RU" sz="18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</a:rPr>
              <a:t>ИНВЕСТИЦИОННЫХ ПРОЕКТОВ</a:t>
            </a:r>
          </a:p>
          <a:p>
            <a:r>
              <a:rPr lang="ru-RU" sz="2000" b="0" i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</a:rPr>
              <a:t>активно реализуются</a:t>
            </a:r>
          </a:p>
          <a:p>
            <a:endParaRPr lang="ru-RU" sz="2000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</a:endParaRPr>
          </a:p>
        </p:txBody>
      </p:sp>
      <p:grpSp>
        <p:nvGrpSpPr>
          <p:cNvPr id="8" name="Группа 7"/>
          <p:cNvGrpSpPr/>
          <p:nvPr/>
        </p:nvGrpSpPr>
        <p:grpSpPr>
          <a:xfrm>
            <a:off x="1632667" y="3356354"/>
            <a:ext cx="901437" cy="864551"/>
            <a:chOff x="13665850" y="3115836"/>
            <a:chExt cx="1197637" cy="1145815"/>
          </a:xfrm>
          <a:solidFill>
            <a:srgbClr val="006666"/>
          </a:solidFill>
        </p:grpSpPr>
        <p:sp>
          <p:nvSpPr>
            <p:cNvPr id="9" name="Полилиния 8"/>
            <p:cNvSpPr/>
            <p:nvPr/>
          </p:nvSpPr>
          <p:spPr>
            <a:xfrm>
              <a:off x="13665853" y="3679472"/>
              <a:ext cx="1028338" cy="467745"/>
            </a:xfrm>
            <a:custGeom>
              <a:avLst/>
              <a:gdLst>
                <a:gd name="connsiteX0" fmla="*/ 1337903 w 3442017"/>
                <a:gd name="connsiteY0" fmla="*/ 86722 h 1464378"/>
                <a:gd name="connsiteX1" fmla="*/ 1337903 w 3442017"/>
                <a:gd name="connsiteY1" fmla="*/ 265041 h 1464378"/>
                <a:gd name="connsiteX2" fmla="*/ 2079043 w 3442017"/>
                <a:gd name="connsiteY2" fmla="*/ 265041 h 1464378"/>
                <a:gd name="connsiteX3" fmla="*/ 2079043 w 3442017"/>
                <a:gd name="connsiteY3" fmla="*/ 86722 h 1464378"/>
                <a:gd name="connsiteX4" fmla="*/ 65838 w 3442017"/>
                <a:gd name="connsiteY4" fmla="*/ 0 h 1464378"/>
                <a:gd name="connsiteX5" fmla="*/ 3376179 w 3442017"/>
                <a:gd name="connsiteY5" fmla="*/ 0 h 1464378"/>
                <a:gd name="connsiteX6" fmla="*/ 3442017 w 3442017"/>
                <a:gd name="connsiteY6" fmla="*/ 65838 h 1464378"/>
                <a:gd name="connsiteX7" fmla="*/ 3442017 w 3442017"/>
                <a:gd name="connsiteY7" fmla="*/ 1398540 h 1464378"/>
                <a:gd name="connsiteX8" fmla="*/ 3376179 w 3442017"/>
                <a:gd name="connsiteY8" fmla="*/ 1464378 h 1464378"/>
                <a:gd name="connsiteX9" fmla="*/ 65838 w 3442017"/>
                <a:gd name="connsiteY9" fmla="*/ 1464378 h 1464378"/>
                <a:gd name="connsiteX10" fmla="*/ 0 w 3442017"/>
                <a:gd name="connsiteY10" fmla="*/ 1398540 h 1464378"/>
                <a:gd name="connsiteX11" fmla="*/ 0 w 3442017"/>
                <a:gd name="connsiteY11" fmla="*/ 65838 h 1464378"/>
                <a:gd name="connsiteX12" fmla="*/ 65838 w 3442017"/>
                <a:gd name="connsiteY12" fmla="*/ 0 h 14643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442017" h="1464378">
                  <a:moveTo>
                    <a:pt x="1337903" y="86722"/>
                  </a:moveTo>
                  <a:lnTo>
                    <a:pt x="1337903" y="265041"/>
                  </a:lnTo>
                  <a:lnTo>
                    <a:pt x="2079043" y="265041"/>
                  </a:lnTo>
                  <a:lnTo>
                    <a:pt x="2079043" y="86722"/>
                  </a:lnTo>
                  <a:close/>
                  <a:moveTo>
                    <a:pt x="65838" y="0"/>
                  </a:moveTo>
                  <a:lnTo>
                    <a:pt x="3376179" y="0"/>
                  </a:lnTo>
                  <a:cubicBezTo>
                    <a:pt x="3412540" y="0"/>
                    <a:pt x="3442017" y="29477"/>
                    <a:pt x="3442017" y="65838"/>
                  </a:cubicBezTo>
                  <a:lnTo>
                    <a:pt x="3442017" y="1398540"/>
                  </a:lnTo>
                  <a:cubicBezTo>
                    <a:pt x="3442017" y="1434901"/>
                    <a:pt x="3412540" y="1464378"/>
                    <a:pt x="3376179" y="1464378"/>
                  </a:cubicBezTo>
                  <a:lnTo>
                    <a:pt x="65838" y="1464378"/>
                  </a:lnTo>
                  <a:cubicBezTo>
                    <a:pt x="29477" y="1464378"/>
                    <a:pt x="0" y="1434901"/>
                    <a:pt x="0" y="1398540"/>
                  </a:cubicBezTo>
                  <a:lnTo>
                    <a:pt x="0" y="65838"/>
                  </a:lnTo>
                  <a:cubicBezTo>
                    <a:pt x="0" y="29477"/>
                    <a:pt x="29477" y="0"/>
                    <a:pt x="65838" y="0"/>
                  </a:cubicBezTo>
                  <a:close/>
                </a:path>
              </a:pathLst>
            </a:custGeom>
            <a:solidFill>
              <a:schemeClr val="accent5">
                <a:lumMod val="20000"/>
                <a:lumOff val="80000"/>
              </a:schemeClr>
            </a:solidFill>
            <a:ln w="19050" cap="rnd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20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" name="Полилиния 9"/>
            <p:cNvSpPr/>
            <p:nvPr/>
          </p:nvSpPr>
          <p:spPr>
            <a:xfrm>
              <a:off x="13665850" y="3115836"/>
              <a:ext cx="1028338" cy="552480"/>
            </a:xfrm>
            <a:custGeom>
              <a:avLst/>
              <a:gdLst>
                <a:gd name="connsiteX0" fmla="*/ 1214454 w 3442017"/>
                <a:gd name="connsiteY0" fmla="*/ 120867 h 1563944"/>
                <a:gd name="connsiteX1" fmla="*/ 1214454 w 3442017"/>
                <a:gd name="connsiteY1" fmla="*/ 481025 h 1563944"/>
                <a:gd name="connsiteX2" fmla="*/ 2232176 w 3442017"/>
                <a:gd name="connsiteY2" fmla="*/ 481025 h 1563944"/>
                <a:gd name="connsiteX3" fmla="*/ 2232176 w 3442017"/>
                <a:gd name="connsiteY3" fmla="*/ 120867 h 1563944"/>
                <a:gd name="connsiteX4" fmla="*/ 1093587 w 3442017"/>
                <a:gd name="connsiteY4" fmla="*/ 0 h 1563944"/>
                <a:gd name="connsiteX5" fmla="*/ 2353043 w 3442017"/>
                <a:gd name="connsiteY5" fmla="*/ 0 h 1563944"/>
                <a:gd name="connsiteX6" fmla="*/ 2353043 w 3442017"/>
                <a:gd name="connsiteY6" fmla="*/ 481025 h 1563944"/>
                <a:gd name="connsiteX7" fmla="*/ 3393329 w 3442017"/>
                <a:gd name="connsiteY7" fmla="*/ 481025 h 1563944"/>
                <a:gd name="connsiteX8" fmla="*/ 3442017 w 3442017"/>
                <a:gd name="connsiteY8" fmla="*/ 529713 h 1563944"/>
                <a:gd name="connsiteX9" fmla="*/ 3442017 w 3442017"/>
                <a:gd name="connsiteY9" fmla="*/ 1515256 h 1563944"/>
                <a:gd name="connsiteX10" fmla="*/ 3393329 w 3442017"/>
                <a:gd name="connsiteY10" fmla="*/ 1563944 h 1563944"/>
                <a:gd name="connsiteX11" fmla="*/ 48688 w 3442017"/>
                <a:gd name="connsiteY11" fmla="*/ 1563944 h 1563944"/>
                <a:gd name="connsiteX12" fmla="*/ 0 w 3442017"/>
                <a:gd name="connsiteY12" fmla="*/ 1515256 h 1563944"/>
                <a:gd name="connsiteX13" fmla="*/ 0 w 3442017"/>
                <a:gd name="connsiteY13" fmla="*/ 529713 h 1563944"/>
                <a:gd name="connsiteX14" fmla="*/ 48688 w 3442017"/>
                <a:gd name="connsiteY14" fmla="*/ 481025 h 1563944"/>
                <a:gd name="connsiteX15" fmla="*/ 1093587 w 3442017"/>
                <a:gd name="connsiteY15" fmla="*/ 481025 h 1563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442017" h="1563944">
                  <a:moveTo>
                    <a:pt x="1214454" y="120867"/>
                  </a:moveTo>
                  <a:lnTo>
                    <a:pt x="1214454" y="481025"/>
                  </a:lnTo>
                  <a:lnTo>
                    <a:pt x="2232176" y="481025"/>
                  </a:lnTo>
                  <a:lnTo>
                    <a:pt x="2232176" y="120867"/>
                  </a:lnTo>
                  <a:close/>
                  <a:moveTo>
                    <a:pt x="1093587" y="0"/>
                  </a:moveTo>
                  <a:lnTo>
                    <a:pt x="2353043" y="0"/>
                  </a:lnTo>
                  <a:lnTo>
                    <a:pt x="2353043" y="481025"/>
                  </a:lnTo>
                  <a:lnTo>
                    <a:pt x="3393329" y="481025"/>
                  </a:lnTo>
                  <a:cubicBezTo>
                    <a:pt x="3420219" y="481025"/>
                    <a:pt x="3442017" y="502823"/>
                    <a:pt x="3442017" y="529713"/>
                  </a:cubicBezTo>
                  <a:lnTo>
                    <a:pt x="3442017" y="1515256"/>
                  </a:lnTo>
                  <a:cubicBezTo>
                    <a:pt x="3442017" y="1542146"/>
                    <a:pt x="3420219" y="1563944"/>
                    <a:pt x="3393329" y="1563944"/>
                  </a:cubicBezTo>
                  <a:lnTo>
                    <a:pt x="48688" y="1563944"/>
                  </a:lnTo>
                  <a:cubicBezTo>
                    <a:pt x="21798" y="1563944"/>
                    <a:pt x="0" y="1542146"/>
                    <a:pt x="0" y="1515256"/>
                  </a:cubicBezTo>
                  <a:lnTo>
                    <a:pt x="0" y="529713"/>
                  </a:lnTo>
                  <a:cubicBezTo>
                    <a:pt x="0" y="502823"/>
                    <a:pt x="21798" y="481025"/>
                    <a:pt x="48688" y="481025"/>
                  </a:cubicBezTo>
                  <a:lnTo>
                    <a:pt x="1093587" y="481025"/>
                  </a:lnTo>
                  <a:close/>
                </a:path>
              </a:pathLst>
            </a:custGeom>
            <a:solidFill>
              <a:schemeClr val="accent5">
                <a:lumMod val="20000"/>
                <a:lumOff val="80000"/>
              </a:schemeClr>
            </a:solidFill>
            <a:ln w="19050" cap="rnd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20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" name="Полилиния 10"/>
            <p:cNvSpPr/>
            <p:nvPr/>
          </p:nvSpPr>
          <p:spPr>
            <a:xfrm>
              <a:off x="13869800" y="3825649"/>
              <a:ext cx="993687" cy="436002"/>
            </a:xfrm>
            <a:custGeom>
              <a:avLst/>
              <a:gdLst>
                <a:gd name="connsiteX0" fmla="*/ 1337903 w 3442017"/>
                <a:gd name="connsiteY0" fmla="*/ 86722 h 1464378"/>
                <a:gd name="connsiteX1" fmla="*/ 1337903 w 3442017"/>
                <a:gd name="connsiteY1" fmla="*/ 265041 h 1464378"/>
                <a:gd name="connsiteX2" fmla="*/ 2079043 w 3442017"/>
                <a:gd name="connsiteY2" fmla="*/ 265041 h 1464378"/>
                <a:gd name="connsiteX3" fmla="*/ 2079043 w 3442017"/>
                <a:gd name="connsiteY3" fmla="*/ 86722 h 1464378"/>
                <a:gd name="connsiteX4" fmla="*/ 65838 w 3442017"/>
                <a:gd name="connsiteY4" fmla="*/ 0 h 1464378"/>
                <a:gd name="connsiteX5" fmla="*/ 3376179 w 3442017"/>
                <a:gd name="connsiteY5" fmla="*/ 0 h 1464378"/>
                <a:gd name="connsiteX6" fmla="*/ 3442017 w 3442017"/>
                <a:gd name="connsiteY6" fmla="*/ 65838 h 1464378"/>
                <a:gd name="connsiteX7" fmla="*/ 3442017 w 3442017"/>
                <a:gd name="connsiteY7" fmla="*/ 1398540 h 1464378"/>
                <a:gd name="connsiteX8" fmla="*/ 3376179 w 3442017"/>
                <a:gd name="connsiteY8" fmla="*/ 1464378 h 1464378"/>
                <a:gd name="connsiteX9" fmla="*/ 65838 w 3442017"/>
                <a:gd name="connsiteY9" fmla="*/ 1464378 h 1464378"/>
                <a:gd name="connsiteX10" fmla="*/ 0 w 3442017"/>
                <a:gd name="connsiteY10" fmla="*/ 1398540 h 1464378"/>
                <a:gd name="connsiteX11" fmla="*/ 0 w 3442017"/>
                <a:gd name="connsiteY11" fmla="*/ 65838 h 1464378"/>
                <a:gd name="connsiteX12" fmla="*/ 65838 w 3442017"/>
                <a:gd name="connsiteY12" fmla="*/ 0 h 14643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442017" h="1464378">
                  <a:moveTo>
                    <a:pt x="1337903" y="86722"/>
                  </a:moveTo>
                  <a:lnTo>
                    <a:pt x="1337903" y="265041"/>
                  </a:lnTo>
                  <a:lnTo>
                    <a:pt x="2079043" y="265041"/>
                  </a:lnTo>
                  <a:lnTo>
                    <a:pt x="2079043" y="86722"/>
                  </a:lnTo>
                  <a:close/>
                  <a:moveTo>
                    <a:pt x="65838" y="0"/>
                  </a:moveTo>
                  <a:lnTo>
                    <a:pt x="3376179" y="0"/>
                  </a:lnTo>
                  <a:cubicBezTo>
                    <a:pt x="3412540" y="0"/>
                    <a:pt x="3442017" y="29477"/>
                    <a:pt x="3442017" y="65838"/>
                  </a:cubicBezTo>
                  <a:lnTo>
                    <a:pt x="3442017" y="1398540"/>
                  </a:lnTo>
                  <a:cubicBezTo>
                    <a:pt x="3442017" y="1434901"/>
                    <a:pt x="3412540" y="1464378"/>
                    <a:pt x="3376179" y="1464378"/>
                  </a:cubicBezTo>
                  <a:lnTo>
                    <a:pt x="65838" y="1464378"/>
                  </a:lnTo>
                  <a:cubicBezTo>
                    <a:pt x="29477" y="1464378"/>
                    <a:pt x="0" y="1434901"/>
                    <a:pt x="0" y="1398540"/>
                  </a:cubicBezTo>
                  <a:lnTo>
                    <a:pt x="0" y="65838"/>
                  </a:lnTo>
                  <a:cubicBezTo>
                    <a:pt x="0" y="29477"/>
                    <a:pt x="29477" y="0"/>
                    <a:pt x="65838" y="0"/>
                  </a:cubicBezTo>
                  <a:close/>
                </a:path>
              </a:pathLst>
            </a:custGeom>
            <a:solidFill>
              <a:schemeClr val="accent5">
                <a:lumMod val="50000"/>
              </a:schemeClr>
            </a:solidFill>
            <a:ln w="19050" cap="rnd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20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" name="Полилиния 11"/>
            <p:cNvSpPr/>
            <p:nvPr/>
          </p:nvSpPr>
          <p:spPr>
            <a:xfrm>
              <a:off x="13869800" y="3335018"/>
              <a:ext cx="993686" cy="469117"/>
            </a:xfrm>
            <a:custGeom>
              <a:avLst/>
              <a:gdLst>
                <a:gd name="connsiteX0" fmla="*/ 1214454 w 3442017"/>
                <a:gd name="connsiteY0" fmla="*/ 120867 h 1563944"/>
                <a:gd name="connsiteX1" fmla="*/ 1214454 w 3442017"/>
                <a:gd name="connsiteY1" fmla="*/ 481025 h 1563944"/>
                <a:gd name="connsiteX2" fmla="*/ 2232176 w 3442017"/>
                <a:gd name="connsiteY2" fmla="*/ 481025 h 1563944"/>
                <a:gd name="connsiteX3" fmla="*/ 2232176 w 3442017"/>
                <a:gd name="connsiteY3" fmla="*/ 120867 h 1563944"/>
                <a:gd name="connsiteX4" fmla="*/ 1093587 w 3442017"/>
                <a:gd name="connsiteY4" fmla="*/ 0 h 1563944"/>
                <a:gd name="connsiteX5" fmla="*/ 2353043 w 3442017"/>
                <a:gd name="connsiteY5" fmla="*/ 0 h 1563944"/>
                <a:gd name="connsiteX6" fmla="*/ 2353043 w 3442017"/>
                <a:gd name="connsiteY6" fmla="*/ 481025 h 1563944"/>
                <a:gd name="connsiteX7" fmla="*/ 3393329 w 3442017"/>
                <a:gd name="connsiteY7" fmla="*/ 481025 h 1563944"/>
                <a:gd name="connsiteX8" fmla="*/ 3442017 w 3442017"/>
                <a:gd name="connsiteY8" fmla="*/ 529713 h 1563944"/>
                <a:gd name="connsiteX9" fmla="*/ 3442017 w 3442017"/>
                <a:gd name="connsiteY9" fmla="*/ 1515256 h 1563944"/>
                <a:gd name="connsiteX10" fmla="*/ 3393329 w 3442017"/>
                <a:gd name="connsiteY10" fmla="*/ 1563944 h 1563944"/>
                <a:gd name="connsiteX11" fmla="*/ 48688 w 3442017"/>
                <a:gd name="connsiteY11" fmla="*/ 1563944 h 1563944"/>
                <a:gd name="connsiteX12" fmla="*/ 0 w 3442017"/>
                <a:gd name="connsiteY12" fmla="*/ 1515256 h 1563944"/>
                <a:gd name="connsiteX13" fmla="*/ 0 w 3442017"/>
                <a:gd name="connsiteY13" fmla="*/ 529713 h 1563944"/>
                <a:gd name="connsiteX14" fmla="*/ 48688 w 3442017"/>
                <a:gd name="connsiteY14" fmla="*/ 481025 h 1563944"/>
                <a:gd name="connsiteX15" fmla="*/ 1093587 w 3442017"/>
                <a:gd name="connsiteY15" fmla="*/ 481025 h 1563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442017" h="1563944">
                  <a:moveTo>
                    <a:pt x="1214454" y="120867"/>
                  </a:moveTo>
                  <a:lnTo>
                    <a:pt x="1214454" y="481025"/>
                  </a:lnTo>
                  <a:lnTo>
                    <a:pt x="2232176" y="481025"/>
                  </a:lnTo>
                  <a:lnTo>
                    <a:pt x="2232176" y="120867"/>
                  </a:lnTo>
                  <a:close/>
                  <a:moveTo>
                    <a:pt x="1093587" y="0"/>
                  </a:moveTo>
                  <a:lnTo>
                    <a:pt x="2353043" y="0"/>
                  </a:lnTo>
                  <a:lnTo>
                    <a:pt x="2353043" y="481025"/>
                  </a:lnTo>
                  <a:lnTo>
                    <a:pt x="3393329" y="481025"/>
                  </a:lnTo>
                  <a:cubicBezTo>
                    <a:pt x="3420219" y="481025"/>
                    <a:pt x="3442017" y="502823"/>
                    <a:pt x="3442017" y="529713"/>
                  </a:cubicBezTo>
                  <a:lnTo>
                    <a:pt x="3442017" y="1515256"/>
                  </a:lnTo>
                  <a:cubicBezTo>
                    <a:pt x="3442017" y="1542146"/>
                    <a:pt x="3420219" y="1563944"/>
                    <a:pt x="3393329" y="1563944"/>
                  </a:cubicBezTo>
                  <a:lnTo>
                    <a:pt x="48688" y="1563944"/>
                  </a:lnTo>
                  <a:cubicBezTo>
                    <a:pt x="21798" y="1563944"/>
                    <a:pt x="0" y="1542146"/>
                    <a:pt x="0" y="1515256"/>
                  </a:cubicBezTo>
                  <a:lnTo>
                    <a:pt x="0" y="529713"/>
                  </a:lnTo>
                  <a:cubicBezTo>
                    <a:pt x="0" y="502823"/>
                    <a:pt x="21798" y="481025"/>
                    <a:pt x="48688" y="481025"/>
                  </a:cubicBezTo>
                  <a:lnTo>
                    <a:pt x="1093587" y="481025"/>
                  </a:lnTo>
                  <a:close/>
                </a:path>
              </a:pathLst>
            </a:custGeom>
            <a:solidFill>
              <a:schemeClr val="accent5">
                <a:lumMod val="50000"/>
              </a:schemeClr>
            </a:solidFill>
            <a:ln w="19050" cap="rnd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20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5" name="object 5"/>
          <p:cNvSpPr/>
          <p:nvPr/>
        </p:nvSpPr>
        <p:spPr>
          <a:xfrm>
            <a:off x="8615624" y="4801798"/>
            <a:ext cx="3159964" cy="1722829"/>
          </a:xfrm>
          <a:prstGeom prst="rect">
            <a:avLst/>
          </a:prstGeom>
          <a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0" tIns="0" rIns="0" bIns="0" rtlCol="0"/>
          <a:lstStyle/>
          <a:p>
            <a:endParaRPr sz="1500"/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81" t="15170" r="281" b="13968"/>
          <a:stretch/>
        </p:blipFill>
        <p:spPr>
          <a:xfrm>
            <a:off x="8601072" y="2997052"/>
            <a:ext cx="3159964" cy="170183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0" name="Рисунок 19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375" b="16887"/>
          <a:stretch/>
        </p:blipFill>
        <p:spPr>
          <a:xfrm>
            <a:off x="8615624" y="1227667"/>
            <a:ext cx="3145412" cy="167349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48ECE58-DD8F-41A7-82C0-941C977FA5B8}" type="slidenum">
              <a:rPr lang="ru-RU" smtClean="0"/>
              <a:pPr>
                <a:defRPr/>
              </a:pPr>
              <a:t>4</a:t>
            </a:fld>
            <a:endParaRPr lang="ru-RU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2843989" y="1511015"/>
            <a:ext cx="5506371" cy="1384674"/>
          </a:xfrm>
          <a:prstGeom prst="rect">
            <a:avLst/>
          </a:prstGeom>
        </p:spPr>
        <p:txBody>
          <a:bodyPr wrap="square" lIns="91413" tIns="45706" rIns="91413" bIns="45706">
            <a:spAutoFit/>
          </a:bodyPr>
          <a:lstStyle/>
          <a:p>
            <a:pPr marL="0" lvl="4">
              <a:defRPr/>
            </a:pPr>
            <a:r>
              <a:rPr lang="ru-RU" sz="36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30 </a:t>
            </a:r>
            <a:r>
              <a:rPr lang="ru-RU" sz="20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НОВЫХ </a:t>
            </a:r>
            <a:endParaRPr lang="en-US" sz="2000" b="1" dirty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4">
              <a:defRPr/>
            </a:pPr>
            <a:r>
              <a:rPr lang="ru-RU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ИНВЕСТИЦИОННЫХ ПРОЕКТОВ АПК РБ</a:t>
            </a:r>
            <a:r>
              <a:rPr lang="ru-RU" sz="20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0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0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</a:t>
            </a:r>
            <a:r>
              <a:rPr lang="ru-RU" sz="28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29,1 </a:t>
            </a:r>
            <a:r>
              <a:rPr lang="ru-RU" sz="20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млрд рублей</a:t>
            </a:r>
          </a:p>
        </p:txBody>
      </p:sp>
    </p:spTree>
    <p:extLst>
      <p:ext uri="{BB962C8B-B14F-4D97-AF65-F5344CB8AC3E}">
        <p14:creationId xmlns:p14="http://schemas.microsoft.com/office/powerpoint/2010/main" val="3319432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3"/>
          <p:cNvSpPr/>
          <p:nvPr/>
        </p:nvSpPr>
        <p:spPr>
          <a:xfrm>
            <a:off x="6973711" y="4163616"/>
            <a:ext cx="4794736" cy="2552736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6973711" y="1116281"/>
            <a:ext cx="4794736" cy="2778825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1003317" y="4076890"/>
            <a:ext cx="4803717" cy="2639462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1003317" y="1116281"/>
            <a:ext cx="4803717" cy="2778825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 txBox="1">
            <a:spLocks/>
          </p:cNvSpPr>
          <p:nvPr/>
        </p:nvSpPr>
        <p:spPr>
          <a:xfrm>
            <a:off x="2108085" y="304800"/>
            <a:ext cx="8229600" cy="404664"/>
          </a:xfrm>
          <a:prstGeom prst="rect">
            <a:avLst/>
          </a:prstGeom>
        </p:spPr>
        <p:txBody>
          <a:bodyPr>
            <a:no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5198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5198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5198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5198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5198">
                <a:solidFill>
                  <a:schemeClr val="tx1"/>
                </a:solidFill>
                <a:latin typeface="Calibri" pitchFamily="34" charset="0"/>
              </a:defRPr>
            </a:lvl5pPr>
            <a:lvl6pPr marL="544225" algn="ctr" rtl="0" eaLnBrk="1" fontAlgn="base" hangingPunct="1">
              <a:spcBef>
                <a:spcPct val="0"/>
              </a:spcBef>
              <a:spcAft>
                <a:spcPct val="0"/>
              </a:spcAft>
              <a:defRPr sz="5198">
                <a:solidFill>
                  <a:schemeClr val="tx1"/>
                </a:solidFill>
                <a:latin typeface="Calibri" pitchFamily="34" charset="0"/>
              </a:defRPr>
            </a:lvl6pPr>
            <a:lvl7pPr marL="1088449" algn="ctr" rtl="0" eaLnBrk="1" fontAlgn="base" hangingPunct="1">
              <a:spcBef>
                <a:spcPct val="0"/>
              </a:spcBef>
              <a:spcAft>
                <a:spcPct val="0"/>
              </a:spcAft>
              <a:defRPr sz="5198">
                <a:solidFill>
                  <a:schemeClr val="tx1"/>
                </a:solidFill>
                <a:latin typeface="Calibri" pitchFamily="34" charset="0"/>
              </a:defRPr>
            </a:lvl7pPr>
            <a:lvl8pPr marL="1632674" algn="ctr" rtl="0" eaLnBrk="1" fontAlgn="base" hangingPunct="1">
              <a:spcBef>
                <a:spcPct val="0"/>
              </a:spcBef>
              <a:spcAft>
                <a:spcPct val="0"/>
              </a:spcAft>
              <a:defRPr sz="5198">
                <a:solidFill>
                  <a:schemeClr val="tx1"/>
                </a:solidFill>
                <a:latin typeface="Calibri" pitchFamily="34" charset="0"/>
              </a:defRPr>
            </a:lvl8pPr>
            <a:lvl9pPr marL="2176899" algn="ctr" rtl="0" eaLnBrk="1" fontAlgn="base" hangingPunct="1">
              <a:spcBef>
                <a:spcPct val="0"/>
              </a:spcBef>
              <a:spcAft>
                <a:spcPct val="0"/>
              </a:spcAft>
              <a:defRPr sz="5198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sz="2400" b="1" dirty="0" smtClean="0">
                <a:solidFill>
                  <a:srgbClr val="002060"/>
                </a:solidFill>
                <a:latin typeface="Arial" charset="0"/>
                <a:ea typeface="+mn-ea"/>
                <a:cs typeface="Arial" charset="0"/>
              </a:rPr>
              <a:t>Цифровые технологии в 2022 году</a:t>
            </a:r>
            <a:endParaRPr lang="ru-RU" sz="2400" b="1" dirty="0">
              <a:solidFill>
                <a:srgbClr val="002060"/>
              </a:solidFill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201539A5-2EA0-48F2-A949-C299FBB62A7C}"/>
              </a:ext>
            </a:extLst>
          </p:cNvPr>
          <p:cNvSpPr/>
          <p:nvPr/>
        </p:nvSpPr>
        <p:spPr>
          <a:xfrm>
            <a:off x="1621466" y="1187885"/>
            <a:ext cx="3733461" cy="16305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999" b="1" dirty="0" smtClean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ГОСУДАРСТВЕННАЯ ИНФОРМАЦИОННАЯ АВТОМАТИЗИРОВАННАЯ СИСТЕМА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999" b="1" dirty="0" smtClean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«РЕСПАК АПК» РБ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r="60473" b="62724"/>
          <a:stretch/>
        </p:blipFill>
        <p:spPr>
          <a:xfrm>
            <a:off x="1758681" y="2852821"/>
            <a:ext cx="3292988" cy="92353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383520" y="1389413"/>
            <a:ext cx="412367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i="1" dirty="0" err="1" smtClean="0">
                <a:solidFill>
                  <a:schemeClr val="tx2">
                    <a:lumMod val="75000"/>
                  </a:schemeClr>
                </a:solidFill>
              </a:rPr>
              <a:t>АгроСемЭксперт</a:t>
            </a:r>
            <a:r>
              <a:rPr lang="ru-RU" sz="2800" b="1" i="1" dirty="0" smtClean="0">
                <a:solidFill>
                  <a:schemeClr val="tx2">
                    <a:lumMod val="75000"/>
                  </a:schemeClr>
                </a:solidFill>
              </a:rPr>
              <a:t> 2.0</a:t>
            </a:r>
            <a:endParaRPr lang="ru-RU" sz="2800" b="1" i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973711" y="2218753"/>
            <a:ext cx="453347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i="1" dirty="0" smtClean="0"/>
              <a:t>Система сбора и обобщения сведений о количестве и качестве семенного фонда сельскохозяйственных культур. </a:t>
            </a:r>
            <a:endParaRPr lang="ru-RU" b="1" i="1" dirty="0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201539A5-2EA0-48F2-A949-C299FBB62A7C}"/>
              </a:ext>
            </a:extLst>
          </p:cNvPr>
          <p:cNvSpPr/>
          <p:nvPr/>
        </p:nvSpPr>
        <p:spPr>
          <a:xfrm>
            <a:off x="1308125" y="4076890"/>
            <a:ext cx="3733461" cy="19382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999" b="1" dirty="0" smtClean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ФЕДЕРАЛЬНАЯ ГОСУДАРСТВЕННАЯ СИСТЕМА ПРОСЛЕЖИВАЕМОСТИ ПЕСТИЦИДОВ И АГРОХИМИКАТОВ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622943" y="6070021"/>
            <a:ext cx="311383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i="1" dirty="0" smtClean="0"/>
              <a:t>Информационная </a:t>
            </a:r>
            <a:r>
              <a:rPr lang="ru-RU" b="1" i="1" dirty="0"/>
              <a:t>с</a:t>
            </a:r>
            <a:r>
              <a:rPr lang="ru-RU" b="1" i="1" dirty="0" smtClean="0"/>
              <a:t>истема Россельхознадзора</a:t>
            </a:r>
            <a:endParaRPr lang="ru-RU" b="1" i="1" dirty="0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201539A5-2EA0-48F2-A949-C299FBB62A7C}"/>
              </a:ext>
            </a:extLst>
          </p:cNvPr>
          <p:cNvSpPr/>
          <p:nvPr/>
        </p:nvSpPr>
        <p:spPr>
          <a:xfrm>
            <a:off x="7243401" y="4228075"/>
            <a:ext cx="4403907" cy="13229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999" b="1" dirty="0" smtClean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ФЕДЕРАЛЬНАЯ ГОСУДАРСТВЕННАЯ ИНФОРМАЦИОНННАЯ СИСТЕМА ПРОСЛЕЖИВАЕМОСТИ ЗЕРНА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683532" y="5931521"/>
            <a:ext cx="36455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i="1" dirty="0" smtClean="0"/>
              <a:t>Информационная </a:t>
            </a:r>
            <a:r>
              <a:rPr lang="ru-RU" b="1" i="1" dirty="0"/>
              <a:t>с</a:t>
            </a:r>
            <a:r>
              <a:rPr lang="ru-RU" b="1" i="1" dirty="0" smtClean="0"/>
              <a:t>истема Центра оценки качества зерна</a:t>
            </a:r>
            <a:endParaRPr lang="ru-RU" b="1" i="1" dirty="0"/>
          </a:p>
        </p:txBody>
      </p:sp>
    </p:spTree>
    <p:extLst>
      <p:ext uri="{BB962C8B-B14F-4D97-AF65-F5344CB8AC3E}">
        <p14:creationId xmlns:p14="http://schemas.microsoft.com/office/powerpoint/2010/main" val="70279261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" name="Рисунок 8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6069" y="1070656"/>
            <a:ext cx="10815931" cy="5787343"/>
          </a:xfrm>
          <a:prstGeom prst="rect">
            <a:avLst/>
          </a:prstGeom>
        </p:spPr>
      </p:pic>
      <p:sp>
        <p:nvSpPr>
          <p:cNvPr id="82" name="Text Box 10"/>
          <p:cNvSpPr txBox="1">
            <a:spLocks noChangeArrowheads="1"/>
          </p:cNvSpPr>
          <p:nvPr/>
        </p:nvSpPr>
        <p:spPr bwMode="auto">
          <a:xfrm>
            <a:off x="1861438" y="2412014"/>
            <a:ext cx="9845192" cy="1754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ru-RU" sz="36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Зональная агрономическая</a:t>
            </a:r>
          </a:p>
          <a:p>
            <a:pPr algn="ctr" eaLnBrk="1" hangingPunct="1"/>
            <a:r>
              <a:rPr lang="ru-RU" sz="36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 конференция по проведению </a:t>
            </a:r>
          </a:p>
          <a:p>
            <a:pPr algn="ctr" eaLnBrk="1" hangingPunct="1"/>
            <a:r>
              <a:rPr lang="ru-RU" sz="36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весенних полевых работ в 2022 году</a:t>
            </a:r>
            <a:endParaRPr lang="ru-RU" sz="2800" b="1" dirty="0">
              <a:solidFill>
                <a:schemeClr val="tx2">
                  <a:lumMod val="75000"/>
                </a:schemeClr>
              </a:solidFill>
              <a:latin typeface="Arial" charset="0"/>
            </a:endParaRPr>
          </a:p>
        </p:txBody>
      </p:sp>
      <p:sp>
        <p:nvSpPr>
          <p:cNvPr id="84" name="Прямоугольник 2"/>
          <p:cNvSpPr>
            <a:spLocks noChangeArrowheads="1"/>
          </p:cNvSpPr>
          <p:nvPr/>
        </p:nvSpPr>
        <p:spPr bwMode="auto">
          <a:xfrm>
            <a:off x="1524133" y="116727"/>
            <a:ext cx="9457632" cy="7078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altLang="ru-RU" sz="1999" b="1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МИНИСТЕРСТВО СЕЛЬСКОГО ХОЗЯЙСТВА 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altLang="ru-RU" sz="1999" b="1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РЕСПУБЛИКИ БАШКОРТОСТАН</a:t>
            </a:r>
          </a:p>
        </p:txBody>
      </p:sp>
    </p:spTree>
    <p:extLst>
      <p:ext uri="{BB962C8B-B14F-4D97-AF65-F5344CB8AC3E}">
        <p14:creationId xmlns:p14="http://schemas.microsoft.com/office/powerpoint/2010/main" val="44269799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5787" y="3429000"/>
            <a:ext cx="7675763" cy="2952328"/>
          </a:xfrm>
          <a:prstGeom prst="rect">
            <a:avLst/>
          </a:prstGeom>
        </p:spPr>
      </p:pic>
      <p:sp>
        <p:nvSpPr>
          <p:cNvPr id="7" name="Text Box 10"/>
          <p:cNvSpPr txBox="1">
            <a:spLocks noChangeArrowheads="1"/>
          </p:cNvSpPr>
          <p:nvPr/>
        </p:nvSpPr>
        <p:spPr bwMode="auto">
          <a:xfrm>
            <a:off x="4968814" y="3657001"/>
            <a:ext cx="6429556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solidFill>
                  <a:srgbClr val="1F497D"/>
                </a:solidFill>
                <a:latin typeface="Arial" charset="0"/>
              </a:rPr>
              <a:t>ИОФИНОВ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solidFill>
                  <a:srgbClr val="1F497D"/>
                </a:solidFill>
                <a:latin typeface="Arial" charset="0"/>
              </a:rPr>
              <a:t>ПАВЕЛ АВГУСТОВИЧ</a:t>
            </a:r>
            <a:endParaRPr lang="ru-RU" sz="2400" b="1" dirty="0">
              <a:solidFill>
                <a:srgbClr val="1F497D"/>
              </a:solidFill>
              <a:latin typeface="Arial" charset="0"/>
            </a:endParaRPr>
          </a:p>
        </p:txBody>
      </p:sp>
      <p:sp>
        <p:nvSpPr>
          <p:cNvPr id="8" name="Text Box 10"/>
          <p:cNvSpPr txBox="1">
            <a:spLocks noChangeArrowheads="1"/>
          </p:cNvSpPr>
          <p:nvPr/>
        </p:nvSpPr>
        <p:spPr bwMode="auto">
          <a:xfrm>
            <a:off x="5760000" y="4680001"/>
            <a:ext cx="6000000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solidFill>
                  <a:srgbClr val="1F497D">
                    <a:lumMod val="75000"/>
                  </a:srgbClr>
                </a:solidFill>
                <a:latin typeface="Arial" charset="0"/>
              </a:rPr>
              <a:t>ЗАМЕСТИТЕЛЬ МИНИСТРА 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solidFill>
                  <a:srgbClr val="1F497D">
                    <a:lumMod val="75000"/>
                  </a:srgbClr>
                </a:solidFill>
                <a:latin typeface="Arial" charset="0"/>
              </a:rPr>
              <a:t>СЕЛЬСКОГО ХОЗЯЙСТВА 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solidFill>
                  <a:srgbClr val="1F497D">
                    <a:lumMod val="75000"/>
                  </a:srgbClr>
                </a:solidFill>
                <a:latin typeface="Arial" charset="0"/>
              </a:rPr>
              <a:t>РЕСПУБЛИКИ БАШКОРТОСТАН</a:t>
            </a:r>
            <a:endParaRPr lang="ru-RU" b="1" dirty="0">
              <a:solidFill>
                <a:srgbClr val="1F497D">
                  <a:lumMod val="75000"/>
                </a:srgbClr>
              </a:solidFill>
              <a:latin typeface="Arial" charset="0"/>
            </a:endParaRPr>
          </a:p>
        </p:txBody>
      </p:sp>
      <p:sp>
        <p:nvSpPr>
          <p:cNvPr id="6" name="Rectangle 9"/>
          <p:cNvSpPr>
            <a:spLocks noChangeArrowheads="1"/>
          </p:cNvSpPr>
          <p:nvPr/>
        </p:nvSpPr>
        <p:spPr bwMode="auto">
          <a:xfrm>
            <a:off x="-624747" y="1536909"/>
            <a:ext cx="12816747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3200" b="1" dirty="0">
                <a:solidFill>
                  <a:srgbClr val="233C5B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200" b="1" dirty="0" smtClean="0">
                <a:solidFill>
                  <a:srgbClr val="233C5B"/>
                </a:solidFill>
                <a:latin typeface="Arial" pitchFamily="34" charset="0"/>
                <a:cs typeface="Arial" pitchFamily="34" charset="0"/>
              </a:rPr>
              <a:t>    Обеспеченность и готовность техники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3200" b="1" dirty="0" smtClean="0">
                <a:solidFill>
                  <a:srgbClr val="233C5B"/>
                </a:solidFill>
                <a:latin typeface="Arial" pitchFamily="34" charset="0"/>
                <a:cs typeface="Arial" pitchFamily="34" charset="0"/>
              </a:rPr>
              <a:t>     к весенним полевым работам 2022 года </a:t>
            </a:r>
          </a:p>
        </p:txBody>
      </p:sp>
      <p:sp>
        <p:nvSpPr>
          <p:cNvPr id="11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11664619" y="6492876"/>
            <a:ext cx="527381" cy="365125"/>
          </a:xfrm>
        </p:spPr>
        <p:txBody>
          <a:bodyPr/>
          <a:lstStyle/>
          <a:p>
            <a:pPr>
              <a:defRPr/>
            </a:pPr>
            <a:fld id="{148ECE58-DD8F-41A7-82C0-941C977FA5B8}" type="slidenum">
              <a:rPr lang="ru-RU" smtClean="0">
                <a:solidFill>
                  <a:prstClr val="black">
                    <a:tint val="75000"/>
                  </a:prstClr>
                </a:solidFill>
                <a:latin typeface="Arial" pitchFamily="34" charset="0"/>
                <a:cs typeface="Arial" pitchFamily="34" charset="0"/>
              </a:rPr>
              <a:pPr>
                <a:defRPr/>
              </a:pPr>
              <a:t>42</a:t>
            </a:fld>
            <a:endParaRPr lang="ru-RU" dirty="0">
              <a:solidFill>
                <a:prstClr val="black">
                  <a:tint val="75000"/>
                </a:prst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Прямоугольник 4"/>
          <p:cNvSpPr>
            <a:spLocks noChangeArrowheads="1"/>
          </p:cNvSpPr>
          <p:nvPr/>
        </p:nvSpPr>
        <p:spPr bwMode="auto">
          <a:xfrm>
            <a:off x="0" y="116632"/>
            <a:ext cx="121920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000" b="1" dirty="0" smtClean="0">
                <a:solidFill>
                  <a:srgbClr val="1F497D"/>
                </a:solidFill>
                <a:latin typeface="Arial" charset="0"/>
                <a:cs typeface="Arial" charset="0"/>
              </a:rPr>
              <a:t>МИНИСТЕРСТВО СЕЛЬСКОГО ХОЗЯЙСТВА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000" b="1" dirty="0" smtClean="0">
                <a:solidFill>
                  <a:srgbClr val="1F497D"/>
                </a:solidFill>
                <a:latin typeface="Arial" charset="0"/>
                <a:cs typeface="Arial" charset="0"/>
              </a:rPr>
              <a:t>РЕСПУБЛИКИ БАШКОРТОСТАН</a:t>
            </a:r>
            <a:endParaRPr lang="ru-RU" sz="2000" b="1" dirty="0">
              <a:solidFill>
                <a:srgbClr val="1F497D"/>
              </a:solidFill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213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" name="Рисунок 8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6069" y="1070656"/>
            <a:ext cx="10815931" cy="5787343"/>
          </a:xfrm>
          <a:prstGeom prst="rect">
            <a:avLst/>
          </a:prstGeom>
        </p:spPr>
      </p:pic>
      <p:sp>
        <p:nvSpPr>
          <p:cNvPr id="82" name="Text Box 10"/>
          <p:cNvSpPr txBox="1">
            <a:spLocks noChangeArrowheads="1"/>
          </p:cNvSpPr>
          <p:nvPr/>
        </p:nvSpPr>
        <p:spPr bwMode="auto">
          <a:xfrm>
            <a:off x="1861438" y="2412014"/>
            <a:ext cx="9845192" cy="1754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ru-RU" sz="36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Зональная агрономическая</a:t>
            </a:r>
          </a:p>
          <a:p>
            <a:pPr algn="ctr" eaLnBrk="1" hangingPunct="1"/>
            <a:r>
              <a:rPr lang="ru-RU" sz="36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 конференция по проведению </a:t>
            </a:r>
          </a:p>
          <a:p>
            <a:pPr algn="ctr" eaLnBrk="1" hangingPunct="1"/>
            <a:r>
              <a:rPr lang="ru-RU" sz="36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весенних полевых работ в 2022 году</a:t>
            </a:r>
            <a:endParaRPr lang="ru-RU" sz="2800" b="1" dirty="0">
              <a:solidFill>
                <a:schemeClr val="tx2">
                  <a:lumMod val="75000"/>
                </a:schemeClr>
              </a:solidFill>
              <a:latin typeface="Arial" charset="0"/>
            </a:endParaRPr>
          </a:p>
        </p:txBody>
      </p:sp>
      <p:sp>
        <p:nvSpPr>
          <p:cNvPr id="84" name="Прямоугольник 2"/>
          <p:cNvSpPr>
            <a:spLocks noChangeArrowheads="1"/>
          </p:cNvSpPr>
          <p:nvPr/>
        </p:nvSpPr>
        <p:spPr bwMode="auto">
          <a:xfrm>
            <a:off x="1524133" y="116727"/>
            <a:ext cx="9457632" cy="7078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altLang="ru-RU" sz="1999" b="1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МИНИСТЕРСТВО СЕЛЬСКОГО ХОЗЯЙСТВА 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altLang="ru-RU" sz="1999" b="1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РЕСПУБЛИКИ БАШКОРТОСТАН</a:t>
            </a:r>
          </a:p>
        </p:txBody>
      </p:sp>
    </p:spTree>
    <p:extLst>
      <p:ext uri="{BB962C8B-B14F-4D97-AF65-F5344CB8AC3E}">
        <p14:creationId xmlns:p14="http://schemas.microsoft.com/office/powerpoint/2010/main" val="1912698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5840" y="3429000"/>
            <a:ext cx="5756822" cy="2952328"/>
          </a:xfrm>
          <a:prstGeom prst="rect">
            <a:avLst/>
          </a:prstGeom>
        </p:spPr>
      </p:pic>
      <p:sp>
        <p:nvSpPr>
          <p:cNvPr id="15364" name="Text Box 10"/>
          <p:cNvSpPr txBox="1">
            <a:spLocks noChangeArrowheads="1"/>
          </p:cNvSpPr>
          <p:nvPr/>
        </p:nvSpPr>
        <p:spPr bwMode="auto">
          <a:xfrm>
            <a:off x="5082000" y="4993765"/>
            <a:ext cx="450000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eaLnBrk="1" hangingPunct="1"/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ЗАМЕСТИТЕЛЬ МИНИСТРА </a:t>
            </a:r>
          </a:p>
          <a:p>
            <a:pPr eaLnBrk="1" hangingPunct="1"/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СЕЛЬСКОГО ХОЗЯЙСТВА</a:t>
            </a:r>
          </a:p>
          <a:p>
            <a:pPr eaLnBrk="1" hangingPunct="1"/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РЕСПУБЛИКИ БАШКОРТОСТАН</a:t>
            </a:r>
            <a:endParaRPr lang="ru-RU" sz="1600" b="1" dirty="0">
              <a:solidFill>
                <a:schemeClr val="tx2">
                  <a:lumMod val="75000"/>
                </a:schemeClr>
              </a:solidFill>
              <a:latin typeface="Arial" charset="0"/>
            </a:endParaRPr>
          </a:p>
        </p:txBody>
      </p:sp>
      <p:sp>
        <p:nvSpPr>
          <p:cNvPr id="15365" name="Text Box 10"/>
          <p:cNvSpPr txBox="1">
            <a:spLocks noChangeArrowheads="1"/>
          </p:cNvSpPr>
          <p:nvPr/>
        </p:nvSpPr>
        <p:spPr bwMode="auto">
          <a:xfrm>
            <a:off x="4655840" y="3489772"/>
            <a:ext cx="576064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ru-RU" sz="2400" b="1" dirty="0" smtClean="0">
                <a:solidFill>
                  <a:schemeClr val="tx2"/>
                </a:solidFill>
                <a:latin typeface="Arial" charset="0"/>
              </a:rPr>
              <a:t>Давлетбаева</a:t>
            </a:r>
          </a:p>
          <a:p>
            <a:pPr algn="ctr" eaLnBrk="1" hangingPunct="1"/>
            <a:r>
              <a:rPr lang="ru-RU" sz="2400" b="1" dirty="0" smtClean="0">
                <a:solidFill>
                  <a:schemeClr val="tx2"/>
                </a:solidFill>
                <a:latin typeface="Arial" charset="0"/>
              </a:rPr>
              <a:t>Ляля Рифмировна</a:t>
            </a:r>
            <a:endParaRPr lang="ru-RU" sz="2400" b="1" dirty="0">
              <a:solidFill>
                <a:schemeClr val="tx2"/>
              </a:solidFill>
              <a:latin typeface="Arial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631950" y="152591"/>
            <a:ext cx="9144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МИНИСТЕРСТВО СЕЛЬСКОГО ХОЗЯЙСТВА </a:t>
            </a:r>
            <a:br>
              <a:rPr lang="ru-RU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</a:br>
            <a:r>
              <a:rPr lang="ru-RU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РЕСПУБЛИКИ БАШКОРТОСТАН</a:t>
            </a:r>
          </a:p>
        </p:txBody>
      </p:sp>
      <p:sp>
        <p:nvSpPr>
          <p:cNvPr id="7" name="Text Box 10"/>
          <p:cNvSpPr txBox="1">
            <a:spLocks noChangeArrowheads="1"/>
          </p:cNvSpPr>
          <p:nvPr/>
        </p:nvSpPr>
        <p:spPr bwMode="auto">
          <a:xfrm>
            <a:off x="1631950" y="1520206"/>
            <a:ext cx="8928100" cy="16435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hangingPunct="1">
              <a:lnSpc>
                <a:spcPct val="90000"/>
              </a:lnSpc>
            </a:pPr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О РАБОТЕ В ЦИФРОВОЙ </a:t>
            </a:r>
            <a:br>
              <a:rPr lang="ru-RU" sz="28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</a:br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ИНФОРМАЦИОННОЙ СИСТЕМЕ</a:t>
            </a:r>
          </a:p>
          <a:p>
            <a:pPr algn="ctr" eaLnBrk="1" hangingPunct="1">
              <a:lnSpc>
                <a:spcPct val="90000"/>
              </a:lnSpc>
            </a:pPr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 ГИС АИС «РЕСПАК АПК» РБ</a:t>
            </a:r>
          </a:p>
          <a:p>
            <a:pPr algn="ctr" eaLnBrk="1" hangingPunct="1">
              <a:lnSpc>
                <a:spcPct val="90000"/>
              </a:lnSpc>
            </a:pPr>
            <a:endParaRPr lang="ru-RU" sz="2800" b="1" dirty="0">
              <a:solidFill>
                <a:schemeClr val="tx2">
                  <a:lumMod val="75000"/>
                </a:schemeClr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8832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xmlns="" id="{201539A5-2EA0-48F2-A949-C299FBB62A7C}"/>
              </a:ext>
            </a:extLst>
          </p:cNvPr>
          <p:cNvSpPr/>
          <p:nvPr/>
        </p:nvSpPr>
        <p:spPr>
          <a:xfrm>
            <a:off x="612908" y="251508"/>
            <a:ext cx="11254139" cy="7076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999" b="1" dirty="0" smtClean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ГОСУДАРСТВЕННАЯ ИНФОРМАЦИОННАЯ АВТОМАТИЗИРОВАННАЯ СИСТЕМА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999" b="1" dirty="0" smtClean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«РЕСПАК АПК» РБ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7047" y="2268185"/>
            <a:ext cx="10980000" cy="434787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777008" y="1131532"/>
            <a:ext cx="5200078" cy="104644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В системе работают </a:t>
            </a:r>
            <a:r>
              <a:rPr lang="ru-RU" sz="2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54 района</a:t>
            </a:r>
          </a:p>
          <a:p>
            <a:pPr algn="ctr"/>
            <a:r>
              <a:rPr lang="ru-RU" sz="2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2431 пользователей зарегистрировано</a:t>
            </a:r>
          </a:p>
          <a:p>
            <a:pPr algn="ctr"/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из них </a:t>
            </a:r>
            <a:r>
              <a:rPr lang="ru-RU" sz="2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2013 пользователей СХП</a:t>
            </a:r>
            <a:endParaRPr lang="ru-RU" sz="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60627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201539A5-2EA0-48F2-A949-C299FBB62A7C}"/>
              </a:ext>
            </a:extLst>
          </p:cNvPr>
          <p:cNvSpPr/>
          <p:nvPr/>
        </p:nvSpPr>
        <p:spPr>
          <a:xfrm>
            <a:off x="612908" y="251508"/>
            <a:ext cx="11254139" cy="7076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999" b="1" dirty="0" smtClean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ГОСУДАРСТВЕННАЯ ИНФОРМАЦИОННАЯ АВТОМАТИЗИРОВАННАЯ СИСТЕМА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999" b="1" dirty="0" smtClean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«РЕСПАК АПК» РБ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759411" y="1147976"/>
            <a:ext cx="29611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Архитектура системы</a:t>
            </a:r>
            <a:endParaRPr lang="ru-RU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114" y="1706147"/>
            <a:ext cx="11565933" cy="4593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8375463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xmlns="" id="{201539A5-2EA0-48F2-A949-C299FBB62A7C}"/>
              </a:ext>
            </a:extLst>
          </p:cNvPr>
          <p:cNvSpPr/>
          <p:nvPr/>
        </p:nvSpPr>
        <p:spPr>
          <a:xfrm>
            <a:off x="612908" y="251508"/>
            <a:ext cx="11254139" cy="7076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999" b="1" dirty="0" smtClean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ГОСУДАРСТВЕННАЯ ИНФОРМАЦИОННАЯ АВТОМАТИЗИРОВАННАЯ СИСТЕМА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999" b="1" dirty="0" smtClean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«РЕСПАК АПК» РБ</a:t>
            </a:r>
          </a:p>
        </p:txBody>
      </p:sp>
      <p:sp>
        <p:nvSpPr>
          <p:cNvPr id="39" name="Полилиния 38"/>
          <p:cNvSpPr/>
          <p:nvPr/>
        </p:nvSpPr>
        <p:spPr>
          <a:xfrm>
            <a:off x="1210085" y="1961590"/>
            <a:ext cx="1748000" cy="874000"/>
          </a:xfrm>
          <a:custGeom>
            <a:avLst/>
            <a:gdLst>
              <a:gd name="connsiteX0" fmla="*/ 0 w 1748000"/>
              <a:gd name="connsiteY0" fmla="*/ 87400 h 874000"/>
              <a:gd name="connsiteX1" fmla="*/ 87400 w 1748000"/>
              <a:gd name="connsiteY1" fmla="*/ 0 h 874000"/>
              <a:gd name="connsiteX2" fmla="*/ 1660600 w 1748000"/>
              <a:gd name="connsiteY2" fmla="*/ 0 h 874000"/>
              <a:gd name="connsiteX3" fmla="*/ 1748000 w 1748000"/>
              <a:gd name="connsiteY3" fmla="*/ 87400 h 874000"/>
              <a:gd name="connsiteX4" fmla="*/ 1748000 w 1748000"/>
              <a:gd name="connsiteY4" fmla="*/ 786600 h 874000"/>
              <a:gd name="connsiteX5" fmla="*/ 1660600 w 1748000"/>
              <a:gd name="connsiteY5" fmla="*/ 874000 h 874000"/>
              <a:gd name="connsiteX6" fmla="*/ 87400 w 1748000"/>
              <a:gd name="connsiteY6" fmla="*/ 874000 h 874000"/>
              <a:gd name="connsiteX7" fmla="*/ 0 w 1748000"/>
              <a:gd name="connsiteY7" fmla="*/ 786600 h 874000"/>
              <a:gd name="connsiteX8" fmla="*/ 0 w 1748000"/>
              <a:gd name="connsiteY8" fmla="*/ 87400 h 87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48000" h="874000">
                <a:moveTo>
                  <a:pt x="0" y="87400"/>
                </a:moveTo>
                <a:cubicBezTo>
                  <a:pt x="0" y="39130"/>
                  <a:pt x="39130" y="0"/>
                  <a:pt x="87400" y="0"/>
                </a:cubicBezTo>
                <a:lnTo>
                  <a:pt x="1660600" y="0"/>
                </a:lnTo>
                <a:cubicBezTo>
                  <a:pt x="1708870" y="0"/>
                  <a:pt x="1748000" y="39130"/>
                  <a:pt x="1748000" y="87400"/>
                </a:cubicBezTo>
                <a:lnTo>
                  <a:pt x="1748000" y="786600"/>
                </a:lnTo>
                <a:cubicBezTo>
                  <a:pt x="1748000" y="834870"/>
                  <a:pt x="1708870" y="874000"/>
                  <a:pt x="1660600" y="874000"/>
                </a:cubicBezTo>
                <a:lnTo>
                  <a:pt x="87400" y="874000"/>
                </a:lnTo>
                <a:cubicBezTo>
                  <a:pt x="39130" y="874000"/>
                  <a:pt x="0" y="834870"/>
                  <a:pt x="0" y="786600"/>
                </a:cubicBezTo>
                <a:lnTo>
                  <a:pt x="0" y="87400"/>
                </a:lnTo>
                <a:close/>
              </a:path>
            </a:pathLst>
          </a:cu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spcFirstLastPara="0" vert="horz" wrap="square" lIns="67509" tIns="53539" rIns="67509" bIns="53539" numCol="1" spcCol="1270" anchor="ctr" anchorCtr="0">
            <a:noAutofit/>
          </a:bodyPr>
          <a:lstStyle/>
          <a:p>
            <a:pPr lvl="0" algn="ctr" defTabSz="9779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2200" b="1" kern="1200" dirty="0" smtClean="0"/>
              <a:t>Отчетность</a:t>
            </a:r>
            <a:endParaRPr lang="ru-RU" sz="2200" b="1" kern="1200" dirty="0"/>
          </a:p>
        </p:txBody>
      </p:sp>
      <p:sp>
        <p:nvSpPr>
          <p:cNvPr id="41" name="Полилиния 40"/>
          <p:cNvSpPr/>
          <p:nvPr/>
        </p:nvSpPr>
        <p:spPr>
          <a:xfrm>
            <a:off x="1223517" y="4335301"/>
            <a:ext cx="1308777" cy="874000"/>
          </a:xfrm>
          <a:custGeom>
            <a:avLst/>
            <a:gdLst>
              <a:gd name="connsiteX0" fmla="*/ 0 w 1308777"/>
              <a:gd name="connsiteY0" fmla="*/ 87400 h 874000"/>
              <a:gd name="connsiteX1" fmla="*/ 87400 w 1308777"/>
              <a:gd name="connsiteY1" fmla="*/ 0 h 874000"/>
              <a:gd name="connsiteX2" fmla="*/ 1221377 w 1308777"/>
              <a:gd name="connsiteY2" fmla="*/ 0 h 874000"/>
              <a:gd name="connsiteX3" fmla="*/ 1308777 w 1308777"/>
              <a:gd name="connsiteY3" fmla="*/ 87400 h 874000"/>
              <a:gd name="connsiteX4" fmla="*/ 1308777 w 1308777"/>
              <a:gd name="connsiteY4" fmla="*/ 786600 h 874000"/>
              <a:gd name="connsiteX5" fmla="*/ 1221377 w 1308777"/>
              <a:gd name="connsiteY5" fmla="*/ 874000 h 874000"/>
              <a:gd name="connsiteX6" fmla="*/ 87400 w 1308777"/>
              <a:gd name="connsiteY6" fmla="*/ 874000 h 874000"/>
              <a:gd name="connsiteX7" fmla="*/ 0 w 1308777"/>
              <a:gd name="connsiteY7" fmla="*/ 786600 h 874000"/>
              <a:gd name="connsiteX8" fmla="*/ 0 w 1308777"/>
              <a:gd name="connsiteY8" fmla="*/ 87400 h 87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308777" h="874000">
                <a:moveTo>
                  <a:pt x="0" y="87400"/>
                </a:moveTo>
                <a:cubicBezTo>
                  <a:pt x="0" y="39130"/>
                  <a:pt x="39130" y="0"/>
                  <a:pt x="87400" y="0"/>
                </a:cubicBezTo>
                <a:lnTo>
                  <a:pt x="1221377" y="0"/>
                </a:lnTo>
                <a:cubicBezTo>
                  <a:pt x="1269647" y="0"/>
                  <a:pt x="1308777" y="39130"/>
                  <a:pt x="1308777" y="87400"/>
                </a:cubicBezTo>
                <a:lnTo>
                  <a:pt x="1308777" y="786600"/>
                </a:lnTo>
                <a:cubicBezTo>
                  <a:pt x="1308777" y="834870"/>
                  <a:pt x="1269647" y="874000"/>
                  <a:pt x="1221377" y="874000"/>
                </a:cubicBezTo>
                <a:lnTo>
                  <a:pt x="87400" y="874000"/>
                </a:lnTo>
                <a:cubicBezTo>
                  <a:pt x="39130" y="874000"/>
                  <a:pt x="0" y="834870"/>
                  <a:pt x="0" y="786600"/>
                </a:cubicBezTo>
                <a:lnTo>
                  <a:pt x="0" y="87400"/>
                </a:lnTo>
                <a:close/>
              </a:path>
            </a:pathLst>
          </a:custGeom>
        </p:spPr>
        <p:style>
          <a:lnRef idx="2">
            <a:schemeClr val="accent5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56079" tIns="45919" rIns="56079" bIns="45919" numCol="1" spcCol="1270" anchor="ctr" anchorCtr="0">
            <a:noAutofit/>
          </a:bodyPr>
          <a:lstStyle/>
          <a:p>
            <a:pPr lvl="0"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1600" b="1" kern="1200" dirty="0" smtClean="0"/>
              <a:t>Районная отчетность</a:t>
            </a:r>
            <a:endParaRPr lang="ru-RU" sz="1600" b="1" kern="1200" dirty="0"/>
          </a:p>
        </p:txBody>
      </p:sp>
      <p:sp>
        <p:nvSpPr>
          <p:cNvPr id="43" name="Полилиния 42"/>
          <p:cNvSpPr/>
          <p:nvPr/>
        </p:nvSpPr>
        <p:spPr>
          <a:xfrm>
            <a:off x="1210085" y="3141624"/>
            <a:ext cx="1330676" cy="874000"/>
          </a:xfrm>
          <a:custGeom>
            <a:avLst/>
            <a:gdLst>
              <a:gd name="connsiteX0" fmla="*/ 0 w 1330676"/>
              <a:gd name="connsiteY0" fmla="*/ 87400 h 874000"/>
              <a:gd name="connsiteX1" fmla="*/ 87400 w 1330676"/>
              <a:gd name="connsiteY1" fmla="*/ 0 h 874000"/>
              <a:gd name="connsiteX2" fmla="*/ 1243276 w 1330676"/>
              <a:gd name="connsiteY2" fmla="*/ 0 h 874000"/>
              <a:gd name="connsiteX3" fmla="*/ 1330676 w 1330676"/>
              <a:gd name="connsiteY3" fmla="*/ 87400 h 874000"/>
              <a:gd name="connsiteX4" fmla="*/ 1330676 w 1330676"/>
              <a:gd name="connsiteY4" fmla="*/ 786600 h 874000"/>
              <a:gd name="connsiteX5" fmla="*/ 1243276 w 1330676"/>
              <a:gd name="connsiteY5" fmla="*/ 874000 h 874000"/>
              <a:gd name="connsiteX6" fmla="*/ 87400 w 1330676"/>
              <a:gd name="connsiteY6" fmla="*/ 874000 h 874000"/>
              <a:gd name="connsiteX7" fmla="*/ 0 w 1330676"/>
              <a:gd name="connsiteY7" fmla="*/ 786600 h 874000"/>
              <a:gd name="connsiteX8" fmla="*/ 0 w 1330676"/>
              <a:gd name="connsiteY8" fmla="*/ 87400 h 87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330676" h="874000">
                <a:moveTo>
                  <a:pt x="0" y="87400"/>
                </a:moveTo>
                <a:cubicBezTo>
                  <a:pt x="0" y="39130"/>
                  <a:pt x="39130" y="0"/>
                  <a:pt x="87400" y="0"/>
                </a:cubicBezTo>
                <a:lnTo>
                  <a:pt x="1243276" y="0"/>
                </a:lnTo>
                <a:cubicBezTo>
                  <a:pt x="1291546" y="0"/>
                  <a:pt x="1330676" y="39130"/>
                  <a:pt x="1330676" y="87400"/>
                </a:cubicBezTo>
                <a:lnTo>
                  <a:pt x="1330676" y="786600"/>
                </a:lnTo>
                <a:cubicBezTo>
                  <a:pt x="1330676" y="834870"/>
                  <a:pt x="1291546" y="874000"/>
                  <a:pt x="1243276" y="874000"/>
                </a:cubicBezTo>
                <a:lnTo>
                  <a:pt x="87400" y="874000"/>
                </a:lnTo>
                <a:cubicBezTo>
                  <a:pt x="39130" y="874000"/>
                  <a:pt x="0" y="834870"/>
                  <a:pt x="0" y="786600"/>
                </a:cubicBezTo>
                <a:lnTo>
                  <a:pt x="0" y="87400"/>
                </a:lnTo>
                <a:close/>
              </a:path>
            </a:pathLst>
          </a:custGeom>
        </p:spPr>
        <p:style>
          <a:lnRef idx="2">
            <a:schemeClr val="accent5">
              <a:hueOff val="-9933876"/>
              <a:satOff val="39811"/>
              <a:lumOff val="8628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56079" tIns="45919" rIns="56079" bIns="45919" numCol="1" spcCol="1270" anchor="ctr" anchorCtr="0">
            <a:noAutofit/>
          </a:bodyPr>
          <a:lstStyle/>
          <a:p>
            <a:pPr lvl="0"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1600" b="1" kern="1200" dirty="0" smtClean="0">
                <a:latin typeface="+mn-lt"/>
                <a:cs typeface="Arial" panose="020B0604020202020204" pitchFamily="34" charset="0"/>
              </a:rPr>
              <a:t>Отчетность СХП</a:t>
            </a:r>
            <a:endParaRPr lang="ru-RU" sz="1600" b="1" kern="1200" dirty="0">
              <a:latin typeface="+mn-lt"/>
              <a:cs typeface="Arial" panose="020B0604020202020204" pitchFamily="34" charset="0"/>
            </a:endParaRPr>
          </a:p>
        </p:txBody>
      </p:sp>
      <p:sp>
        <p:nvSpPr>
          <p:cNvPr id="44" name="Полилиния 43"/>
          <p:cNvSpPr/>
          <p:nvPr/>
        </p:nvSpPr>
        <p:spPr>
          <a:xfrm>
            <a:off x="7688004" y="1969171"/>
            <a:ext cx="1748000" cy="874000"/>
          </a:xfrm>
          <a:custGeom>
            <a:avLst/>
            <a:gdLst>
              <a:gd name="connsiteX0" fmla="*/ 0 w 1748000"/>
              <a:gd name="connsiteY0" fmla="*/ 87400 h 874000"/>
              <a:gd name="connsiteX1" fmla="*/ 87400 w 1748000"/>
              <a:gd name="connsiteY1" fmla="*/ 0 h 874000"/>
              <a:gd name="connsiteX2" fmla="*/ 1660600 w 1748000"/>
              <a:gd name="connsiteY2" fmla="*/ 0 h 874000"/>
              <a:gd name="connsiteX3" fmla="*/ 1748000 w 1748000"/>
              <a:gd name="connsiteY3" fmla="*/ 87400 h 874000"/>
              <a:gd name="connsiteX4" fmla="*/ 1748000 w 1748000"/>
              <a:gd name="connsiteY4" fmla="*/ 786600 h 874000"/>
              <a:gd name="connsiteX5" fmla="*/ 1660600 w 1748000"/>
              <a:gd name="connsiteY5" fmla="*/ 874000 h 874000"/>
              <a:gd name="connsiteX6" fmla="*/ 87400 w 1748000"/>
              <a:gd name="connsiteY6" fmla="*/ 874000 h 874000"/>
              <a:gd name="connsiteX7" fmla="*/ 0 w 1748000"/>
              <a:gd name="connsiteY7" fmla="*/ 786600 h 874000"/>
              <a:gd name="connsiteX8" fmla="*/ 0 w 1748000"/>
              <a:gd name="connsiteY8" fmla="*/ 87400 h 87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48000" h="874000">
                <a:moveTo>
                  <a:pt x="0" y="87400"/>
                </a:moveTo>
                <a:cubicBezTo>
                  <a:pt x="0" y="39130"/>
                  <a:pt x="39130" y="0"/>
                  <a:pt x="87400" y="0"/>
                </a:cubicBezTo>
                <a:lnTo>
                  <a:pt x="1660600" y="0"/>
                </a:lnTo>
                <a:cubicBezTo>
                  <a:pt x="1708870" y="0"/>
                  <a:pt x="1748000" y="39130"/>
                  <a:pt x="1748000" y="87400"/>
                </a:cubicBezTo>
                <a:lnTo>
                  <a:pt x="1748000" y="786600"/>
                </a:lnTo>
                <a:cubicBezTo>
                  <a:pt x="1748000" y="834870"/>
                  <a:pt x="1708870" y="874000"/>
                  <a:pt x="1660600" y="874000"/>
                </a:cubicBezTo>
                <a:lnTo>
                  <a:pt x="87400" y="874000"/>
                </a:lnTo>
                <a:cubicBezTo>
                  <a:pt x="39130" y="874000"/>
                  <a:pt x="0" y="834870"/>
                  <a:pt x="0" y="786600"/>
                </a:cubicBezTo>
                <a:lnTo>
                  <a:pt x="0" y="87400"/>
                </a:lnTo>
                <a:close/>
              </a:path>
            </a:pathLst>
          </a:cu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spcFirstLastPara="0" vert="horz" wrap="square" lIns="67509" tIns="53539" rIns="67509" bIns="53539" numCol="1" spcCol="1270" anchor="ctr" anchorCtr="0">
            <a:noAutofit/>
          </a:bodyPr>
          <a:lstStyle/>
          <a:p>
            <a:pPr lvl="0" algn="ctr" defTabSz="9779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2200" b="1" kern="1200" dirty="0" smtClean="0"/>
              <a:t>Земельный паспорт</a:t>
            </a:r>
            <a:endParaRPr lang="ru-RU" sz="2200" b="1" kern="1200" dirty="0"/>
          </a:p>
        </p:txBody>
      </p:sp>
      <p:sp>
        <p:nvSpPr>
          <p:cNvPr id="3" name="TextBox 2"/>
          <p:cNvSpPr txBox="1"/>
          <p:nvPr/>
        </p:nvSpPr>
        <p:spPr>
          <a:xfrm>
            <a:off x="2131213" y="1253262"/>
            <a:ext cx="77884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i="1" dirty="0" smtClean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Основной функционал системы уровня муниципального района</a:t>
            </a:r>
            <a:endParaRPr lang="ru-RU" b="1" i="1" dirty="0">
              <a:solidFill>
                <a:schemeClr val="accent6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4031678" y="5584559"/>
            <a:ext cx="1710266" cy="436999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latin typeface="+mj-lt"/>
              </a:rPr>
              <a:t>Кадры</a:t>
            </a:r>
            <a:endParaRPr lang="ru-RU" sz="1600" dirty="0">
              <a:latin typeface="+mj-lt"/>
            </a:endParaRPr>
          </a:p>
        </p:txBody>
      </p:sp>
      <p:cxnSp>
        <p:nvCxnSpPr>
          <p:cNvPr id="17" name="Прямая соединительная линия 16"/>
          <p:cNvCxnSpPr/>
          <p:nvPr/>
        </p:nvCxnSpPr>
        <p:spPr>
          <a:xfrm>
            <a:off x="912543" y="2378050"/>
            <a:ext cx="3444" cy="2293283"/>
          </a:xfrm>
          <a:prstGeom prst="line">
            <a:avLst/>
          </a:prstGeom>
          <a:ln w="28575"/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>
            <a:off x="915987" y="2387600"/>
            <a:ext cx="252000" cy="0"/>
          </a:xfrm>
          <a:prstGeom prst="line">
            <a:avLst/>
          </a:prstGeom>
          <a:ln w="28575"/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33" name="Скругленный прямоугольник 32"/>
          <p:cNvSpPr/>
          <p:nvPr/>
        </p:nvSpPr>
        <p:spPr>
          <a:xfrm>
            <a:off x="4008715" y="2701418"/>
            <a:ext cx="1710266" cy="436999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smtClean="0">
                <a:latin typeface="+mj-lt"/>
              </a:rPr>
              <a:t>Животноводство</a:t>
            </a:r>
            <a:endParaRPr lang="ru-RU" sz="1600" dirty="0">
              <a:latin typeface="+mj-lt"/>
            </a:endParaRPr>
          </a:p>
        </p:txBody>
      </p:sp>
      <p:sp>
        <p:nvSpPr>
          <p:cNvPr id="36" name="Скругленный прямоугольник 35"/>
          <p:cNvSpPr/>
          <p:nvPr/>
        </p:nvSpPr>
        <p:spPr>
          <a:xfrm>
            <a:off x="4008715" y="3784968"/>
            <a:ext cx="1710266" cy="436999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latin typeface="+mj-lt"/>
              </a:rPr>
              <a:t>Племенное животноводство</a:t>
            </a:r>
            <a:endParaRPr lang="ru-RU" sz="1600" dirty="0">
              <a:latin typeface="+mj-lt"/>
            </a:endParaRPr>
          </a:p>
        </p:txBody>
      </p:sp>
      <p:sp>
        <p:nvSpPr>
          <p:cNvPr id="37" name="Скругленный прямоугольник 36"/>
          <p:cNvSpPr/>
          <p:nvPr/>
        </p:nvSpPr>
        <p:spPr>
          <a:xfrm>
            <a:off x="4008715" y="3294365"/>
            <a:ext cx="1710266" cy="341850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latin typeface="+mj-lt"/>
              </a:rPr>
              <a:t>Растениеводство</a:t>
            </a:r>
            <a:endParaRPr lang="ru-RU" sz="1600" dirty="0">
              <a:latin typeface="+mj-lt"/>
            </a:endParaRPr>
          </a:p>
        </p:txBody>
      </p:sp>
      <p:sp>
        <p:nvSpPr>
          <p:cNvPr id="45" name="Скругленный прямоугольник 44"/>
          <p:cNvSpPr/>
          <p:nvPr/>
        </p:nvSpPr>
        <p:spPr>
          <a:xfrm>
            <a:off x="4028545" y="4396121"/>
            <a:ext cx="1710266" cy="436999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latin typeface="+mj-lt"/>
              </a:rPr>
              <a:t>Пищевое производство</a:t>
            </a:r>
            <a:endParaRPr lang="ru-RU" sz="1600" dirty="0">
              <a:latin typeface="+mj-lt"/>
            </a:endParaRPr>
          </a:p>
        </p:txBody>
      </p:sp>
      <p:sp>
        <p:nvSpPr>
          <p:cNvPr id="46" name="Скругленный прямоугольник 45"/>
          <p:cNvSpPr/>
          <p:nvPr/>
        </p:nvSpPr>
        <p:spPr>
          <a:xfrm>
            <a:off x="4028545" y="4990340"/>
            <a:ext cx="1710266" cy="436999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dirty="0" smtClean="0"/>
              <a:t>Экономика</a:t>
            </a:r>
            <a:endParaRPr lang="ru-RU" sz="1600" dirty="0"/>
          </a:p>
        </p:txBody>
      </p:sp>
      <p:cxnSp>
        <p:nvCxnSpPr>
          <p:cNvPr id="47" name="Прямая соединительная линия 46"/>
          <p:cNvCxnSpPr/>
          <p:nvPr/>
        </p:nvCxnSpPr>
        <p:spPr>
          <a:xfrm>
            <a:off x="915987" y="4671333"/>
            <a:ext cx="294098" cy="0"/>
          </a:xfrm>
          <a:prstGeom prst="line">
            <a:avLst/>
          </a:prstGeom>
          <a:ln w="28575"/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49" name="Прямая соединительная линия 48"/>
          <p:cNvCxnSpPr/>
          <p:nvPr/>
        </p:nvCxnSpPr>
        <p:spPr>
          <a:xfrm>
            <a:off x="915987" y="3505201"/>
            <a:ext cx="294098" cy="0"/>
          </a:xfrm>
          <a:prstGeom prst="line">
            <a:avLst/>
          </a:prstGeom>
          <a:ln w="28575"/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50" name="Скругленный прямоугольник 49"/>
          <p:cNvSpPr/>
          <p:nvPr/>
        </p:nvSpPr>
        <p:spPr>
          <a:xfrm>
            <a:off x="4020078" y="6161052"/>
            <a:ext cx="1710266" cy="436999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latin typeface="+mj-lt"/>
              </a:rPr>
              <a:t>Малые формы хозяйствования </a:t>
            </a:r>
            <a:endParaRPr lang="ru-RU" sz="1600" dirty="0">
              <a:latin typeface="+mj-lt"/>
            </a:endParaRPr>
          </a:p>
        </p:txBody>
      </p:sp>
      <p:cxnSp>
        <p:nvCxnSpPr>
          <p:cNvPr id="67" name="Прямая со стрелкой 66"/>
          <p:cNvCxnSpPr>
            <a:endCxn id="37" idx="1"/>
          </p:cNvCxnSpPr>
          <p:nvPr/>
        </p:nvCxnSpPr>
        <p:spPr>
          <a:xfrm>
            <a:off x="3270504" y="3465290"/>
            <a:ext cx="738211" cy="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69" name="Прямая со стрелкой 68"/>
          <p:cNvCxnSpPr/>
          <p:nvPr/>
        </p:nvCxnSpPr>
        <p:spPr>
          <a:xfrm>
            <a:off x="3270504" y="3980489"/>
            <a:ext cx="738211" cy="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71" name="Прямая соединительная линия 70"/>
          <p:cNvCxnSpPr/>
          <p:nvPr/>
        </p:nvCxnSpPr>
        <p:spPr>
          <a:xfrm>
            <a:off x="3270504" y="2919917"/>
            <a:ext cx="0" cy="3463813"/>
          </a:xfrm>
          <a:prstGeom prst="line">
            <a:avLst/>
          </a:prstGeom>
          <a:ln w="19050"/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73" name="Прямая со стрелкой 72"/>
          <p:cNvCxnSpPr/>
          <p:nvPr/>
        </p:nvCxnSpPr>
        <p:spPr>
          <a:xfrm>
            <a:off x="3262037" y="6383730"/>
            <a:ext cx="758041" cy="1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74" name="Прямая со стрелкой 73"/>
          <p:cNvCxnSpPr/>
          <p:nvPr/>
        </p:nvCxnSpPr>
        <p:spPr>
          <a:xfrm>
            <a:off x="3270504" y="5794195"/>
            <a:ext cx="758041" cy="1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75" name="Прямая со стрелкой 74"/>
          <p:cNvCxnSpPr/>
          <p:nvPr/>
        </p:nvCxnSpPr>
        <p:spPr>
          <a:xfrm>
            <a:off x="3270504" y="5208442"/>
            <a:ext cx="758041" cy="1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76" name="Прямая со стрелкой 75"/>
          <p:cNvCxnSpPr/>
          <p:nvPr/>
        </p:nvCxnSpPr>
        <p:spPr>
          <a:xfrm>
            <a:off x="3278971" y="4607356"/>
            <a:ext cx="758041" cy="1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88" name="Скругленный прямоугольник 87"/>
          <p:cNvSpPr/>
          <p:nvPr/>
        </p:nvSpPr>
        <p:spPr>
          <a:xfrm>
            <a:off x="8682157" y="3451213"/>
            <a:ext cx="2556169" cy="570773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1600" i="1" dirty="0"/>
              <a:t>единый реестр учета с/х земель (контуров полей</a:t>
            </a:r>
            <a:r>
              <a:rPr lang="ru-RU" sz="1600" i="1" dirty="0" smtClean="0"/>
              <a:t>)</a:t>
            </a:r>
            <a:endParaRPr lang="ru-RU" sz="1600" dirty="0">
              <a:latin typeface="+mj-lt"/>
            </a:endParaRPr>
          </a:p>
        </p:txBody>
      </p:sp>
      <p:sp>
        <p:nvSpPr>
          <p:cNvPr id="89" name="Скругленный прямоугольник 88"/>
          <p:cNvSpPr/>
          <p:nvPr/>
        </p:nvSpPr>
        <p:spPr>
          <a:xfrm>
            <a:off x="8691613" y="4188482"/>
            <a:ext cx="2556169" cy="430571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1600" i="1" smtClean="0"/>
              <a:t>карточки с/х земель</a:t>
            </a:r>
            <a:endParaRPr lang="ru-RU" sz="1600" dirty="0">
              <a:latin typeface="+mj-lt"/>
            </a:endParaRPr>
          </a:p>
        </p:txBody>
      </p:sp>
      <p:sp>
        <p:nvSpPr>
          <p:cNvPr id="91" name="Скругленный прямоугольник 90"/>
          <p:cNvSpPr/>
          <p:nvPr/>
        </p:nvSpPr>
        <p:spPr>
          <a:xfrm>
            <a:off x="8682155" y="4794266"/>
            <a:ext cx="2565627" cy="452385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1600" i="1" dirty="0"/>
              <a:t>инструмент для работы с контурами с/х полей</a:t>
            </a:r>
            <a:endParaRPr lang="ru-RU" sz="1600" dirty="0"/>
          </a:p>
        </p:txBody>
      </p:sp>
      <p:cxnSp>
        <p:nvCxnSpPr>
          <p:cNvPr id="93" name="Прямая соединительная линия 92"/>
          <p:cNvCxnSpPr/>
          <p:nvPr/>
        </p:nvCxnSpPr>
        <p:spPr>
          <a:xfrm>
            <a:off x="7952411" y="2875227"/>
            <a:ext cx="11338" cy="2210523"/>
          </a:xfrm>
          <a:prstGeom prst="line">
            <a:avLst/>
          </a:prstGeom>
          <a:ln w="19050"/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99" name="Прямая соединительная линия 98"/>
          <p:cNvCxnSpPr/>
          <p:nvPr/>
        </p:nvCxnSpPr>
        <p:spPr>
          <a:xfrm>
            <a:off x="7952411" y="5085750"/>
            <a:ext cx="729744" cy="0"/>
          </a:xfrm>
          <a:prstGeom prst="line">
            <a:avLst/>
          </a:prstGeom>
          <a:ln w="19050"/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100" name="Прямая соединительная линия 99"/>
          <p:cNvCxnSpPr/>
          <p:nvPr/>
        </p:nvCxnSpPr>
        <p:spPr>
          <a:xfrm>
            <a:off x="7963749" y="4403767"/>
            <a:ext cx="727864" cy="0"/>
          </a:xfrm>
          <a:prstGeom prst="line">
            <a:avLst/>
          </a:prstGeom>
          <a:ln w="19050"/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107" name="Прямая соединительная линия 106"/>
          <p:cNvCxnSpPr/>
          <p:nvPr/>
        </p:nvCxnSpPr>
        <p:spPr>
          <a:xfrm>
            <a:off x="7954291" y="3723482"/>
            <a:ext cx="727864" cy="0"/>
          </a:xfrm>
          <a:prstGeom prst="line">
            <a:avLst/>
          </a:prstGeom>
          <a:ln w="19050"/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119" name="Прямая со стрелкой 118"/>
          <p:cNvCxnSpPr/>
          <p:nvPr/>
        </p:nvCxnSpPr>
        <p:spPr>
          <a:xfrm>
            <a:off x="3270504" y="2919917"/>
            <a:ext cx="738211" cy="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123" name="Прямая соединительная линия 122"/>
          <p:cNvCxnSpPr/>
          <p:nvPr/>
        </p:nvCxnSpPr>
        <p:spPr>
          <a:xfrm>
            <a:off x="2540761" y="4772301"/>
            <a:ext cx="721276" cy="0"/>
          </a:xfrm>
          <a:prstGeom prst="line">
            <a:avLst/>
          </a:prstGeom>
          <a:ln w="19050"/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233978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201539A5-2EA0-48F2-A949-C299FBB62A7C}"/>
              </a:ext>
            </a:extLst>
          </p:cNvPr>
          <p:cNvSpPr/>
          <p:nvPr/>
        </p:nvSpPr>
        <p:spPr>
          <a:xfrm>
            <a:off x="468930" y="332351"/>
            <a:ext cx="1125413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КАК ВИДИТ ОТЧЕТНОСТЬ РАЙОНОВ МСХ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057" y="973392"/>
            <a:ext cx="10215717" cy="57463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8173284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201539A5-2EA0-48F2-A949-C299FBB62A7C}"/>
              </a:ext>
            </a:extLst>
          </p:cNvPr>
          <p:cNvSpPr/>
          <p:nvPr/>
        </p:nvSpPr>
        <p:spPr>
          <a:xfrm>
            <a:off x="468930" y="420841"/>
            <a:ext cx="1125413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КАК ВИДИТ ОТЧЕТНОСТЬ РАЙОНОВ МСХ</a:t>
            </a: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1791" y="651673"/>
            <a:ext cx="10623101" cy="5975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67540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xmlns="" id="{201539A5-2EA0-48F2-A949-C299FBB62A7C}"/>
              </a:ext>
            </a:extLst>
          </p:cNvPr>
          <p:cNvSpPr/>
          <p:nvPr/>
        </p:nvSpPr>
        <p:spPr>
          <a:xfrm>
            <a:off x="600253" y="252362"/>
            <a:ext cx="11254139" cy="400017"/>
          </a:xfrm>
          <a:prstGeom prst="rect">
            <a:avLst/>
          </a:prstGeom>
        </p:spPr>
        <p:txBody>
          <a:bodyPr wrap="square" lIns="91413" tIns="45706" rIns="91413" bIns="45706">
            <a:spAutoFit/>
          </a:bodyPr>
          <a:lstStyle/>
          <a:p>
            <a:pPr algn="ctr"/>
            <a:r>
              <a:rPr lang="ru-RU" sz="20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РЕАЛИЗАЦИЯ ИНВЕСТИЦИОННЫХ ПРОЕКТОВ ПО ПЕРЕРАБОТКЕ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D2D4A01A-235C-4290-8E1C-F6EC0F946203}"/>
              </a:ext>
            </a:extLst>
          </p:cNvPr>
          <p:cNvSpPr txBox="1"/>
          <p:nvPr/>
        </p:nvSpPr>
        <p:spPr>
          <a:xfrm>
            <a:off x="986405" y="1461572"/>
            <a:ext cx="3177329" cy="638767"/>
          </a:xfrm>
          <a:prstGeom prst="rect">
            <a:avLst/>
          </a:prstGeom>
          <a:noFill/>
          <a:ln>
            <a:noFill/>
          </a:ln>
        </p:spPr>
        <p:txBody>
          <a:bodyPr wrap="square" lIns="145010" tIns="72506" rIns="145010" bIns="72506" rtlCol="0">
            <a:spAutoFit/>
          </a:bodyPr>
          <a:lstStyle/>
          <a:p>
            <a:pPr defTabSz="1450012"/>
            <a:r>
              <a:rPr lang="ru-RU" sz="32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15</a:t>
            </a:r>
            <a:r>
              <a:rPr lang="ru-RU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проектов</a:t>
            </a:r>
            <a:endParaRPr lang="ru-RU" sz="1400" b="1" i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AC3EAC1A-4FEB-4ECB-A16D-166B83200DAA}"/>
              </a:ext>
            </a:extLst>
          </p:cNvPr>
          <p:cNvSpPr txBox="1"/>
          <p:nvPr/>
        </p:nvSpPr>
        <p:spPr>
          <a:xfrm>
            <a:off x="2064601" y="2658104"/>
            <a:ext cx="2630399" cy="823390"/>
          </a:xfrm>
          <a:prstGeom prst="rect">
            <a:avLst/>
          </a:prstGeom>
          <a:noFill/>
        </p:spPr>
        <p:txBody>
          <a:bodyPr wrap="square" lIns="145010" tIns="72506" rIns="145010" bIns="72506" rtlCol="0">
            <a:spAutoFit/>
          </a:bodyPr>
          <a:lstStyle>
            <a:defPPr>
              <a:defRPr lang="ru-RU"/>
            </a:defPPr>
            <a:lvl1pPr algn="ctr">
              <a:defRPr sz="3200" b="1">
                <a:solidFill>
                  <a:srgbClr val="FBD575"/>
                </a:solidFill>
                <a:cs typeface="Arial" pitchFamily="34" charset="0"/>
              </a:defRPr>
            </a:lvl1pPr>
          </a:lstStyle>
          <a:p>
            <a:pPr algn="l" defTabSz="1450012"/>
            <a:r>
              <a:rPr lang="ru-RU" sz="2400" dirty="0">
                <a:solidFill>
                  <a:srgbClr val="C00000"/>
                </a:solidFill>
                <a:latin typeface="Arial" panose="020B0604020202020204" pitchFamily="34" charset="0"/>
              </a:rPr>
              <a:t>829</a:t>
            </a:r>
            <a:r>
              <a:rPr lang="ru-RU" sz="2000" dirty="0">
                <a:solidFill>
                  <a:srgbClr val="C00000"/>
                </a:solidFill>
                <a:latin typeface="Arial" panose="020B0604020202020204" pitchFamily="34" charset="0"/>
              </a:rPr>
              <a:t> </a:t>
            </a:r>
            <a:r>
              <a:rPr lang="ru-RU" sz="2000" dirty="0">
                <a:solidFill>
                  <a:schemeClr val="tx2"/>
                </a:solidFill>
                <a:latin typeface="Arial" panose="020B0604020202020204" pitchFamily="34" charset="0"/>
              </a:rPr>
              <a:t>рабочих мест</a:t>
            </a:r>
            <a:endParaRPr lang="ru-RU" sz="2000" dirty="0">
              <a:solidFill>
                <a:srgbClr val="C00000"/>
              </a:solidFill>
              <a:latin typeface="Arial" panose="020B0604020202020204" pitchFamily="34" charset="0"/>
            </a:endParaRPr>
          </a:p>
          <a:p>
            <a:pPr algn="l" defTabSz="1450012"/>
            <a:r>
              <a:rPr lang="ru-RU" sz="2000" i="1" dirty="0">
                <a:solidFill>
                  <a:schemeClr val="tx2"/>
                </a:solidFill>
                <a:latin typeface="Arial" panose="020B0604020202020204" pitchFamily="34" charset="0"/>
              </a:rPr>
              <a:t>создано</a:t>
            </a:r>
          </a:p>
        </p:txBody>
      </p:sp>
      <p:pic>
        <p:nvPicPr>
          <p:cNvPr id="23" name="Рисунок 22">
            <a:extLst>
              <a:ext uri="{FF2B5EF4-FFF2-40B4-BE49-F238E27FC236}">
                <a16:creationId xmlns:a16="http://schemas.microsoft.com/office/drawing/2014/main" xmlns="" id="{E36EC1FD-2347-4ED4-9193-E03123838A5C}"/>
              </a:ext>
            </a:extLst>
          </p:cNvPr>
          <p:cNvPicPr>
            <a:picLocks noChangeAspect="1"/>
          </p:cNvPicPr>
          <p:nvPr/>
        </p:nvPicPr>
        <p:blipFill>
          <a:blip r:embed="rId2">
            <a:biLevel thresh="75000"/>
          </a:blip>
          <a:stretch>
            <a:fillRect/>
          </a:stretch>
        </p:blipFill>
        <p:spPr>
          <a:xfrm flipH="1">
            <a:off x="1128740" y="3763960"/>
            <a:ext cx="793828" cy="600927"/>
          </a:xfrm>
          <a:prstGeom prst="rect">
            <a:avLst/>
          </a:prstGeom>
        </p:spPr>
      </p:pic>
      <p:pic>
        <p:nvPicPr>
          <p:cNvPr id="24" name="Рисунок 23">
            <a:extLst>
              <a:ext uri="{FF2B5EF4-FFF2-40B4-BE49-F238E27FC236}">
                <a16:creationId xmlns:a16="http://schemas.microsoft.com/office/drawing/2014/main" xmlns="" id="{C4DB219C-7B68-4424-89E0-9DD8027F319D}"/>
              </a:ext>
            </a:extLst>
          </p:cNvPr>
          <p:cNvPicPr>
            <a:picLocks noChangeAspect="1"/>
          </p:cNvPicPr>
          <p:nvPr/>
        </p:nvPicPr>
        <p:blipFill>
          <a:blip r:embed="rId3">
            <a:biLevel thresh="75000"/>
          </a:blip>
          <a:stretch>
            <a:fillRect/>
          </a:stretch>
        </p:blipFill>
        <p:spPr>
          <a:xfrm>
            <a:off x="1161549" y="4796835"/>
            <a:ext cx="735810" cy="638474"/>
          </a:xfrm>
          <a:prstGeom prst="rect">
            <a:avLst/>
          </a:prstGeom>
        </p:spPr>
      </p:pic>
      <p:pic>
        <p:nvPicPr>
          <p:cNvPr id="26" name="Рисунок 25">
            <a:extLst>
              <a:ext uri="{FF2B5EF4-FFF2-40B4-BE49-F238E27FC236}">
                <a16:creationId xmlns:a16="http://schemas.microsoft.com/office/drawing/2014/main" xmlns="" id="{0DB1D897-AF8F-4EBE-A28F-F1A86DFBD7FD}"/>
              </a:ext>
            </a:extLst>
          </p:cNvPr>
          <p:cNvPicPr>
            <a:picLocks noChangeAspect="1"/>
          </p:cNvPicPr>
          <p:nvPr/>
        </p:nvPicPr>
        <p:blipFill>
          <a:blip r:embed="rId4">
            <a:biLevel thresh="75000"/>
          </a:blip>
          <a:stretch>
            <a:fillRect/>
          </a:stretch>
        </p:blipFill>
        <p:spPr>
          <a:xfrm>
            <a:off x="1200731" y="2658104"/>
            <a:ext cx="556772" cy="719833"/>
          </a:xfrm>
          <a:prstGeom prst="rect">
            <a:avLst/>
          </a:prstGeom>
        </p:spPr>
      </p:pic>
      <p:pic>
        <p:nvPicPr>
          <p:cNvPr id="27" name="Picture 3" descr="C:\Users\Hasanova.II\Desktop\Заслушивание по переработке Хабировым\картинки\11_8.png">
            <a:extLst>
              <a:ext uri="{FF2B5EF4-FFF2-40B4-BE49-F238E27FC236}">
                <a16:creationId xmlns:a16="http://schemas.microsoft.com/office/drawing/2014/main" xmlns="" id="{02B10108-CC1D-481A-80BF-F3B3976B57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biLevel thresh="75000"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-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1589" y="5570404"/>
            <a:ext cx="1026186" cy="10262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" name="Прямая соединительная линия 2"/>
          <p:cNvCxnSpPr/>
          <p:nvPr/>
        </p:nvCxnSpPr>
        <p:spPr>
          <a:xfrm>
            <a:off x="6527935" y="1197269"/>
            <a:ext cx="0" cy="5362758"/>
          </a:xfrm>
          <a:prstGeom prst="line">
            <a:avLst/>
          </a:prstGeom>
          <a:ln>
            <a:prstDash val="lg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Прямоугольник 1"/>
          <p:cNvSpPr/>
          <p:nvPr/>
        </p:nvSpPr>
        <p:spPr>
          <a:xfrm>
            <a:off x="1010115" y="1088577"/>
            <a:ext cx="4866797" cy="400017"/>
          </a:xfrm>
          <a:prstGeom prst="rect">
            <a:avLst/>
          </a:prstGeom>
        </p:spPr>
        <p:txBody>
          <a:bodyPr wrap="none" lIns="91413" tIns="45706" rIns="91413" bIns="45706">
            <a:spAutoFit/>
          </a:bodyPr>
          <a:lstStyle/>
          <a:p>
            <a:r>
              <a:rPr lang="ru-RU" sz="2000" b="1" dirty="0">
                <a:solidFill>
                  <a:schemeClr val="bg2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РЕАЛИЗОВАННО В 2017-2021 ГОДАХ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AC3EAC1A-4FEB-4ECB-A16D-166B83200DAA}"/>
              </a:ext>
            </a:extLst>
          </p:cNvPr>
          <p:cNvSpPr txBox="1"/>
          <p:nvPr/>
        </p:nvSpPr>
        <p:spPr>
          <a:xfrm>
            <a:off x="2064603" y="3649291"/>
            <a:ext cx="2825225" cy="823390"/>
          </a:xfrm>
          <a:prstGeom prst="rect">
            <a:avLst/>
          </a:prstGeom>
          <a:noFill/>
        </p:spPr>
        <p:txBody>
          <a:bodyPr wrap="square" lIns="145010" tIns="72506" rIns="145010" bIns="72506" rtlCol="0">
            <a:spAutoFit/>
          </a:bodyPr>
          <a:lstStyle>
            <a:defPPr>
              <a:defRPr lang="ru-RU"/>
            </a:defPPr>
            <a:lvl1pPr algn="ctr">
              <a:defRPr sz="3200" b="1">
                <a:solidFill>
                  <a:srgbClr val="FBD575"/>
                </a:solidFill>
                <a:cs typeface="Arial" pitchFamily="34" charset="0"/>
              </a:defRPr>
            </a:lvl1pPr>
          </a:lstStyle>
          <a:p>
            <a:pPr algn="l" defTabSz="1450012"/>
            <a:r>
              <a:rPr lang="ru-RU" sz="2400" dirty="0">
                <a:solidFill>
                  <a:srgbClr val="C00000"/>
                </a:solidFill>
                <a:latin typeface="Arial" panose="020B0604020202020204" pitchFamily="34" charset="0"/>
              </a:rPr>
              <a:t>9 </a:t>
            </a:r>
            <a:r>
              <a:rPr lang="ru-RU" sz="2000" dirty="0">
                <a:solidFill>
                  <a:srgbClr val="C00000"/>
                </a:solidFill>
                <a:latin typeface="Arial" panose="020B0604020202020204" pitchFamily="34" charset="0"/>
              </a:rPr>
              <a:t>млрд</a:t>
            </a:r>
            <a:r>
              <a:rPr lang="ru-RU" sz="2000" dirty="0">
                <a:solidFill>
                  <a:schemeClr val="tx2"/>
                </a:solidFill>
                <a:latin typeface="Arial" panose="020B0604020202020204" pitchFamily="34" charset="0"/>
              </a:rPr>
              <a:t> рублей</a:t>
            </a:r>
          </a:p>
          <a:p>
            <a:pPr algn="l" defTabSz="1450012"/>
            <a:r>
              <a:rPr lang="ru-RU" sz="2000" i="1" dirty="0">
                <a:solidFill>
                  <a:schemeClr val="tx2"/>
                </a:solidFill>
                <a:latin typeface="Arial" panose="020B0604020202020204" pitchFamily="34" charset="0"/>
              </a:rPr>
              <a:t>инвестировано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xmlns="" id="{AC3EAC1A-4FEB-4ECB-A16D-166B83200DAA}"/>
              </a:ext>
            </a:extLst>
          </p:cNvPr>
          <p:cNvSpPr txBox="1"/>
          <p:nvPr/>
        </p:nvSpPr>
        <p:spPr>
          <a:xfrm>
            <a:off x="2064603" y="4724844"/>
            <a:ext cx="2825225" cy="761850"/>
          </a:xfrm>
          <a:prstGeom prst="rect">
            <a:avLst/>
          </a:prstGeom>
          <a:noFill/>
        </p:spPr>
        <p:txBody>
          <a:bodyPr wrap="square" lIns="145010" tIns="72506" rIns="145010" bIns="72506" rtlCol="0">
            <a:spAutoFit/>
          </a:bodyPr>
          <a:lstStyle>
            <a:defPPr>
              <a:defRPr lang="ru-RU"/>
            </a:defPPr>
            <a:lvl1pPr algn="ctr">
              <a:defRPr sz="3200" b="1">
                <a:solidFill>
                  <a:srgbClr val="FBD575"/>
                </a:solidFill>
                <a:cs typeface="Arial" pitchFamily="34" charset="0"/>
              </a:defRPr>
            </a:lvl1pPr>
          </a:lstStyle>
          <a:p>
            <a:pPr algn="l" defTabSz="1450012"/>
            <a:r>
              <a:rPr lang="ru-RU" sz="2000" dirty="0">
                <a:solidFill>
                  <a:srgbClr val="C00000"/>
                </a:solidFill>
                <a:latin typeface="Arial" panose="020B0604020202020204" pitchFamily="34" charset="0"/>
              </a:rPr>
              <a:t>270 млн </a:t>
            </a:r>
            <a:r>
              <a:rPr lang="ru-RU" sz="2000" dirty="0">
                <a:solidFill>
                  <a:schemeClr val="tx2"/>
                </a:solidFill>
                <a:latin typeface="Arial" panose="020B0604020202020204" pitchFamily="34" charset="0"/>
              </a:rPr>
              <a:t>рублей</a:t>
            </a:r>
          </a:p>
          <a:p>
            <a:pPr algn="l" defTabSz="1450012"/>
            <a:r>
              <a:rPr lang="ru-RU" sz="2000" i="1" dirty="0">
                <a:solidFill>
                  <a:schemeClr val="tx2"/>
                </a:solidFill>
                <a:latin typeface="Arial" panose="020B0604020202020204" pitchFamily="34" charset="0"/>
              </a:rPr>
              <a:t>гос. поддержка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xmlns="" id="{AC3EAC1A-4FEB-4ECB-A16D-166B83200DAA}"/>
              </a:ext>
            </a:extLst>
          </p:cNvPr>
          <p:cNvSpPr txBox="1"/>
          <p:nvPr/>
        </p:nvSpPr>
        <p:spPr>
          <a:xfrm>
            <a:off x="2064603" y="5762777"/>
            <a:ext cx="2825225" cy="761850"/>
          </a:xfrm>
          <a:prstGeom prst="rect">
            <a:avLst/>
          </a:prstGeom>
          <a:noFill/>
        </p:spPr>
        <p:txBody>
          <a:bodyPr wrap="square" lIns="145010" tIns="72506" rIns="145010" bIns="72506" rtlCol="0">
            <a:spAutoFit/>
          </a:bodyPr>
          <a:lstStyle>
            <a:defPPr>
              <a:defRPr lang="ru-RU"/>
            </a:defPPr>
            <a:lvl1pPr algn="ctr">
              <a:defRPr sz="3200" b="1">
                <a:solidFill>
                  <a:srgbClr val="FBD575"/>
                </a:solidFill>
                <a:cs typeface="Arial" pitchFamily="34" charset="0"/>
              </a:defRPr>
            </a:lvl1pPr>
          </a:lstStyle>
          <a:p>
            <a:pPr algn="l" defTabSz="1450012"/>
            <a:r>
              <a:rPr lang="ru-RU" sz="2000" dirty="0">
                <a:solidFill>
                  <a:srgbClr val="C00000"/>
                </a:solidFill>
                <a:latin typeface="Arial" panose="020B0604020202020204" pitchFamily="34" charset="0"/>
              </a:rPr>
              <a:t>23,2 млрд</a:t>
            </a:r>
            <a:r>
              <a:rPr lang="ru-RU" sz="2000" dirty="0">
                <a:solidFill>
                  <a:schemeClr val="tx2"/>
                </a:solidFill>
                <a:latin typeface="Arial" panose="020B0604020202020204" pitchFamily="34" charset="0"/>
              </a:rPr>
              <a:t> рублей</a:t>
            </a:r>
          </a:p>
          <a:p>
            <a:pPr algn="l" defTabSz="1450012"/>
            <a:r>
              <a:rPr lang="ru-RU" sz="2000" i="1" dirty="0">
                <a:solidFill>
                  <a:schemeClr val="tx2"/>
                </a:solidFill>
                <a:latin typeface="Arial" panose="020B0604020202020204" pitchFamily="34" charset="0"/>
              </a:rPr>
              <a:t>выручка</a:t>
            </a:r>
          </a:p>
        </p:txBody>
      </p:sp>
      <p:sp>
        <p:nvSpPr>
          <p:cNvPr id="34" name="Прямоугольник 33"/>
          <p:cNvSpPr/>
          <p:nvPr/>
        </p:nvSpPr>
        <p:spPr>
          <a:xfrm>
            <a:off x="6743903" y="1067135"/>
            <a:ext cx="4391344" cy="646181"/>
          </a:xfrm>
          <a:prstGeom prst="rect">
            <a:avLst/>
          </a:prstGeom>
        </p:spPr>
        <p:txBody>
          <a:bodyPr wrap="square" lIns="91413" tIns="45706" rIns="91413" bIns="45706">
            <a:spAutoFit/>
          </a:bodyPr>
          <a:lstStyle/>
          <a:p>
            <a:r>
              <a:rPr lang="ru-RU" b="1" dirty="0">
                <a:solidFill>
                  <a:schemeClr val="bg2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РЕАЛИЗУЕМЫЕ И ПЛАНИРУЕМЫЕ К РЕАЛИЗАЦИИ В 2021-2024 ГГ.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6166859" y="1655891"/>
            <a:ext cx="3649806" cy="638767"/>
          </a:xfrm>
          <a:prstGeom prst="rect">
            <a:avLst/>
          </a:prstGeom>
          <a:noFill/>
          <a:ln>
            <a:noFill/>
          </a:ln>
        </p:spPr>
        <p:txBody>
          <a:bodyPr wrap="square" lIns="145010" tIns="72506" rIns="145010" bIns="72506" rtlCol="0">
            <a:spAutoFit/>
          </a:bodyPr>
          <a:lstStyle>
            <a:defPPr>
              <a:defRPr lang="ru-RU"/>
            </a:defPPr>
            <a:lvl1pPr algn="ctr" defTabSz="1450447">
              <a:defRPr sz="36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sz="3200" dirty="0">
                <a:solidFill>
                  <a:srgbClr val="C00000"/>
                </a:solidFill>
              </a:rPr>
              <a:t>42</a:t>
            </a:r>
            <a:r>
              <a:rPr lang="ru-RU" sz="3200" dirty="0"/>
              <a:t> </a:t>
            </a:r>
            <a:r>
              <a:rPr lang="ru-RU" sz="2800" dirty="0"/>
              <a:t>проекта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xmlns="" id="{AC3EAC1A-4FEB-4ECB-A16D-166B83200DAA}"/>
              </a:ext>
            </a:extLst>
          </p:cNvPr>
          <p:cNvSpPr txBox="1"/>
          <p:nvPr/>
        </p:nvSpPr>
        <p:spPr>
          <a:xfrm>
            <a:off x="8064881" y="2572727"/>
            <a:ext cx="3401138" cy="761850"/>
          </a:xfrm>
          <a:prstGeom prst="rect">
            <a:avLst/>
          </a:prstGeom>
          <a:noFill/>
        </p:spPr>
        <p:txBody>
          <a:bodyPr wrap="square" lIns="145010" tIns="72506" rIns="145010" bIns="72506" rtlCol="0">
            <a:spAutoFit/>
          </a:bodyPr>
          <a:lstStyle>
            <a:defPPr>
              <a:defRPr lang="ru-RU"/>
            </a:defPPr>
            <a:lvl1pPr algn="ctr">
              <a:defRPr sz="3200" b="1">
                <a:solidFill>
                  <a:srgbClr val="FBD575"/>
                </a:solidFill>
                <a:cs typeface="Arial" pitchFamily="34" charset="0"/>
              </a:defRPr>
            </a:lvl1pPr>
          </a:lstStyle>
          <a:p>
            <a:pPr algn="l" defTabSz="1450012"/>
            <a:r>
              <a:rPr lang="ru-RU" sz="2000" dirty="0">
                <a:solidFill>
                  <a:srgbClr val="C00000"/>
                </a:solidFill>
                <a:latin typeface="Arial" panose="020B0604020202020204" pitchFamily="34" charset="0"/>
              </a:rPr>
              <a:t>11</a:t>
            </a:r>
            <a:r>
              <a:rPr lang="ru-RU" sz="2000" dirty="0">
                <a:solidFill>
                  <a:schemeClr val="tx2"/>
                </a:solidFill>
                <a:latin typeface="Arial" panose="020B0604020202020204" pitchFamily="34" charset="0"/>
              </a:rPr>
              <a:t> </a:t>
            </a:r>
            <a:r>
              <a:rPr lang="ru-RU" sz="2000" dirty="0">
                <a:solidFill>
                  <a:srgbClr val="C00000"/>
                </a:solidFill>
                <a:latin typeface="Arial" panose="020B0604020202020204" pitchFamily="34" charset="0"/>
              </a:rPr>
              <a:t>тысяч</a:t>
            </a:r>
            <a:r>
              <a:rPr lang="ru-RU" sz="2000" dirty="0">
                <a:solidFill>
                  <a:schemeClr val="tx2"/>
                </a:solidFill>
                <a:latin typeface="Arial" panose="020B0604020202020204" pitchFamily="34" charset="0"/>
              </a:rPr>
              <a:t> рабочих мест </a:t>
            </a:r>
            <a:r>
              <a:rPr lang="ru-RU" sz="2000" i="1" dirty="0">
                <a:solidFill>
                  <a:schemeClr val="tx2"/>
                </a:solidFill>
                <a:latin typeface="Arial" panose="020B0604020202020204" pitchFamily="34" charset="0"/>
              </a:rPr>
              <a:t>будет создано </a:t>
            </a:r>
          </a:p>
        </p:txBody>
      </p:sp>
      <p:pic>
        <p:nvPicPr>
          <p:cNvPr id="37" name="Рисунок 36">
            <a:extLst>
              <a:ext uri="{FF2B5EF4-FFF2-40B4-BE49-F238E27FC236}">
                <a16:creationId xmlns:a16="http://schemas.microsoft.com/office/drawing/2014/main" xmlns="" id="{E36EC1FD-2347-4ED4-9193-E03123838A5C}"/>
              </a:ext>
            </a:extLst>
          </p:cNvPr>
          <p:cNvPicPr>
            <a:picLocks noChangeAspect="1"/>
          </p:cNvPicPr>
          <p:nvPr/>
        </p:nvPicPr>
        <p:blipFill>
          <a:blip r:embed="rId2">
            <a:biLevel thresh="75000"/>
          </a:blip>
          <a:stretch>
            <a:fillRect/>
          </a:stretch>
        </p:blipFill>
        <p:spPr>
          <a:xfrm flipH="1">
            <a:off x="6836699" y="3635086"/>
            <a:ext cx="863871" cy="653949"/>
          </a:xfrm>
          <a:prstGeom prst="rect">
            <a:avLst/>
          </a:prstGeom>
        </p:spPr>
      </p:pic>
      <p:pic>
        <p:nvPicPr>
          <p:cNvPr id="38" name="Рисунок 37">
            <a:extLst>
              <a:ext uri="{FF2B5EF4-FFF2-40B4-BE49-F238E27FC236}">
                <a16:creationId xmlns:a16="http://schemas.microsoft.com/office/drawing/2014/main" xmlns="" id="{C4DB219C-7B68-4424-89E0-9DD8027F319D}"/>
              </a:ext>
            </a:extLst>
          </p:cNvPr>
          <p:cNvPicPr>
            <a:picLocks noChangeAspect="1"/>
          </p:cNvPicPr>
          <p:nvPr/>
        </p:nvPicPr>
        <p:blipFill>
          <a:blip r:embed="rId3">
            <a:biLevel thresh="75000"/>
          </a:blip>
          <a:stretch>
            <a:fillRect/>
          </a:stretch>
        </p:blipFill>
        <p:spPr>
          <a:xfrm>
            <a:off x="6887882" y="4724844"/>
            <a:ext cx="756926" cy="656796"/>
          </a:xfrm>
          <a:prstGeom prst="rect">
            <a:avLst/>
          </a:prstGeom>
        </p:spPr>
      </p:pic>
      <p:pic>
        <p:nvPicPr>
          <p:cNvPr id="39" name="Рисунок 38">
            <a:extLst>
              <a:ext uri="{FF2B5EF4-FFF2-40B4-BE49-F238E27FC236}">
                <a16:creationId xmlns:a16="http://schemas.microsoft.com/office/drawing/2014/main" xmlns="" id="{0DB1D897-AF8F-4EBE-A28F-F1A86DFBD7FD}"/>
              </a:ext>
            </a:extLst>
          </p:cNvPr>
          <p:cNvPicPr>
            <a:picLocks noChangeAspect="1"/>
          </p:cNvPicPr>
          <p:nvPr/>
        </p:nvPicPr>
        <p:blipFill>
          <a:blip r:embed="rId4">
            <a:biLevel thresh="75000"/>
          </a:blip>
          <a:stretch>
            <a:fillRect/>
          </a:stretch>
        </p:blipFill>
        <p:spPr>
          <a:xfrm>
            <a:off x="6887882" y="2658104"/>
            <a:ext cx="556772" cy="719833"/>
          </a:xfrm>
          <a:prstGeom prst="rect">
            <a:avLst/>
          </a:prstGeom>
        </p:spPr>
      </p:pic>
      <p:pic>
        <p:nvPicPr>
          <p:cNvPr id="40" name="Picture 3" descr="C:\Users\Hasanova.II\Desktop\Заслушивание по переработке Хабировым\картинки\11_8.png">
            <a:extLst>
              <a:ext uri="{FF2B5EF4-FFF2-40B4-BE49-F238E27FC236}">
                <a16:creationId xmlns:a16="http://schemas.microsoft.com/office/drawing/2014/main" xmlns="" id="{02B10108-CC1D-481A-80BF-F3B3976B57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biLevel thresh="75000"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-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3903" y="5570404"/>
            <a:ext cx="1026186" cy="10262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" name="TextBox 40">
            <a:extLst>
              <a:ext uri="{FF2B5EF4-FFF2-40B4-BE49-F238E27FC236}">
                <a16:creationId xmlns:a16="http://schemas.microsoft.com/office/drawing/2014/main" xmlns="" id="{AC3EAC1A-4FEB-4ECB-A16D-166B83200DAA}"/>
              </a:ext>
            </a:extLst>
          </p:cNvPr>
          <p:cNvSpPr txBox="1"/>
          <p:nvPr/>
        </p:nvSpPr>
        <p:spPr>
          <a:xfrm>
            <a:off x="8084092" y="3509375"/>
            <a:ext cx="3827684" cy="761850"/>
          </a:xfrm>
          <a:prstGeom prst="rect">
            <a:avLst/>
          </a:prstGeom>
          <a:noFill/>
        </p:spPr>
        <p:txBody>
          <a:bodyPr wrap="square" lIns="145010" tIns="72506" rIns="145010" bIns="72506" rtlCol="0">
            <a:spAutoFit/>
          </a:bodyPr>
          <a:lstStyle>
            <a:defPPr>
              <a:defRPr lang="ru-RU"/>
            </a:defPPr>
            <a:lvl1pPr algn="ctr">
              <a:defRPr sz="3200" b="1">
                <a:solidFill>
                  <a:srgbClr val="FBD575"/>
                </a:solidFill>
                <a:cs typeface="Arial" pitchFamily="34" charset="0"/>
              </a:defRPr>
            </a:lvl1pPr>
          </a:lstStyle>
          <a:p>
            <a:pPr algn="l" defTabSz="1450012"/>
            <a:r>
              <a:rPr lang="ru-RU" sz="2000" dirty="0">
                <a:solidFill>
                  <a:srgbClr val="C00000"/>
                </a:solidFill>
                <a:latin typeface="Arial" panose="020B0604020202020204" pitchFamily="34" charset="0"/>
              </a:rPr>
              <a:t>112 млрд </a:t>
            </a:r>
            <a:r>
              <a:rPr lang="ru-RU" sz="2000" dirty="0">
                <a:solidFill>
                  <a:schemeClr val="tx2"/>
                </a:solidFill>
                <a:latin typeface="Arial" panose="020B0604020202020204" pitchFamily="34" charset="0"/>
              </a:rPr>
              <a:t>рублей</a:t>
            </a:r>
          </a:p>
          <a:p>
            <a:pPr algn="l" defTabSz="1450012"/>
            <a:r>
              <a:rPr lang="ru-RU" sz="2000" i="1" dirty="0">
                <a:solidFill>
                  <a:schemeClr val="tx2"/>
                </a:solidFill>
                <a:latin typeface="Arial" panose="020B0604020202020204" pitchFamily="34" charset="0"/>
              </a:rPr>
              <a:t>планируемые инвестиции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xmlns="" id="{AC3EAC1A-4FEB-4ECB-A16D-166B83200DAA}"/>
              </a:ext>
            </a:extLst>
          </p:cNvPr>
          <p:cNvSpPr txBox="1"/>
          <p:nvPr/>
        </p:nvSpPr>
        <p:spPr>
          <a:xfrm>
            <a:off x="8084092" y="4757505"/>
            <a:ext cx="3887420" cy="761850"/>
          </a:xfrm>
          <a:prstGeom prst="rect">
            <a:avLst/>
          </a:prstGeom>
          <a:noFill/>
        </p:spPr>
        <p:txBody>
          <a:bodyPr wrap="square" lIns="145010" tIns="72506" rIns="145010" bIns="72506" rtlCol="0">
            <a:spAutoFit/>
          </a:bodyPr>
          <a:lstStyle>
            <a:defPPr>
              <a:defRPr lang="ru-RU"/>
            </a:defPPr>
            <a:lvl1pPr algn="ctr">
              <a:defRPr sz="3200" b="1">
                <a:solidFill>
                  <a:srgbClr val="FBD575"/>
                </a:solidFill>
                <a:cs typeface="Arial" pitchFamily="34" charset="0"/>
              </a:defRPr>
            </a:lvl1pPr>
          </a:lstStyle>
          <a:p>
            <a:pPr algn="l" defTabSz="1450012"/>
            <a:r>
              <a:rPr lang="ru-RU" sz="2000" dirty="0">
                <a:solidFill>
                  <a:srgbClr val="C00000"/>
                </a:solidFill>
                <a:latin typeface="Arial" panose="020B0604020202020204" pitchFamily="34" charset="0"/>
              </a:rPr>
              <a:t>7,6 млрд </a:t>
            </a:r>
            <a:r>
              <a:rPr lang="ru-RU" sz="2000" dirty="0">
                <a:solidFill>
                  <a:schemeClr val="tx2"/>
                </a:solidFill>
                <a:latin typeface="Arial" panose="020B0604020202020204" pitchFamily="34" charset="0"/>
              </a:rPr>
              <a:t>рублей </a:t>
            </a:r>
          </a:p>
          <a:p>
            <a:pPr algn="l" defTabSz="1450012"/>
            <a:r>
              <a:rPr lang="ru-RU" sz="2000" i="1" dirty="0">
                <a:solidFill>
                  <a:schemeClr val="tx2"/>
                </a:solidFill>
                <a:latin typeface="Arial" panose="020B0604020202020204" pitchFamily="34" charset="0"/>
              </a:rPr>
              <a:t>требуется гос. поддержки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xmlns="" id="{AC3EAC1A-4FEB-4ECB-A16D-166B83200DAA}"/>
              </a:ext>
            </a:extLst>
          </p:cNvPr>
          <p:cNvSpPr txBox="1"/>
          <p:nvPr/>
        </p:nvSpPr>
        <p:spPr>
          <a:xfrm>
            <a:off x="8111699" y="5800627"/>
            <a:ext cx="3194335" cy="761850"/>
          </a:xfrm>
          <a:prstGeom prst="rect">
            <a:avLst/>
          </a:prstGeom>
          <a:noFill/>
        </p:spPr>
        <p:txBody>
          <a:bodyPr wrap="square" lIns="145010" tIns="72506" rIns="145010" bIns="72506" rtlCol="0">
            <a:spAutoFit/>
          </a:bodyPr>
          <a:lstStyle>
            <a:defPPr>
              <a:defRPr lang="ru-RU"/>
            </a:defPPr>
            <a:lvl1pPr algn="ctr">
              <a:defRPr sz="3200" b="1">
                <a:solidFill>
                  <a:srgbClr val="FBD575"/>
                </a:solidFill>
                <a:cs typeface="Arial" pitchFamily="34" charset="0"/>
              </a:defRPr>
            </a:lvl1pPr>
          </a:lstStyle>
          <a:p>
            <a:pPr algn="l" defTabSz="1450012"/>
            <a:r>
              <a:rPr lang="ru-RU" sz="2000" dirty="0">
                <a:solidFill>
                  <a:srgbClr val="C00000"/>
                </a:solidFill>
                <a:latin typeface="Arial" panose="020B0604020202020204" pitchFamily="34" charset="0"/>
              </a:rPr>
              <a:t>103,3 млрд</a:t>
            </a:r>
            <a:r>
              <a:rPr lang="ru-RU" sz="2000" dirty="0">
                <a:solidFill>
                  <a:schemeClr val="tx2"/>
                </a:solidFill>
                <a:latin typeface="Arial" panose="020B0604020202020204" pitchFamily="34" charset="0"/>
              </a:rPr>
              <a:t> рублей</a:t>
            </a:r>
          </a:p>
          <a:p>
            <a:pPr algn="l" defTabSz="1450012"/>
            <a:r>
              <a:rPr lang="ru-RU" sz="2000" i="1" dirty="0">
                <a:solidFill>
                  <a:schemeClr val="tx2"/>
                </a:solidFill>
                <a:latin typeface="Arial" panose="020B0604020202020204" pitchFamily="34" charset="0"/>
              </a:rPr>
              <a:t>ожидаемая выручка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4008311" y="1467092"/>
            <a:ext cx="392132" cy="584640"/>
          </a:xfrm>
          <a:prstGeom prst="rect">
            <a:avLst/>
          </a:prstGeom>
        </p:spPr>
        <p:txBody>
          <a:bodyPr wrap="square" lIns="91413" tIns="45706" rIns="91413" bIns="45706">
            <a:spAutoFit/>
          </a:bodyPr>
          <a:lstStyle>
            <a:defPPr>
              <a:defRPr lang="ru-RU"/>
            </a:defPPr>
            <a:lvl1pPr algn="ctr">
              <a:defRPr sz="1800" b="1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ru-RU" sz="3200" dirty="0">
                <a:solidFill>
                  <a:srgbClr val="00B050"/>
                </a:solidFill>
              </a:rPr>
              <a:t>4</a:t>
            </a:r>
            <a:endParaRPr lang="ru-RU" sz="3200" b="0" dirty="0">
              <a:solidFill>
                <a:srgbClr val="00B050"/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4742322" y="3792424"/>
            <a:ext cx="1976913" cy="553870"/>
          </a:xfrm>
          <a:prstGeom prst="rect">
            <a:avLst/>
          </a:prstGeom>
        </p:spPr>
        <p:txBody>
          <a:bodyPr wrap="square" lIns="91413" tIns="45706" rIns="91413" bIns="45706">
            <a:spAutoFit/>
          </a:bodyPr>
          <a:lstStyle>
            <a:defPPr>
              <a:defRPr lang="ru-RU"/>
            </a:defPPr>
            <a:lvl1pPr algn="ctr">
              <a:defRPr sz="1800" b="1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algn="l"/>
            <a:r>
              <a:rPr lang="ru-RU" sz="1600" i="1" dirty="0">
                <a:solidFill>
                  <a:srgbClr val="00B050"/>
                </a:solidFill>
              </a:rPr>
              <a:t>3,7 </a:t>
            </a:r>
            <a:r>
              <a:rPr lang="ru-RU" sz="1400" i="1" dirty="0">
                <a:solidFill>
                  <a:srgbClr val="00B050"/>
                </a:solidFill>
              </a:rPr>
              <a:t>млрд </a:t>
            </a:r>
            <a:r>
              <a:rPr lang="ru-RU" sz="1400" b="0" i="1" dirty="0"/>
              <a:t>руб.</a:t>
            </a:r>
          </a:p>
          <a:p>
            <a:pPr algn="l"/>
            <a:r>
              <a:rPr lang="ru-RU" sz="1400" i="1" dirty="0"/>
              <a:t>по итогам 2021 г.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4635239" y="2724436"/>
            <a:ext cx="1793723" cy="800034"/>
          </a:xfrm>
          <a:prstGeom prst="rect">
            <a:avLst/>
          </a:prstGeom>
        </p:spPr>
        <p:txBody>
          <a:bodyPr wrap="square" lIns="91413" tIns="45706" rIns="91413" bIns="45706">
            <a:spAutoFit/>
          </a:bodyPr>
          <a:lstStyle>
            <a:defPPr>
              <a:defRPr lang="ru-RU"/>
            </a:defPPr>
            <a:lvl1pPr algn="ctr">
              <a:defRPr sz="1800" b="1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ru-RU" sz="1600" i="1" dirty="0">
                <a:solidFill>
                  <a:srgbClr val="00B050"/>
                </a:solidFill>
              </a:rPr>
              <a:t>118 </a:t>
            </a:r>
            <a:r>
              <a:rPr lang="ru-RU" sz="1400" b="0" i="1" dirty="0"/>
              <a:t>новых</a:t>
            </a:r>
          </a:p>
          <a:p>
            <a:r>
              <a:rPr lang="ru-RU" sz="1600" i="1" dirty="0">
                <a:solidFill>
                  <a:srgbClr val="00B050"/>
                </a:solidFill>
              </a:rPr>
              <a:t>93</a:t>
            </a:r>
            <a:r>
              <a:rPr lang="ru-RU" sz="1400" b="0" i="1" dirty="0"/>
              <a:t> сохранено</a:t>
            </a:r>
          </a:p>
          <a:p>
            <a:r>
              <a:rPr lang="ru-RU" sz="1400" b="0" i="1" dirty="0"/>
              <a:t> </a:t>
            </a:r>
            <a:r>
              <a:rPr lang="ru-RU" sz="1400" i="1" dirty="0"/>
              <a:t>по итогам 2021 г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AC203EE-5A49-4316-A1E6-2B88028E4D4B}" type="slidenum">
              <a:rPr lang="ru-RU" smtClean="0"/>
              <a:pPr>
                <a:defRPr/>
              </a:pPr>
              <a:t>5</a:t>
            </a:fld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321465" y="1522320"/>
            <a:ext cx="1832769" cy="523099"/>
          </a:xfrm>
          <a:prstGeom prst="rect">
            <a:avLst/>
          </a:prstGeom>
        </p:spPr>
        <p:txBody>
          <a:bodyPr wrap="square" lIns="91413" tIns="45706" rIns="91413" bIns="45706">
            <a:spAutoFit/>
          </a:bodyPr>
          <a:lstStyle/>
          <a:p>
            <a:r>
              <a:rPr lang="ru-RU" sz="1400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проекта</a:t>
            </a:r>
          </a:p>
          <a:p>
            <a:r>
              <a:rPr lang="ru-RU" sz="1400" b="1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 итогам 2021 г.</a:t>
            </a:r>
          </a:p>
        </p:txBody>
      </p:sp>
    </p:spTree>
    <p:extLst>
      <p:ext uri="{BB962C8B-B14F-4D97-AF65-F5344CB8AC3E}">
        <p14:creationId xmlns:p14="http://schemas.microsoft.com/office/powerpoint/2010/main" val="1104387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201539A5-2EA0-48F2-A949-C299FBB62A7C}"/>
              </a:ext>
            </a:extLst>
          </p:cNvPr>
          <p:cNvSpPr/>
          <p:nvPr/>
        </p:nvSpPr>
        <p:spPr>
          <a:xfrm>
            <a:off x="468930" y="420841"/>
            <a:ext cx="11254139" cy="399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999" b="1" dirty="0" smtClean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РАСТЕНИЕВОДСТВО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315638" y="1127049"/>
            <a:ext cx="59007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Ежемесячная отчетность районов</a:t>
            </a:r>
            <a:r>
              <a:rPr lang="en-US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по формам  </a:t>
            </a:r>
            <a:endParaRPr lang="ru-RU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9000067" y="27686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12" name="TextBox 11"/>
          <p:cNvSpPr txBox="1"/>
          <p:nvPr/>
        </p:nvSpPr>
        <p:spPr>
          <a:xfrm>
            <a:off x="2346079" y="6049414"/>
            <a:ext cx="783990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На сегодняшний день ежемесячно районами сдается 11 форм отчетности. </a:t>
            </a:r>
          </a:p>
          <a:p>
            <a:pPr algn="ctr"/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В период полевых работ до 30 форм.</a:t>
            </a:r>
          </a:p>
          <a:p>
            <a:pPr algn="ctr"/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В части растениеводства отчеты </a:t>
            </a:r>
            <a:r>
              <a:rPr lang="ru-RU" sz="1600" b="1" dirty="0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сдаются 100%</a:t>
            </a:r>
            <a:endParaRPr lang="ru-RU" sz="1600" b="1" dirty="0">
              <a:solidFill>
                <a:srgbClr val="008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9819" y="1496381"/>
            <a:ext cx="11013250" cy="45577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5150387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201539A5-2EA0-48F2-A949-C299FBB62A7C}"/>
              </a:ext>
            </a:extLst>
          </p:cNvPr>
          <p:cNvSpPr/>
          <p:nvPr/>
        </p:nvSpPr>
        <p:spPr>
          <a:xfrm>
            <a:off x="468930" y="420841"/>
            <a:ext cx="11254139" cy="399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999" b="1" dirty="0" smtClean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РАСТЕНИЕВОДСТВО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846242" y="1308832"/>
            <a:ext cx="26144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i="1" dirty="0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Земельный паспорт</a:t>
            </a:r>
            <a:endParaRPr lang="ru-RU" b="1" i="1" dirty="0">
              <a:solidFill>
                <a:srgbClr val="008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9000067" y="27686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7634"/>
          <a:stretch/>
        </p:blipFill>
        <p:spPr>
          <a:xfrm>
            <a:off x="785717" y="1987653"/>
            <a:ext cx="5040000" cy="3800773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6044432" y="1918827"/>
            <a:ext cx="6096000" cy="172354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6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Мониторинг земель </a:t>
            </a:r>
            <a:r>
              <a:rPr lang="ru-RU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сельскохозяйственного</a:t>
            </a:r>
            <a:br>
              <a:rPr lang="ru-RU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назначения 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Республики </a:t>
            </a:r>
            <a:r>
              <a:rPr lang="ru-RU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Башкортостан. </a:t>
            </a:r>
          </a:p>
          <a:p>
            <a:endParaRPr lang="ru-RU" sz="5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Система позволяет 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вести учет карточек с/x полей по </a:t>
            </a:r>
            <a:r>
              <a:rPr lang="ru-RU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годам.</a:t>
            </a:r>
          </a:p>
          <a:p>
            <a:endParaRPr lang="ru-RU" sz="5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Данные из системы автоматически передаются в </a:t>
            </a:r>
            <a:r>
              <a:rPr lang="ru-RU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ЕФИС ЗСН</a:t>
            </a:r>
          </a:p>
          <a:p>
            <a:r>
              <a:rPr lang="ru-RU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единая федеральная информационная система о землях сельскохозяйственного </a:t>
            </a:r>
            <a:r>
              <a:rPr lang="ru-RU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назначения).</a:t>
            </a:r>
            <a:endParaRPr lang="ru-RU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044432" y="3782633"/>
            <a:ext cx="537442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Площадь сельхозугодий по </a:t>
            </a:r>
            <a:r>
              <a:rPr lang="ru-RU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Республике Башкортостан</a:t>
            </a:r>
          </a:p>
          <a:p>
            <a:r>
              <a:rPr lang="ru-RU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из </a:t>
            </a:r>
            <a:r>
              <a:rPr lang="ru-RU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Росреестра</a:t>
            </a:r>
            <a:r>
              <a:rPr lang="ru-RU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составляет </a:t>
            </a:r>
            <a:r>
              <a:rPr lang="ru-RU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 млн га. </a:t>
            </a:r>
            <a:endParaRPr lang="ru-RU" sz="2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044432" y="4569221"/>
            <a:ext cx="410824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сегодня 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 Республике </a:t>
            </a:r>
            <a:r>
              <a:rPr lang="ru-RU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Башкортостан</a:t>
            </a:r>
            <a:br>
              <a:rPr lang="ru-RU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оцифровано </a:t>
            </a:r>
            <a:r>
              <a:rPr lang="ru-RU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 млн га = 46 % </a:t>
            </a:r>
            <a:endParaRPr lang="ru-RU" sz="2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2997042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201539A5-2EA0-48F2-A949-C299FBB62A7C}"/>
              </a:ext>
            </a:extLst>
          </p:cNvPr>
          <p:cNvSpPr/>
          <p:nvPr/>
        </p:nvSpPr>
        <p:spPr>
          <a:xfrm>
            <a:off x="612907" y="378508"/>
            <a:ext cx="11254139" cy="399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999" b="1" dirty="0" smtClean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РЕЙТИНГ РАЙОНОВ ПО КОЛИЧЕСТВУ ОЦИФРОВАННЫХ ЗЕМЕЛЬ В РЕСПАК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888986" y="2092135"/>
            <a:ext cx="47014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В сравнении с данными из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Росреестра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, %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5" name="Диаграмма 44"/>
          <p:cNvGraphicFramePr/>
          <p:nvPr>
            <p:extLst>
              <p:ext uri="{D42A27DB-BD31-4B8C-83A1-F6EECF244321}">
                <p14:modId xmlns:p14="http://schemas.microsoft.com/office/powerpoint/2010/main" val="3689185575"/>
              </p:ext>
            </p:extLst>
          </p:nvPr>
        </p:nvGraphicFramePr>
        <p:xfrm>
          <a:off x="800237" y="1579444"/>
          <a:ext cx="8128000" cy="500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7874882" y="2461467"/>
            <a:ext cx="4198585" cy="6771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Предуральская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 степь оцифровано</a:t>
            </a:r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000" b="1" dirty="0" smtClean="0">
                <a:solidFill>
                  <a:srgbClr val="95373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2535 тыс. га = 43%</a:t>
            </a:r>
          </a:p>
        </p:txBody>
      </p:sp>
    </p:spTree>
    <p:extLst>
      <p:ext uri="{BB962C8B-B14F-4D97-AF65-F5344CB8AC3E}">
        <p14:creationId xmlns:p14="http://schemas.microsoft.com/office/powerpoint/2010/main" val="1424052984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201539A5-2EA0-48F2-A949-C299FBB62A7C}"/>
              </a:ext>
            </a:extLst>
          </p:cNvPr>
          <p:cNvSpPr/>
          <p:nvPr/>
        </p:nvSpPr>
        <p:spPr>
          <a:xfrm>
            <a:off x="468930" y="420841"/>
            <a:ext cx="1125413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ЖИВОТНОВОДСТВО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73713" y="1269247"/>
            <a:ext cx="59007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Ежемесячная отчетность районов</a:t>
            </a:r>
            <a:r>
              <a:rPr lang="en-US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по формам  </a:t>
            </a:r>
            <a:endParaRPr lang="ru-RU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9" name="Диаграмма 18"/>
          <p:cNvGraphicFramePr/>
          <p:nvPr>
            <p:extLst>
              <p:ext uri="{D42A27DB-BD31-4B8C-83A1-F6EECF244321}">
                <p14:modId xmlns:p14="http://schemas.microsoft.com/office/powerpoint/2010/main" val="2302501504"/>
              </p:ext>
            </p:extLst>
          </p:nvPr>
        </p:nvGraphicFramePr>
        <p:xfrm>
          <a:off x="6113912" y="2588008"/>
          <a:ext cx="5941961" cy="382229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7" name="Прямоугольник 26"/>
          <p:cNvSpPr/>
          <p:nvPr/>
        </p:nvSpPr>
        <p:spPr>
          <a:xfrm>
            <a:off x="6832602" y="4467198"/>
            <a:ext cx="492443" cy="1405000"/>
          </a:xfrm>
          <a:prstGeom prst="rect">
            <a:avLst/>
          </a:prstGeom>
        </p:spPr>
        <p:txBody>
          <a:bodyPr vert="vert270" wrap="none">
            <a:spAutoFit/>
          </a:bodyPr>
          <a:lstStyle/>
          <a:p>
            <a:r>
              <a:rPr lang="ru-RU" sz="2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Уфимский</a:t>
            </a:r>
            <a:endParaRPr lang="ru-RU" sz="2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9652139" y="4070423"/>
            <a:ext cx="492443" cy="1794146"/>
          </a:xfrm>
          <a:prstGeom prst="rect">
            <a:avLst/>
          </a:prstGeom>
          <a:noFill/>
        </p:spPr>
        <p:txBody>
          <a:bodyPr vert="vert270" wrap="none" rtlCol="0">
            <a:spAutoFit/>
          </a:bodyPr>
          <a:lstStyle/>
          <a:p>
            <a:r>
              <a:rPr lang="ru-RU" sz="2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Гафурийский</a:t>
            </a:r>
            <a:endParaRPr lang="ru-RU" sz="2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273713" y="6113282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Е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жемесячно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районами сдается </a:t>
            </a:r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форм отчетности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/>
          <a:srcRect l="1837" t="3445" b="36622"/>
          <a:stretch/>
        </p:blipFill>
        <p:spPr>
          <a:xfrm>
            <a:off x="381941" y="1796417"/>
            <a:ext cx="5400000" cy="914401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4"/>
          <a:srcRect r="11413" b="26785"/>
          <a:stretch/>
        </p:blipFill>
        <p:spPr>
          <a:xfrm>
            <a:off x="381941" y="2998180"/>
            <a:ext cx="5400000" cy="775221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10768100" y="4031375"/>
            <a:ext cx="492443" cy="1833194"/>
          </a:xfrm>
          <a:prstGeom prst="rect">
            <a:avLst/>
          </a:prstGeom>
          <a:noFill/>
        </p:spPr>
        <p:txBody>
          <a:bodyPr vert="vert270" wrap="none" rtlCol="0">
            <a:spAutoFit/>
          </a:bodyPr>
          <a:lstStyle/>
          <a:p>
            <a:r>
              <a:rPr lang="ru-RU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Альшеевский</a:t>
            </a:r>
            <a:endParaRPr lang="ru-RU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5"/>
          <a:srcRect r="5327"/>
          <a:stretch/>
        </p:blipFill>
        <p:spPr>
          <a:xfrm>
            <a:off x="381941" y="4070419"/>
            <a:ext cx="5419091" cy="16123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0541007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201539A5-2EA0-48F2-A949-C299FBB62A7C}"/>
              </a:ext>
            </a:extLst>
          </p:cNvPr>
          <p:cNvSpPr/>
          <p:nvPr/>
        </p:nvSpPr>
        <p:spPr>
          <a:xfrm>
            <a:off x="468930" y="391344"/>
            <a:ext cx="11254139" cy="399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999" b="1" dirty="0" smtClean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ЦЕНТР УПРАВЛЕНИЯ РЕСПУБЛИКОЙ (ЦУР)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596115" y="1213313"/>
            <a:ext cx="93965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i="1" dirty="0" smtClean="0">
                <a:solidFill>
                  <a:srgbClr val="95373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Данные из системы ежедневно отображаются в Администрации Главы РБ</a:t>
            </a:r>
            <a:endParaRPr lang="ru-RU" b="1" i="1" dirty="0">
              <a:solidFill>
                <a:srgbClr val="95373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" name="Группа 1"/>
          <p:cNvGrpSpPr/>
          <p:nvPr/>
        </p:nvGrpSpPr>
        <p:grpSpPr>
          <a:xfrm>
            <a:off x="1077381" y="1759100"/>
            <a:ext cx="10434014" cy="4861834"/>
            <a:chOff x="1077381" y="1759100"/>
            <a:chExt cx="10434014" cy="4861834"/>
          </a:xfrm>
        </p:grpSpPr>
        <p:pic>
          <p:nvPicPr>
            <p:cNvPr id="7" name="Рисунок 6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077381" y="1759100"/>
              <a:ext cx="10434014" cy="4861834"/>
            </a:xfrm>
            <a:prstGeom prst="rect">
              <a:avLst/>
            </a:prstGeom>
          </p:spPr>
        </p:pic>
        <p:sp>
          <p:nvSpPr>
            <p:cNvPr id="8" name="Прямоугольник 7"/>
            <p:cNvSpPr/>
            <p:nvPr/>
          </p:nvSpPr>
          <p:spPr>
            <a:xfrm>
              <a:off x="9115328" y="1759100"/>
              <a:ext cx="2387600" cy="321733"/>
            </a:xfrm>
            <a:prstGeom prst="rect">
              <a:avLst/>
            </a:prstGeom>
            <a:solidFill>
              <a:srgbClr val="20202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571442308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746854"/>
          </a:xfrm>
        </p:spPr>
        <p:txBody>
          <a:bodyPr/>
          <a:lstStyle/>
          <a:p>
            <a:r>
              <a:rPr lang="ru-RU" sz="2000" b="1" cap="all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ЦУР: ПРИМЕР отображения данных по животноводству</a:t>
            </a:r>
            <a:endParaRPr lang="ru-RU" sz="2000" b="1" cap="all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5" name="Группа 4"/>
          <p:cNvGrpSpPr/>
          <p:nvPr/>
        </p:nvGrpSpPr>
        <p:grpSpPr>
          <a:xfrm>
            <a:off x="962867" y="1295398"/>
            <a:ext cx="10440000" cy="5264572"/>
            <a:chOff x="962867" y="1295398"/>
            <a:chExt cx="10440000" cy="5264572"/>
          </a:xfrm>
        </p:grpSpPr>
        <p:pic>
          <p:nvPicPr>
            <p:cNvPr id="4" name="Рисунок 3"/>
            <p:cNvPicPr>
              <a:picLocks noChangeAspect="1"/>
            </p:cNvPicPr>
            <p:nvPr/>
          </p:nvPicPr>
          <p:blipFill rotWithShape="1">
            <a:blip r:embed="rId2"/>
            <a:srcRect l="93" t="7199" r="-93" b="3152"/>
            <a:stretch/>
          </p:blipFill>
          <p:spPr>
            <a:xfrm>
              <a:off x="962867" y="1295398"/>
              <a:ext cx="10440000" cy="5264572"/>
            </a:xfrm>
            <a:prstGeom prst="rect">
              <a:avLst/>
            </a:prstGeom>
          </p:spPr>
        </p:pic>
        <p:sp>
          <p:nvSpPr>
            <p:cNvPr id="3" name="Прямоугольник 2"/>
            <p:cNvSpPr/>
            <p:nvPr/>
          </p:nvSpPr>
          <p:spPr>
            <a:xfrm>
              <a:off x="9702800" y="1295400"/>
              <a:ext cx="1600200" cy="169333"/>
            </a:xfrm>
            <a:prstGeom prst="rect">
              <a:avLst/>
            </a:prstGeom>
            <a:solidFill>
              <a:srgbClr val="20202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696798148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xmlns="" id="{201539A5-2EA0-48F2-A949-C299FBB62A7C}"/>
              </a:ext>
            </a:extLst>
          </p:cNvPr>
          <p:cNvSpPr/>
          <p:nvPr/>
        </p:nvSpPr>
        <p:spPr>
          <a:xfrm>
            <a:off x="612908" y="251508"/>
            <a:ext cx="11254139" cy="7076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999" b="1" dirty="0" smtClean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ГОСУДАРСТВЕННАЯ ИНФОРМАЦИОННАЯ АВТОМАТИЗИРОВАННАЯ СИСТЕМА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999" b="1" dirty="0" smtClean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«РЕСПАК АПК» РБ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965001" y="1411581"/>
            <a:ext cx="61546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i="1" dirty="0" smtClean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Основной функционал системы ПОСЛЕ развития </a:t>
            </a:r>
            <a:endParaRPr lang="ru-RU" b="1" i="1" dirty="0">
              <a:solidFill>
                <a:schemeClr val="accent6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2552890880"/>
              </p:ext>
            </p:extLst>
          </p:nvPr>
        </p:nvGraphicFramePr>
        <p:xfrm>
          <a:off x="450431" y="1913467"/>
          <a:ext cx="11416616" cy="46603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2382869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201539A5-2EA0-48F2-A949-C299FBB62A7C}"/>
              </a:ext>
            </a:extLst>
          </p:cNvPr>
          <p:cNvSpPr/>
          <p:nvPr/>
        </p:nvSpPr>
        <p:spPr>
          <a:xfrm>
            <a:off x="595975" y="370041"/>
            <a:ext cx="11254139" cy="399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999" b="1" dirty="0" smtClean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ПОДСИСТЕМА «ЗЕМЕЛЬНЫЙ ПАСПОРТ»</a:t>
            </a: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48395951"/>
              </p:ext>
            </p:extLst>
          </p:nvPr>
        </p:nvGraphicFramePr>
        <p:xfrm>
          <a:off x="1032933" y="1278467"/>
          <a:ext cx="10817181" cy="396240"/>
        </p:xfrm>
        <a:graphic>
          <a:graphicData uri="http://schemas.openxmlformats.org/drawingml/2006/table">
            <a:tbl>
              <a:tblPr firstRow="1" bandRow="1">
                <a:tableStyleId>{35758FB7-9AC5-4552-8A53-C91805E547FA}</a:tableStyleId>
              </a:tblPr>
              <a:tblGrid>
                <a:gridCol w="10817181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Модуль «Метеостанция»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1032933" y="4485875"/>
            <a:ext cx="7521996" cy="20826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00000"/>
              </a:lnSpc>
              <a:spcBef>
                <a:spcPts val="969"/>
              </a:spcBef>
              <a:tabLst>
                <a:tab pos="173038" algn="l"/>
              </a:tabLst>
            </a:pPr>
            <a:r>
              <a:rPr lang="ru-RU" sz="1600" b="1" spc="5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Модуль решает задачи:</a:t>
            </a:r>
          </a:p>
          <a:p>
            <a:pPr marL="285750" indent="-285750">
              <a:lnSpc>
                <a:spcPct val="100000"/>
              </a:lnSpc>
              <a:spcBef>
                <a:spcPts val="969"/>
              </a:spcBef>
              <a:buFont typeface="Wingdings" panose="05000000000000000000" pitchFamily="2" charset="2"/>
              <a:buChar char="ü"/>
              <a:tabLst>
                <a:tab pos="173038" algn="l"/>
              </a:tabLst>
            </a:pPr>
            <a:r>
              <a:rPr lang="ru-RU" sz="1600" i="1" spc="5" dirty="0" smtClean="0">
                <a:latin typeface="Arial" panose="020B0604020202020204" pitchFamily="34" charset="0"/>
                <a:cs typeface="Arial" panose="020B0604020202020204" pitchFamily="34" charset="0"/>
              </a:rPr>
              <a:t>Онлайн </a:t>
            </a:r>
            <a:r>
              <a:rPr lang="ru-RU" sz="1600" i="1" spc="5" dirty="0">
                <a:latin typeface="Arial" panose="020B0604020202020204" pitchFamily="34" charset="0"/>
                <a:cs typeface="Arial" panose="020B0604020202020204" pitchFamily="34" charset="0"/>
              </a:rPr>
              <a:t>мониторинг </a:t>
            </a:r>
            <a:r>
              <a:rPr lang="ru-RU" sz="1600" i="1" spc="5" dirty="0" smtClean="0">
                <a:latin typeface="Arial" panose="020B0604020202020204" pitchFamily="34" charset="0"/>
                <a:cs typeface="Arial" panose="020B0604020202020204" pitchFamily="34" charset="0"/>
              </a:rPr>
              <a:t>показателей</a:t>
            </a:r>
            <a:endParaRPr lang="ru-RU" sz="1600" i="1" spc="5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lnSpc>
                <a:spcPct val="100000"/>
              </a:lnSpc>
              <a:spcBef>
                <a:spcPts val="969"/>
              </a:spcBef>
              <a:buFont typeface="Wingdings" panose="05000000000000000000" pitchFamily="2" charset="2"/>
              <a:buChar char="ü"/>
              <a:tabLst>
                <a:tab pos="173038" algn="l"/>
              </a:tabLst>
            </a:pPr>
            <a:r>
              <a:rPr lang="ru-RU" sz="1600" i="1" spc="5" dirty="0">
                <a:latin typeface="Arial" panose="020B0604020202020204" pitchFamily="34" charset="0"/>
                <a:cs typeface="Arial" panose="020B0604020202020204" pitchFamily="34" charset="0"/>
              </a:rPr>
              <a:t>Планирование </a:t>
            </a:r>
            <a:r>
              <a:rPr lang="ru-RU" sz="1600" i="1" dirty="0">
                <a:latin typeface="Arial" panose="020B0604020202020204" pitchFamily="34" charset="0"/>
                <a:cs typeface="Arial" panose="020B0604020202020204" pitchFamily="34" charset="0"/>
              </a:rPr>
              <a:t>сельскохозяйственных работ согласно </a:t>
            </a:r>
            <a:r>
              <a:rPr lang="ru-RU" sz="1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состоянию </a:t>
            </a:r>
            <a:r>
              <a:rPr lang="ru-RU" sz="1600" i="1" dirty="0">
                <a:latin typeface="Arial" panose="020B0604020202020204" pitchFamily="34" charset="0"/>
                <a:cs typeface="Arial" panose="020B0604020202020204" pitchFamily="34" charset="0"/>
              </a:rPr>
              <a:t>почвы</a:t>
            </a:r>
          </a:p>
          <a:p>
            <a:pPr marL="285750" indent="-285750">
              <a:lnSpc>
                <a:spcPct val="100000"/>
              </a:lnSpc>
              <a:spcBef>
                <a:spcPts val="969"/>
              </a:spcBef>
              <a:buFont typeface="Wingdings" panose="05000000000000000000" pitchFamily="2" charset="2"/>
              <a:buChar char="ü"/>
              <a:tabLst>
                <a:tab pos="173038" algn="l"/>
              </a:tabLst>
            </a:pPr>
            <a:r>
              <a:rPr lang="ru-RU" sz="1600" i="1" dirty="0">
                <a:latin typeface="Arial" panose="020B0604020202020204" pitchFamily="34" charset="0"/>
                <a:cs typeface="Arial" panose="020B0604020202020204" pitchFamily="34" charset="0"/>
              </a:rPr>
              <a:t>Прогноз развития посевов</a:t>
            </a:r>
          </a:p>
          <a:p>
            <a:pPr marL="285750" indent="-285750">
              <a:lnSpc>
                <a:spcPct val="100000"/>
              </a:lnSpc>
              <a:spcBef>
                <a:spcPts val="969"/>
              </a:spcBef>
              <a:buFont typeface="Wingdings" panose="05000000000000000000" pitchFamily="2" charset="2"/>
              <a:buChar char="ü"/>
              <a:tabLst>
                <a:tab pos="173038" algn="l"/>
              </a:tabLst>
            </a:pPr>
            <a:r>
              <a:rPr lang="ru-RU" sz="1600" i="1" dirty="0">
                <a:latin typeface="Arial" panose="020B0604020202020204" pitchFamily="34" charset="0"/>
                <a:cs typeface="Arial" panose="020B0604020202020204" pitchFamily="34" charset="0"/>
              </a:rPr>
              <a:t>Применение наиболее эффективных способов удобрения почвы </a:t>
            </a:r>
            <a:br>
              <a:rPr lang="ru-RU" sz="1600" i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600" i="1" dirty="0">
                <a:latin typeface="Arial" panose="020B0604020202020204" pitchFamily="34" charset="0"/>
                <a:cs typeface="Arial" panose="020B0604020202020204" pitchFamily="34" charset="0"/>
              </a:rPr>
              <a:t>и подбор средств защиты растений 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7574" y="1987510"/>
            <a:ext cx="6484559" cy="2847508"/>
          </a:xfrm>
          <a:prstGeom prst="rect">
            <a:avLst/>
          </a:prstGeom>
        </p:spPr>
      </p:pic>
      <p:pic>
        <p:nvPicPr>
          <p:cNvPr id="29" name="Рисунок 28"/>
          <p:cNvPicPr>
            <a:picLocks noChangeAspect="1"/>
          </p:cNvPicPr>
          <p:nvPr/>
        </p:nvPicPr>
        <p:blipFill>
          <a:blip r:embed="rId3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7600" y="3352633"/>
            <a:ext cx="3787111" cy="8355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7040430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201539A5-2EA0-48F2-A949-C299FBB62A7C}"/>
              </a:ext>
            </a:extLst>
          </p:cNvPr>
          <p:cNvSpPr/>
          <p:nvPr/>
        </p:nvSpPr>
        <p:spPr>
          <a:xfrm>
            <a:off x="595975" y="370041"/>
            <a:ext cx="11254139" cy="399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999" b="1" dirty="0" smtClean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ПОДСИСТЕМА «ЗЕМЕЛЬНЫЙ ПАСПОРТ»</a:t>
            </a: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35597157"/>
              </p:ext>
            </p:extLst>
          </p:nvPr>
        </p:nvGraphicFramePr>
        <p:xfrm>
          <a:off x="665975" y="1270000"/>
          <a:ext cx="11184139" cy="396240"/>
        </p:xfrm>
        <a:graphic>
          <a:graphicData uri="http://schemas.openxmlformats.org/drawingml/2006/table">
            <a:tbl>
              <a:tblPr firstRow="1" bandRow="1">
                <a:tableStyleId>{08FB837D-C827-4EFA-A057-4D05807E0F7C}</a:tableStyleId>
              </a:tblPr>
              <a:tblGrid>
                <a:gridCol w="11184139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Модуль «Пчеловодство»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975" y="1943723"/>
            <a:ext cx="6930621" cy="4722548"/>
          </a:xfrm>
          <a:prstGeom prst="rect">
            <a:avLst/>
          </a:prstGeom>
        </p:spPr>
      </p:pic>
      <p:graphicFrame>
        <p:nvGraphicFramePr>
          <p:cNvPr id="10" name="Схема 9"/>
          <p:cNvGraphicFramePr/>
          <p:nvPr>
            <p:extLst>
              <p:ext uri="{D42A27DB-BD31-4B8C-83A1-F6EECF244321}">
                <p14:modId xmlns:p14="http://schemas.microsoft.com/office/powerpoint/2010/main" val="3564838517"/>
              </p:ext>
            </p:extLst>
          </p:nvPr>
        </p:nvGraphicFramePr>
        <p:xfrm>
          <a:off x="7505976" y="2370666"/>
          <a:ext cx="5422465" cy="42057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8523475" y="1862936"/>
            <a:ext cx="288514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Алгоритм работы модуля:</a:t>
            </a:r>
            <a:endParaRPr lang="ru-RU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408387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201539A5-2EA0-48F2-A949-C299FBB62A7C}"/>
              </a:ext>
            </a:extLst>
          </p:cNvPr>
          <p:cNvSpPr/>
          <p:nvPr/>
        </p:nvSpPr>
        <p:spPr>
          <a:xfrm>
            <a:off x="595975" y="370041"/>
            <a:ext cx="11254139" cy="399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999" b="1" dirty="0" smtClean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СЕЛЬСКОХОЗЯЙСТВЕННАЯ ТЕХНИКА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3648268" y="1189392"/>
            <a:ext cx="514955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Интеграция РЕСПАК и ГИС «</a:t>
            </a:r>
            <a:r>
              <a:rPr lang="ru-RU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Гостехнадзор</a:t>
            </a:r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866853" y="1639540"/>
            <a:ext cx="471238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Получение сведений из региональной системы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5BEAFBB4-04BA-4C72-83E5-298F80D1670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l="1848" r="9923"/>
          <a:stretch/>
        </p:blipFill>
        <p:spPr>
          <a:xfrm>
            <a:off x="457082" y="2204373"/>
            <a:ext cx="7524000" cy="3655653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xmlns="" id="{AF12F5E2-4E21-4FF4-8A6A-87C84ADF888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9000"/>
                    </a14:imgEffect>
                  </a14:imgLayer>
                </a14:imgProps>
              </a:ext>
            </a:extLst>
          </a:blip>
          <a:srcRect r="39820"/>
          <a:stretch/>
        </p:blipFill>
        <p:spPr>
          <a:xfrm>
            <a:off x="7484393" y="2623743"/>
            <a:ext cx="4365721" cy="3881932"/>
          </a:xfrm>
          <a:prstGeom prst="rect">
            <a:avLst/>
          </a:prstGeom>
        </p:spPr>
      </p:pic>
      <p:sp>
        <p:nvSpPr>
          <p:cNvPr id="14" name="Прямоугольник 13"/>
          <p:cNvSpPr/>
          <p:nvPr/>
        </p:nvSpPr>
        <p:spPr>
          <a:xfrm>
            <a:off x="3942735" y="4336026"/>
            <a:ext cx="1150375" cy="38345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89205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Таблица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01358926"/>
              </p:ext>
            </p:extLst>
          </p:nvPr>
        </p:nvGraphicFramePr>
        <p:xfrm>
          <a:off x="829636" y="1112295"/>
          <a:ext cx="10921683" cy="5666380"/>
        </p:xfrm>
        <a:graphic>
          <a:graphicData uri="http://schemas.openxmlformats.org/drawingml/2006/table">
            <a:tbl>
              <a:tblPr>
                <a:tableStyleId>{69CF1AB2-1976-4502-BF36-3FF5EA218861}</a:tableStyleId>
              </a:tblPr>
              <a:tblGrid>
                <a:gridCol w="2968061"/>
                <a:gridCol w="810453"/>
                <a:gridCol w="810453"/>
                <a:gridCol w="810227"/>
                <a:gridCol w="863871"/>
                <a:gridCol w="3051748"/>
                <a:gridCol w="778035"/>
                <a:gridCol w="828835"/>
              </a:tblGrid>
              <a:tr h="356449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800" b="1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Статьи затрат</a:t>
                      </a:r>
                      <a:endParaRPr lang="ru-RU" sz="1800" b="1" i="0" u="none" strike="noStrike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499" marR="6499" marT="6499" marB="0" anchor="ctr"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Годы</a:t>
                      </a:r>
                      <a:endParaRPr lang="ru-RU" sz="1600" b="1" i="0" u="none" strike="noStrike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499" marR="6499" marT="6499" marB="0" anchor="ctr"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2022 к 2021 </a:t>
                      </a:r>
                      <a:r>
                        <a:rPr lang="ru-RU" sz="1600" b="1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гг.</a:t>
                      </a:r>
                      <a:endParaRPr lang="ru-RU" sz="1600" b="1" i="0" u="none" strike="noStrike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499" marR="6499" marT="6499" marB="0" anchor="ctr"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800" b="1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Источники финансирования</a:t>
                      </a:r>
                      <a:endParaRPr lang="ru-RU" sz="1800" b="1" i="0" u="none" strike="noStrike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499" marR="6499" marT="6499" marB="0" anchor="ctr"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600" b="1" u="none" strike="noStrike" kern="1200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Годы</a:t>
                      </a:r>
                      <a:endParaRPr lang="ru-RU" sz="1600" b="1" u="none" strike="noStrike" kern="1200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499" marR="6499" marT="6499" marB="0" anchor="ctr"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9406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2021</a:t>
                      </a:r>
                      <a:endParaRPr lang="ru-RU" sz="1600" b="1" i="0" u="none" strike="noStrike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499" marR="6499" marT="6499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2022 </a:t>
                      </a:r>
                      <a:r>
                        <a:rPr lang="ru-RU" sz="1600" b="1" u="none" strike="noStrike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(план)</a:t>
                      </a:r>
                      <a:endParaRPr lang="ru-RU" sz="1600" b="1" i="0" u="none" strike="noStrike" dirty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499" marR="6499" marT="6499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+ / -</a:t>
                      </a:r>
                      <a:endParaRPr lang="ru-RU" sz="1600" b="1" i="0" u="none" strike="noStrike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499" marR="6499" marT="6499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%</a:t>
                      </a:r>
                      <a:endParaRPr lang="ru-RU" sz="1600" b="1" i="0" u="none" strike="noStrike" dirty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499" marR="6499" marT="6499" marB="0" anchor="ctr"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600" b="1" u="none" strike="noStrike" kern="1200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2021</a:t>
                      </a:r>
                      <a:endParaRPr lang="ru-RU" sz="1600" b="1" u="none" strike="noStrike" kern="1200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499" marR="6499" marT="6499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600" b="1" u="none" strike="noStrike" kern="120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2022 </a:t>
                      </a:r>
                      <a:r>
                        <a:rPr lang="ru-RU" sz="1600" b="1" u="none" strike="noStrike" kern="12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(план)</a:t>
                      </a:r>
                      <a:endParaRPr lang="ru-RU" sz="1600" b="1" u="none" strike="noStrike" kern="1200" dirty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499" marR="6499" marT="6499" marB="0" anchor="ctr">
                    <a:noFill/>
                  </a:tcPr>
                </a:tc>
              </a:tr>
              <a:tr h="419652">
                <a:tc>
                  <a:txBody>
                    <a:bodyPr/>
                    <a:lstStyle/>
                    <a:p>
                      <a:pPr marL="72000" algn="l" fontAlgn="ctr"/>
                      <a:r>
                        <a:rPr lang="ru-RU" sz="1600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ГСМ</a:t>
                      </a:r>
                      <a:endParaRPr lang="ru-RU" sz="1600" b="1" i="0" u="none" strike="noStrike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499" marR="6499" marT="6499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kern="1200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3 000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kern="12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3 360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kern="1200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22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kern="12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100,7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72000" algn="l" fontAlgn="ctr"/>
                      <a:r>
                        <a:rPr lang="ru-RU" sz="1600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Государственная  поддержка</a:t>
                      </a:r>
                      <a:endParaRPr lang="ru-RU" sz="1600" b="1" i="0" u="none" strike="noStrike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499" marR="6499" marT="6499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b" latinLnBrk="0" hangingPunct="1"/>
                      <a:r>
                        <a:rPr lang="ru-RU" sz="1600" b="0" u="none" strike="noStrike" kern="1200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2 134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b" latinLnBrk="0" hangingPunct="1"/>
                      <a:r>
                        <a:rPr lang="ru-RU" sz="1600" b="0" u="none" strike="noStrike" kern="120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2 384</a:t>
                      </a:r>
                      <a:r>
                        <a:rPr lang="en-US" sz="2000" b="1" u="none" strike="noStrike" kern="1200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*</a:t>
                      </a:r>
                      <a:endParaRPr lang="ru-RU" sz="1600" b="1" u="none" strike="noStrike" kern="1200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</a:tr>
              <a:tr h="296845">
                <a:tc>
                  <a:txBody>
                    <a:bodyPr/>
                    <a:lstStyle/>
                    <a:p>
                      <a:pPr marL="72000" algn="l" fontAlgn="ctr"/>
                      <a:r>
                        <a:rPr lang="ru-RU" sz="1600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Запчасти</a:t>
                      </a:r>
                      <a:endParaRPr lang="ru-RU" sz="1600" b="1" i="0" u="none" strike="noStrike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499" marR="6499" marT="6499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kern="1200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2 820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kern="12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2 950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kern="1200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20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kern="12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100,7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 rowSpan="3">
                  <a:txBody>
                    <a:bodyPr/>
                    <a:lstStyle/>
                    <a:p>
                      <a:pPr marL="72000" algn="l" fontAlgn="ctr"/>
                      <a:r>
                        <a:rPr lang="ru-RU" sz="1600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Краткосрочные кредиты</a:t>
                      </a:r>
                      <a:endParaRPr lang="ru-RU" sz="1600" b="1" i="0" u="none" strike="noStrike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499" marR="6499" marT="6499" marB="0" anchor="ctr">
                    <a:noFill/>
                  </a:tcPr>
                </a:tc>
                <a:tc rowSpan="3">
                  <a:txBody>
                    <a:bodyPr/>
                    <a:lstStyle/>
                    <a:p>
                      <a:pPr marL="0" algn="ctr" defTabSz="1088449" rtl="0" eaLnBrk="1" fontAlgn="b" latinLnBrk="0" hangingPunct="1"/>
                      <a:r>
                        <a:rPr lang="ru-RU" sz="1600" b="0" u="none" strike="noStrike" kern="1200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 </a:t>
                      </a:r>
                      <a:r>
                        <a:rPr lang="ru-RU" sz="1600" b="0" u="none" strike="noStrike" kern="1200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000</a:t>
                      </a:r>
                      <a:endParaRPr lang="ru-RU" sz="1600" b="0" u="none" strike="noStrike" kern="1200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 rowSpan="3">
                  <a:txBody>
                    <a:bodyPr/>
                    <a:lstStyle/>
                    <a:p>
                      <a:pPr marL="0" algn="ctr" defTabSz="1088449" rtl="0" eaLnBrk="1" fontAlgn="b" latinLnBrk="0" hangingPunct="1"/>
                      <a:r>
                        <a:rPr lang="ru-RU" sz="1600" b="0" u="none" strike="noStrike" kern="12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6 500</a:t>
                      </a:r>
                    </a:p>
                  </a:txBody>
                  <a:tcPr marL="9525" marR="9525" marT="9525" marB="0" anchor="ctr">
                    <a:noFill/>
                  </a:tcPr>
                </a:tc>
              </a:tr>
              <a:tr h="296845">
                <a:tc>
                  <a:txBody>
                    <a:bodyPr/>
                    <a:lstStyle/>
                    <a:p>
                      <a:pPr marL="72000" algn="l" fontAlgn="ctr"/>
                      <a:r>
                        <a:rPr lang="ru-RU" sz="1600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Минеральные удобрения</a:t>
                      </a:r>
                      <a:endParaRPr lang="ru-RU" sz="1600" b="1" i="0" u="none" strike="noStrike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499" marR="6499" marT="6499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kern="120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4 500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kern="12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5 400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kern="1200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1 303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kern="12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140,8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96845">
                <a:tc>
                  <a:txBody>
                    <a:bodyPr/>
                    <a:lstStyle/>
                    <a:p>
                      <a:pPr marL="72000" algn="l" fontAlgn="ctr"/>
                      <a:r>
                        <a:rPr lang="ru-RU" sz="1600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СЗР</a:t>
                      </a:r>
                      <a:endParaRPr lang="ru-RU" sz="1600" b="1" i="0" u="none" strike="noStrike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499" marR="6499" marT="6499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kern="1200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2 804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kern="12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3 200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kern="1200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79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kern="12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102,9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80564">
                <a:tc>
                  <a:txBody>
                    <a:bodyPr/>
                    <a:lstStyle/>
                    <a:p>
                      <a:pPr marL="72000" algn="l" fontAlgn="ctr"/>
                      <a:r>
                        <a:rPr lang="ru-RU" sz="1600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Семена зерновых культур </a:t>
                      </a:r>
                      <a:endParaRPr lang="ru-RU" sz="1600" b="1" i="0" u="none" strike="noStrike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499" marR="6499" marT="6499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kern="120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1 700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kern="12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2 250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kern="1200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129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kern="12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108,2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72000" algn="l" fontAlgn="ctr"/>
                      <a:r>
                        <a:rPr lang="ru-RU" sz="1600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Выручка от реализации продукции растениеводства</a:t>
                      </a:r>
                      <a:endParaRPr lang="ru-RU" sz="1600" b="1" i="0" u="none" strike="noStrike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499" marR="6499" marT="6499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b" latinLnBrk="0" hangingPunct="1"/>
                      <a:r>
                        <a:rPr lang="ru-RU" sz="1600" b="0" u="none" strike="noStrike" kern="1200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6 190</a:t>
                      </a:r>
                      <a:endParaRPr lang="ru-RU" sz="1600" b="0" u="none" strike="noStrike" kern="1200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b" latinLnBrk="0" hangingPunct="1"/>
                      <a:r>
                        <a:rPr lang="ru-RU" sz="1600" b="0" u="none" strike="noStrike" kern="120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7 676</a:t>
                      </a:r>
                      <a:endParaRPr lang="ru-RU" sz="1600" b="0" u="none" strike="noStrike" kern="1200" dirty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</a:tr>
              <a:tr h="867449">
                <a:tc>
                  <a:txBody>
                    <a:bodyPr/>
                    <a:lstStyle/>
                    <a:p>
                      <a:pPr marL="72000" algn="l" fontAlgn="ctr"/>
                      <a:r>
                        <a:rPr lang="ru-RU" sz="1600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Семена технических культур </a:t>
                      </a:r>
                      <a:endParaRPr lang="ru-RU" sz="1600" b="1" i="0" u="none" strike="noStrike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499" marR="6499" marT="6499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kern="120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1 500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kern="12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1 900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kern="1200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120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kern="12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108,7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72000" algn="l" fontAlgn="ctr"/>
                      <a:r>
                        <a:rPr lang="ru-RU" sz="1600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Авансирование перерабатывающими предприятиями</a:t>
                      </a:r>
                      <a:endParaRPr lang="ru-RU" sz="1600" b="1" i="0" u="none" strike="noStrike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499" marR="6499" marT="6499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b" latinLnBrk="0" hangingPunct="1"/>
                      <a:r>
                        <a:rPr lang="ru-RU" sz="1600" b="0" u="none" strike="noStrike" kern="1200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2 000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b" latinLnBrk="0" hangingPunct="1"/>
                      <a:r>
                        <a:rPr lang="ru-RU" sz="1600" b="0" u="none" strike="noStrike" kern="12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2 500</a:t>
                      </a:r>
                    </a:p>
                  </a:txBody>
                  <a:tcPr marL="9525" marR="9525" marT="9525" marB="0" anchor="ctr">
                    <a:noFill/>
                  </a:tcPr>
                </a:tc>
              </a:tr>
              <a:tr h="374653">
                <a:tc>
                  <a:txBody>
                    <a:bodyPr/>
                    <a:lstStyle/>
                    <a:p>
                      <a:pPr marL="72000" algn="ctr" fontAlgn="ctr"/>
                      <a:r>
                        <a:rPr lang="ru-RU" sz="1800" b="1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Итого</a:t>
                      </a:r>
                      <a:endParaRPr lang="ru-RU" sz="2000" b="1" i="0" u="none" strike="noStrike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499" marR="6499" marT="6499" marB="0" anchor="ctr"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u="none" strike="noStrike" kern="1200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16 324</a:t>
                      </a:r>
                    </a:p>
                  </a:txBody>
                  <a:tcPr marL="9525" marR="9525" marT="9525" marB="0" anchor="ctr"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u="none" strike="noStrike" kern="12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19 060</a:t>
                      </a:r>
                    </a:p>
                  </a:txBody>
                  <a:tcPr marL="9525" marR="9525" marT="9525" marB="0" anchor="ctr"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u="none" strike="noStrike" kern="1200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1 673</a:t>
                      </a:r>
                    </a:p>
                  </a:txBody>
                  <a:tcPr marL="9525" marR="9525" marT="9525" marB="0" anchor="ctr"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u="none" strike="noStrike" kern="12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111,4</a:t>
                      </a:r>
                    </a:p>
                  </a:txBody>
                  <a:tcPr marL="9525" marR="9525" marT="9525" marB="0" anchor="ctr"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72000" algn="ctr" fontAlgn="ctr"/>
                      <a:r>
                        <a:rPr lang="ru-RU" sz="1800" b="1" u="none" strike="noStrike" kern="1200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Итого</a:t>
                      </a:r>
                      <a:endParaRPr lang="ru-RU" sz="1800" b="1" u="none" strike="noStrike" kern="1200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499" marR="6499" marT="6499" marB="0" anchor="ctr"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b" latinLnBrk="0" hangingPunct="1"/>
                      <a:r>
                        <a:rPr lang="ru-RU" sz="1800" b="1" u="none" strike="noStrike" kern="1200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16 324</a:t>
                      </a:r>
                    </a:p>
                  </a:txBody>
                  <a:tcPr marL="9525" marR="9525" marT="9525" marB="0" anchor="ctr"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b" latinLnBrk="0" hangingPunct="1"/>
                      <a:r>
                        <a:rPr lang="ru-RU" sz="1800" b="1" u="none" strike="noStrike" kern="12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19 060</a:t>
                      </a:r>
                    </a:p>
                  </a:txBody>
                  <a:tcPr marL="9525" marR="9525" marT="9525" marB="0" anchor="ctr"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682511">
                <a:tc gridSpan="8">
                  <a:txBody>
                    <a:bodyPr/>
                    <a:lstStyle/>
                    <a:p>
                      <a:pPr marL="0" marR="0" indent="0" algn="l" defTabSz="914239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1" i="1" u="none" strike="noStrike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</a:t>
                      </a:r>
                      <a:endParaRPr lang="en-US" sz="1000" b="1" i="1" u="none" strike="noStrike" dirty="0" smtClean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indent="0" algn="l" defTabSz="914239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i="1" u="none" strike="noStrike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* </a:t>
                      </a:r>
                      <a:r>
                        <a:rPr lang="ru-RU" sz="1600" b="1" i="1" u="none" strike="noStrike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Гос. поддержка на 202</a:t>
                      </a:r>
                      <a:r>
                        <a:rPr lang="en-US" sz="1600" b="1" i="1" u="none" strike="noStrike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r>
                        <a:rPr lang="ru-RU" sz="1600" b="1" i="1" u="none" strike="noStrike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год: </a:t>
                      </a:r>
                      <a:r>
                        <a:rPr lang="ru-RU" sz="1600" i="1" u="none" strike="noStrike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/>
                      </a:r>
                      <a:br>
                        <a:rPr lang="ru-RU" sz="1600" i="1" u="none" strike="noStrike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1600" i="1" u="none" strike="noStrike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</a:t>
                      </a:r>
                      <a:r>
                        <a:rPr lang="en-US" sz="1600" i="1" u="none" strike="noStrike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</a:t>
                      </a:r>
                      <a:r>
                        <a:rPr lang="ru-RU" sz="1600" i="1" u="none" strike="noStrike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несвязанная поддержка – 193,7 млн. руб., </a:t>
                      </a:r>
                      <a:br>
                        <a:rPr lang="ru-RU" sz="1600" i="1" u="none" strike="noStrike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1600" i="1" u="none" strike="noStrike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</a:t>
                      </a:r>
                      <a:r>
                        <a:rPr lang="en-US" sz="1600" i="1" u="none" strike="noStrike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</a:t>
                      </a:r>
                      <a:r>
                        <a:rPr lang="ru-RU" sz="1600" i="1" u="none" strike="noStrike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молоко – 256,0 млн. руб.,</a:t>
                      </a:r>
                    </a:p>
                    <a:p>
                      <a:pPr marL="0" marR="0" indent="0" algn="l" defTabSz="914239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i="1" u="none" strike="noStrike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</a:t>
                      </a:r>
                      <a:r>
                        <a:rPr lang="en-US" sz="1600" i="1" u="none" strike="noStrike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</a:t>
                      </a:r>
                      <a:r>
                        <a:rPr lang="ru-RU" sz="1600" i="1" u="none" strike="noStrike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зерновые</a:t>
                      </a:r>
                      <a:r>
                        <a:rPr lang="ru-RU" sz="1600" i="1" u="none" strike="noStrike" baseline="0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– 607,6 млн. руб.,</a:t>
                      </a:r>
                      <a:r>
                        <a:rPr lang="ru-RU" sz="1600" i="1" u="none" strike="noStrike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</a:t>
                      </a:r>
                      <a:br>
                        <a:rPr lang="ru-RU" sz="1600" i="1" u="none" strike="noStrike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1600" i="1" u="none" strike="noStrike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</a:t>
                      </a:r>
                      <a:r>
                        <a:rPr lang="en-US" sz="1600" i="1" u="none" strike="noStrike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</a:t>
                      </a:r>
                      <a:r>
                        <a:rPr lang="ru-RU" sz="1600" i="1" u="none" strike="noStrike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техника – </a:t>
                      </a:r>
                      <a:r>
                        <a:rPr lang="ru-RU" sz="1600" i="1" u="none" strike="noStrike" kern="1200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1027,1 </a:t>
                      </a:r>
                      <a:r>
                        <a:rPr lang="ru-RU" sz="1600" i="1" u="none" strike="noStrike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млн. руб.,</a:t>
                      </a:r>
                    </a:p>
                    <a:p>
                      <a:pPr marL="0" marR="0" indent="0" algn="l" defTabSz="914239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i="1" u="none" strike="noStrike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минеральные</a:t>
                      </a:r>
                      <a:r>
                        <a:rPr lang="ru-RU" sz="1600" i="1" u="none" strike="noStrike" baseline="0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удобрения </a:t>
                      </a:r>
                      <a:r>
                        <a:rPr lang="ru-RU" sz="1600" i="1" u="none" strike="noStrike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– </a:t>
                      </a:r>
                      <a:r>
                        <a:rPr lang="ru-RU" sz="1600" i="1" u="none" strike="noStrike" kern="1200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300,0 </a:t>
                      </a:r>
                      <a:r>
                        <a:rPr lang="ru-RU" sz="1600" i="1" u="none" strike="noStrike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млн. руб.</a:t>
                      </a:r>
                      <a:r>
                        <a:rPr lang="ru-RU" sz="1600" i="1" u="none" strike="noStrike" baseline="0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1600" i="1" u="none" strike="noStrike" dirty="0" smtClean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499" marR="6499" marT="6499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l" fontAlgn="b"/>
                      <a:endParaRPr lang="ru-RU" sz="1800" b="0" i="0" u="none" strike="noStrike" dirty="0">
                        <a:solidFill>
                          <a:schemeClr val="tx2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6499" marR="6499" marT="6499" marB="0" anchor="b"/>
                </a:tc>
                <a:tc hMerge="1">
                  <a:txBody>
                    <a:bodyPr/>
                    <a:lstStyle/>
                    <a:p>
                      <a:pPr algn="l" fontAlgn="b"/>
                      <a:endParaRPr lang="ru-RU" sz="1800" b="1" i="0" u="none" strike="noStrike" dirty="0">
                        <a:solidFill>
                          <a:schemeClr val="tx2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6499" marR="6499" marT="6499" marB="0" anchor="b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0" name="Заголовок 1"/>
          <p:cNvSpPr>
            <a:spLocks noGrp="1"/>
          </p:cNvSpPr>
          <p:nvPr>
            <p:ph type="title"/>
          </p:nvPr>
        </p:nvSpPr>
        <p:spPr>
          <a:xfrm>
            <a:off x="35848" y="158684"/>
            <a:ext cx="12156152" cy="696327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80128" tIns="40064" rIns="80128" bIns="40064" numCol="1" rtlCol="0" anchor="ctr" anchorCtr="0" compatLnSpc="1">
            <a:prstTxWarp prst="textNoShape">
              <a:avLst/>
            </a:prstTxWarp>
            <a:spAutoFit/>
          </a:bodyPr>
          <a:lstStyle/>
          <a:p>
            <a:pPr defTabSz="801392"/>
            <a:r>
              <a:rPr lang="ru-RU" sz="2000" b="1" dirty="0">
                <a:solidFill>
                  <a:schemeClr val="tx2"/>
                </a:solidFill>
                <a:latin typeface="Arial" pitchFamily="34" charset="0"/>
                <a:ea typeface="+mn-ea"/>
                <a:cs typeface="Arial" pitchFamily="34" charset="0"/>
              </a:rPr>
              <a:t>ФИНАНСИРОВАНИЕ  ПРОВЕДЕНИЯ ВЕСЕННИХ ПОЛЕВЫХ РАБОТ 2021 ГОДА </a:t>
            </a:r>
            <a:br>
              <a:rPr lang="ru-RU" sz="2000" b="1" dirty="0">
                <a:solidFill>
                  <a:schemeClr val="tx2"/>
                </a:solidFill>
                <a:latin typeface="Arial" pitchFamily="34" charset="0"/>
                <a:ea typeface="+mn-ea"/>
                <a:cs typeface="Arial" pitchFamily="34" charset="0"/>
              </a:rPr>
            </a:br>
            <a:r>
              <a:rPr lang="ru-RU" sz="2000" b="1" dirty="0">
                <a:solidFill>
                  <a:schemeClr val="tx2"/>
                </a:solidFill>
                <a:latin typeface="Arial" pitchFamily="34" charset="0"/>
                <a:ea typeface="+mn-ea"/>
                <a:cs typeface="Arial" pitchFamily="34" charset="0"/>
              </a:rPr>
              <a:t>И ПЛАНОВЫЕ ОБЪЕМЫ НА 2022 ГОД, МЛН. РУБ.</a:t>
            </a: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AC203EE-5A49-4316-A1E6-2B88028E4D4B}" type="slidenum">
              <a:rPr lang="ru-RU" smtClean="0"/>
              <a:pPr>
                <a:defRPr/>
              </a:pPr>
              <a:t>6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2632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201539A5-2EA0-48F2-A949-C299FBB62A7C}"/>
              </a:ext>
            </a:extLst>
          </p:cNvPr>
          <p:cNvSpPr/>
          <p:nvPr/>
        </p:nvSpPr>
        <p:spPr>
          <a:xfrm>
            <a:off x="612903" y="393230"/>
            <a:ext cx="11254139" cy="399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999" b="1" dirty="0" smtClean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ПОХОЗЯЙСТВЕННАЯ КНИГА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12903" y="1265455"/>
            <a:ext cx="332757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6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На примере Южно-Сахалинска</a:t>
            </a:r>
            <a:endParaRPr lang="ru-RU" sz="1600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499" r="9629"/>
          <a:stretch/>
        </p:blipFill>
        <p:spPr>
          <a:xfrm>
            <a:off x="680636" y="1916006"/>
            <a:ext cx="9594873" cy="416306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t="49081" r="30779"/>
          <a:stretch/>
        </p:blipFill>
        <p:spPr>
          <a:xfrm>
            <a:off x="4995334" y="3927449"/>
            <a:ext cx="7099512" cy="2397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4674515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201539A5-2EA0-48F2-A949-C299FBB62A7C}"/>
              </a:ext>
            </a:extLst>
          </p:cNvPr>
          <p:cNvSpPr/>
          <p:nvPr/>
        </p:nvSpPr>
        <p:spPr>
          <a:xfrm>
            <a:off x="612903" y="393230"/>
            <a:ext cx="11254139" cy="399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999" b="1" dirty="0" smtClean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ПОДСИСТЕМА «СУБСИДИИ»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1845733" y="1172029"/>
            <a:ext cx="93657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i="1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Алгоритм электронной подачи </a:t>
            </a:r>
            <a:r>
              <a:rPr lang="ru-RU" b="1" i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документов </a:t>
            </a:r>
            <a:r>
              <a:rPr lang="ru-RU" b="1" i="1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 мерам господдержки в Респак</a:t>
            </a:r>
            <a:endParaRPr lang="ru-RU" b="1" i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5" name="Группа 4"/>
          <p:cNvGrpSpPr/>
          <p:nvPr/>
        </p:nvGrpSpPr>
        <p:grpSpPr>
          <a:xfrm>
            <a:off x="619436" y="2120168"/>
            <a:ext cx="11247606" cy="4371247"/>
            <a:chOff x="619436" y="2120169"/>
            <a:chExt cx="11247606" cy="3235334"/>
          </a:xfrm>
        </p:grpSpPr>
        <p:sp>
          <p:nvSpPr>
            <p:cNvPr id="6" name="Полилиния 5"/>
            <p:cNvSpPr/>
            <p:nvPr/>
          </p:nvSpPr>
          <p:spPr>
            <a:xfrm>
              <a:off x="619436" y="2120169"/>
              <a:ext cx="1473204" cy="865036"/>
            </a:xfrm>
            <a:custGeom>
              <a:avLst/>
              <a:gdLst>
                <a:gd name="connsiteX0" fmla="*/ 0 w 1473204"/>
                <a:gd name="connsiteY0" fmla="*/ 86504 h 865036"/>
                <a:gd name="connsiteX1" fmla="*/ 86504 w 1473204"/>
                <a:gd name="connsiteY1" fmla="*/ 0 h 865036"/>
                <a:gd name="connsiteX2" fmla="*/ 1386700 w 1473204"/>
                <a:gd name="connsiteY2" fmla="*/ 0 h 865036"/>
                <a:gd name="connsiteX3" fmla="*/ 1473204 w 1473204"/>
                <a:gd name="connsiteY3" fmla="*/ 86504 h 865036"/>
                <a:gd name="connsiteX4" fmla="*/ 1473204 w 1473204"/>
                <a:gd name="connsiteY4" fmla="*/ 778532 h 865036"/>
                <a:gd name="connsiteX5" fmla="*/ 1386700 w 1473204"/>
                <a:gd name="connsiteY5" fmla="*/ 865036 h 865036"/>
                <a:gd name="connsiteX6" fmla="*/ 86504 w 1473204"/>
                <a:gd name="connsiteY6" fmla="*/ 865036 h 865036"/>
                <a:gd name="connsiteX7" fmla="*/ 0 w 1473204"/>
                <a:gd name="connsiteY7" fmla="*/ 778532 h 865036"/>
                <a:gd name="connsiteX8" fmla="*/ 0 w 1473204"/>
                <a:gd name="connsiteY8" fmla="*/ 86504 h 8650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73204" h="865036">
                  <a:moveTo>
                    <a:pt x="0" y="86504"/>
                  </a:moveTo>
                  <a:cubicBezTo>
                    <a:pt x="0" y="38729"/>
                    <a:pt x="38729" y="0"/>
                    <a:pt x="86504" y="0"/>
                  </a:cubicBezTo>
                  <a:lnTo>
                    <a:pt x="1386700" y="0"/>
                  </a:lnTo>
                  <a:cubicBezTo>
                    <a:pt x="1434475" y="0"/>
                    <a:pt x="1473204" y="38729"/>
                    <a:pt x="1473204" y="86504"/>
                  </a:cubicBezTo>
                  <a:lnTo>
                    <a:pt x="1473204" y="778532"/>
                  </a:lnTo>
                  <a:cubicBezTo>
                    <a:pt x="1473204" y="826307"/>
                    <a:pt x="1434475" y="865036"/>
                    <a:pt x="1386700" y="865036"/>
                  </a:cubicBezTo>
                  <a:lnTo>
                    <a:pt x="86504" y="865036"/>
                  </a:lnTo>
                  <a:cubicBezTo>
                    <a:pt x="38729" y="865036"/>
                    <a:pt x="0" y="826307"/>
                    <a:pt x="0" y="778532"/>
                  </a:cubicBezTo>
                  <a:lnTo>
                    <a:pt x="0" y="86504"/>
                  </a:lnTo>
                  <a:close/>
                </a:path>
              </a:pathLst>
            </a:custGeom>
            <a:scene3d>
              <a:camera prst="orthographicFront"/>
              <a:lightRig rig="flat" dir="t"/>
            </a:scene3d>
            <a:sp3d prstMaterial="dkEdge">
              <a:bevelT w="8200" h="381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hemeClr val="accent2">
                <a:hueOff val="0"/>
                <a:satOff val="0"/>
                <a:lumOff val="0"/>
                <a:alphaOff val="0"/>
              </a:schemeClr>
            </a:fillRef>
            <a:effectRef idx="1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dk1"/>
            </a:fontRef>
          </p:style>
          <p:txBody>
            <a:bodyPr spcFirstLastPara="0" vert="horz" wrap="square" lIns="92456" tIns="92456" rIns="92456" bIns="337876" numCol="1" spcCol="1270" anchor="t" anchorCtr="0">
              <a:noAutofit/>
            </a:bodyPr>
            <a:lstStyle/>
            <a:p>
              <a:pPr lvl="0" algn="l" defTabSz="577850">
                <a:spcBef>
                  <a:spcPct val="0"/>
                </a:spcBef>
                <a:spcAft>
                  <a:spcPct val="35000"/>
                </a:spcAft>
              </a:pPr>
              <a:r>
                <a:rPr lang="ru-RU" sz="1300" kern="1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Заявка на субсидию</a:t>
              </a:r>
              <a:endParaRPr lang="ru-RU" sz="1300" kern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" name="Полилиния 6"/>
            <p:cNvSpPr/>
            <p:nvPr/>
          </p:nvSpPr>
          <p:spPr>
            <a:xfrm>
              <a:off x="841987" y="2823851"/>
              <a:ext cx="1473204" cy="2527200"/>
            </a:xfrm>
            <a:custGeom>
              <a:avLst/>
              <a:gdLst>
                <a:gd name="connsiteX0" fmla="*/ 0 w 1473204"/>
                <a:gd name="connsiteY0" fmla="*/ 147320 h 2527200"/>
                <a:gd name="connsiteX1" fmla="*/ 147320 w 1473204"/>
                <a:gd name="connsiteY1" fmla="*/ 0 h 2527200"/>
                <a:gd name="connsiteX2" fmla="*/ 1325884 w 1473204"/>
                <a:gd name="connsiteY2" fmla="*/ 0 h 2527200"/>
                <a:gd name="connsiteX3" fmla="*/ 1473204 w 1473204"/>
                <a:gd name="connsiteY3" fmla="*/ 147320 h 2527200"/>
                <a:gd name="connsiteX4" fmla="*/ 1473204 w 1473204"/>
                <a:gd name="connsiteY4" fmla="*/ 2379880 h 2527200"/>
                <a:gd name="connsiteX5" fmla="*/ 1325884 w 1473204"/>
                <a:gd name="connsiteY5" fmla="*/ 2527200 h 2527200"/>
                <a:gd name="connsiteX6" fmla="*/ 147320 w 1473204"/>
                <a:gd name="connsiteY6" fmla="*/ 2527200 h 2527200"/>
                <a:gd name="connsiteX7" fmla="*/ 0 w 1473204"/>
                <a:gd name="connsiteY7" fmla="*/ 2379880 h 2527200"/>
                <a:gd name="connsiteX8" fmla="*/ 0 w 1473204"/>
                <a:gd name="connsiteY8" fmla="*/ 147320 h 252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73204" h="2527200">
                  <a:moveTo>
                    <a:pt x="0" y="147320"/>
                  </a:moveTo>
                  <a:cubicBezTo>
                    <a:pt x="0" y="65957"/>
                    <a:pt x="65957" y="0"/>
                    <a:pt x="147320" y="0"/>
                  </a:cubicBezTo>
                  <a:lnTo>
                    <a:pt x="1325884" y="0"/>
                  </a:lnTo>
                  <a:cubicBezTo>
                    <a:pt x="1407247" y="0"/>
                    <a:pt x="1473204" y="65957"/>
                    <a:pt x="1473204" y="147320"/>
                  </a:cubicBezTo>
                  <a:lnTo>
                    <a:pt x="1473204" y="2379880"/>
                  </a:lnTo>
                  <a:cubicBezTo>
                    <a:pt x="1473204" y="2461243"/>
                    <a:pt x="1407247" y="2527200"/>
                    <a:pt x="1325884" y="2527200"/>
                  </a:cubicBezTo>
                  <a:lnTo>
                    <a:pt x="147320" y="2527200"/>
                  </a:lnTo>
                  <a:cubicBezTo>
                    <a:pt x="65957" y="2527200"/>
                    <a:pt x="0" y="2461243"/>
                    <a:pt x="0" y="2379880"/>
                  </a:cubicBezTo>
                  <a:lnTo>
                    <a:pt x="0" y="147320"/>
                  </a:lnTo>
                  <a:close/>
                </a:path>
              </a:pathLst>
            </a:custGeom>
          </p:spPr>
          <p:style>
            <a:lnRef idx="1">
              <a:schemeClr val="accent2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28493" tIns="128493" rIns="128493" bIns="128493" numCol="1" spcCol="1270" anchor="t" anchorCtr="0">
              <a:noAutofit/>
            </a:bodyPr>
            <a:lstStyle/>
            <a:p>
              <a:pPr marL="114300" lvl="1" indent="-114300" algn="l" defTabSz="5334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ru-RU" sz="1200" kern="1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СХП прикрепляет документы в личном кабинете</a:t>
              </a:r>
              <a:endParaRPr lang="ru-RU" sz="1200" kern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L="114300" lvl="1" indent="-114300" algn="l" defTabSz="5334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ru-RU" sz="1200" kern="1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создает отчетность в системе для получения субсидии</a:t>
              </a:r>
              <a:endParaRPr lang="ru-RU" sz="1200" kern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L="114300" lvl="1" indent="-114300" algn="l" defTabSz="5334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ru-RU" sz="1200" kern="1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подписывает ЭЦП пакет документов</a:t>
              </a:r>
              <a:endParaRPr lang="ru-RU" sz="1200" kern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" name="Полилиния 7"/>
            <p:cNvSpPr/>
            <p:nvPr/>
          </p:nvSpPr>
          <p:spPr>
            <a:xfrm>
              <a:off x="2315972" y="2225121"/>
              <a:ext cx="473464" cy="366785"/>
            </a:xfrm>
            <a:custGeom>
              <a:avLst/>
              <a:gdLst>
                <a:gd name="connsiteX0" fmla="*/ 0 w 473464"/>
                <a:gd name="connsiteY0" fmla="*/ 73357 h 366785"/>
                <a:gd name="connsiteX1" fmla="*/ 290072 w 473464"/>
                <a:gd name="connsiteY1" fmla="*/ 73357 h 366785"/>
                <a:gd name="connsiteX2" fmla="*/ 290072 w 473464"/>
                <a:gd name="connsiteY2" fmla="*/ 0 h 366785"/>
                <a:gd name="connsiteX3" fmla="*/ 473464 w 473464"/>
                <a:gd name="connsiteY3" fmla="*/ 183393 h 366785"/>
                <a:gd name="connsiteX4" fmla="*/ 290072 w 473464"/>
                <a:gd name="connsiteY4" fmla="*/ 366785 h 366785"/>
                <a:gd name="connsiteX5" fmla="*/ 290072 w 473464"/>
                <a:gd name="connsiteY5" fmla="*/ 293428 h 366785"/>
                <a:gd name="connsiteX6" fmla="*/ 0 w 473464"/>
                <a:gd name="connsiteY6" fmla="*/ 293428 h 366785"/>
                <a:gd name="connsiteX7" fmla="*/ 0 w 473464"/>
                <a:gd name="connsiteY7" fmla="*/ 73357 h 3667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3464" h="366785">
                  <a:moveTo>
                    <a:pt x="0" y="73357"/>
                  </a:moveTo>
                  <a:lnTo>
                    <a:pt x="290072" y="73357"/>
                  </a:lnTo>
                  <a:lnTo>
                    <a:pt x="290072" y="0"/>
                  </a:lnTo>
                  <a:lnTo>
                    <a:pt x="473464" y="183393"/>
                  </a:lnTo>
                  <a:lnTo>
                    <a:pt x="290072" y="366785"/>
                  </a:lnTo>
                  <a:lnTo>
                    <a:pt x="290072" y="293428"/>
                  </a:lnTo>
                  <a:lnTo>
                    <a:pt x="0" y="293428"/>
                  </a:lnTo>
                  <a:lnTo>
                    <a:pt x="0" y="73357"/>
                  </a:lnTo>
                  <a:close/>
                </a:path>
              </a:pathLst>
            </a:cu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hemeClr val="accent2">
                <a:hueOff val="0"/>
                <a:satOff val="0"/>
                <a:lumOff val="0"/>
                <a:alphaOff val="0"/>
              </a:schemeClr>
            </a:fillRef>
            <a:effectRef idx="1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dk1"/>
            </a:fontRef>
          </p:style>
          <p:txBody>
            <a:bodyPr spcFirstLastPara="0" vert="horz" wrap="square" lIns="0" tIns="73357" rIns="110035" bIns="73357" numCol="1" spcCol="1270" anchor="ctr" anchorCtr="0">
              <a:noAutofit/>
            </a:bodyPr>
            <a:lstStyle/>
            <a:p>
              <a:pPr lvl="0" algn="ctr" defTabSz="4445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1000" kern="12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" name="Полилиния 8"/>
            <p:cNvSpPr/>
            <p:nvPr/>
          </p:nvSpPr>
          <p:spPr>
            <a:xfrm>
              <a:off x="2985970" y="2120169"/>
              <a:ext cx="1473204" cy="865036"/>
            </a:xfrm>
            <a:custGeom>
              <a:avLst/>
              <a:gdLst>
                <a:gd name="connsiteX0" fmla="*/ 0 w 1473204"/>
                <a:gd name="connsiteY0" fmla="*/ 86504 h 865036"/>
                <a:gd name="connsiteX1" fmla="*/ 86504 w 1473204"/>
                <a:gd name="connsiteY1" fmla="*/ 0 h 865036"/>
                <a:gd name="connsiteX2" fmla="*/ 1386700 w 1473204"/>
                <a:gd name="connsiteY2" fmla="*/ 0 h 865036"/>
                <a:gd name="connsiteX3" fmla="*/ 1473204 w 1473204"/>
                <a:gd name="connsiteY3" fmla="*/ 86504 h 865036"/>
                <a:gd name="connsiteX4" fmla="*/ 1473204 w 1473204"/>
                <a:gd name="connsiteY4" fmla="*/ 778532 h 865036"/>
                <a:gd name="connsiteX5" fmla="*/ 1386700 w 1473204"/>
                <a:gd name="connsiteY5" fmla="*/ 865036 h 865036"/>
                <a:gd name="connsiteX6" fmla="*/ 86504 w 1473204"/>
                <a:gd name="connsiteY6" fmla="*/ 865036 h 865036"/>
                <a:gd name="connsiteX7" fmla="*/ 0 w 1473204"/>
                <a:gd name="connsiteY7" fmla="*/ 778532 h 865036"/>
                <a:gd name="connsiteX8" fmla="*/ 0 w 1473204"/>
                <a:gd name="connsiteY8" fmla="*/ 86504 h 8650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73204" h="865036">
                  <a:moveTo>
                    <a:pt x="0" y="86504"/>
                  </a:moveTo>
                  <a:cubicBezTo>
                    <a:pt x="0" y="38729"/>
                    <a:pt x="38729" y="0"/>
                    <a:pt x="86504" y="0"/>
                  </a:cubicBezTo>
                  <a:lnTo>
                    <a:pt x="1386700" y="0"/>
                  </a:lnTo>
                  <a:cubicBezTo>
                    <a:pt x="1434475" y="0"/>
                    <a:pt x="1473204" y="38729"/>
                    <a:pt x="1473204" y="86504"/>
                  </a:cubicBezTo>
                  <a:lnTo>
                    <a:pt x="1473204" y="778532"/>
                  </a:lnTo>
                  <a:cubicBezTo>
                    <a:pt x="1473204" y="826307"/>
                    <a:pt x="1434475" y="865036"/>
                    <a:pt x="1386700" y="865036"/>
                  </a:cubicBezTo>
                  <a:lnTo>
                    <a:pt x="86504" y="865036"/>
                  </a:lnTo>
                  <a:cubicBezTo>
                    <a:pt x="38729" y="865036"/>
                    <a:pt x="0" y="826307"/>
                    <a:pt x="0" y="778532"/>
                  </a:cubicBezTo>
                  <a:lnTo>
                    <a:pt x="0" y="86504"/>
                  </a:lnTo>
                  <a:close/>
                </a:path>
              </a:pathLst>
            </a:custGeom>
            <a:scene3d>
              <a:camera prst="orthographicFront"/>
              <a:lightRig rig="flat" dir="t"/>
            </a:scene3d>
            <a:sp3d prstMaterial="dkEdge">
              <a:bevelT w="8200" h="381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hemeClr val="accent3">
                <a:hueOff val="0"/>
                <a:satOff val="0"/>
                <a:lumOff val="0"/>
                <a:alphaOff val="0"/>
              </a:schemeClr>
            </a:fillRef>
            <a:effectRef idx="1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dk1"/>
            </a:fontRef>
          </p:style>
          <p:txBody>
            <a:bodyPr spcFirstLastPara="0" vert="horz" wrap="square" lIns="92456" tIns="92456" rIns="92456" bIns="337876" numCol="1" spcCol="1270" anchor="t" anchorCtr="0">
              <a:noAutofit/>
            </a:bodyPr>
            <a:lstStyle/>
            <a:p>
              <a:pPr lvl="0" algn="l" defTabSz="577850">
                <a:spcBef>
                  <a:spcPct val="0"/>
                </a:spcBef>
                <a:spcAft>
                  <a:spcPct val="35000"/>
                </a:spcAft>
              </a:pPr>
              <a:r>
                <a:rPr lang="ru-RU" sz="1300" kern="1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Согласование</a:t>
              </a:r>
              <a:br>
                <a:rPr lang="ru-RU" sz="1300" kern="1200" dirty="0" smtClean="0"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ru-RU" sz="1300" kern="1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заявки с МСХ</a:t>
              </a:r>
              <a:endParaRPr lang="ru-RU" sz="1300" kern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" name="Полилиния 9"/>
            <p:cNvSpPr/>
            <p:nvPr/>
          </p:nvSpPr>
          <p:spPr>
            <a:xfrm>
              <a:off x="3209302" y="2823851"/>
              <a:ext cx="1473204" cy="2527200"/>
            </a:xfrm>
            <a:custGeom>
              <a:avLst/>
              <a:gdLst>
                <a:gd name="connsiteX0" fmla="*/ 0 w 1473204"/>
                <a:gd name="connsiteY0" fmla="*/ 147320 h 2527200"/>
                <a:gd name="connsiteX1" fmla="*/ 147320 w 1473204"/>
                <a:gd name="connsiteY1" fmla="*/ 0 h 2527200"/>
                <a:gd name="connsiteX2" fmla="*/ 1325884 w 1473204"/>
                <a:gd name="connsiteY2" fmla="*/ 0 h 2527200"/>
                <a:gd name="connsiteX3" fmla="*/ 1473204 w 1473204"/>
                <a:gd name="connsiteY3" fmla="*/ 147320 h 2527200"/>
                <a:gd name="connsiteX4" fmla="*/ 1473204 w 1473204"/>
                <a:gd name="connsiteY4" fmla="*/ 2379880 h 2527200"/>
                <a:gd name="connsiteX5" fmla="*/ 1325884 w 1473204"/>
                <a:gd name="connsiteY5" fmla="*/ 2527200 h 2527200"/>
                <a:gd name="connsiteX6" fmla="*/ 147320 w 1473204"/>
                <a:gd name="connsiteY6" fmla="*/ 2527200 h 2527200"/>
                <a:gd name="connsiteX7" fmla="*/ 0 w 1473204"/>
                <a:gd name="connsiteY7" fmla="*/ 2379880 h 2527200"/>
                <a:gd name="connsiteX8" fmla="*/ 0 w 1473204"/>
                <a:gd name="connsiteY8" fmla="*/ 147320 h 252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73204" h="2527200">
                  <a:moveTo>
                    <a:pt x="0" y="147320"/>
                  </a:moveTo>
                  <a:cubicBezTo>
                    <a:pt x="0" y="65957"/>
                    <a:pt x="65957" y="0"/>
                    <a:pt x="147320" y="0"/>
                  </a:cubicBezTo>
                  <a:lnTo>
                    <a:pt x="1325884" y="0"/>
                  </a:lnTo>
                  <a:cubicBezTo>
                    <a:pt x="1407247" y="0"/>
                    <a:pt x="1473204" y="65957"/>
                    <a:pt x="1473204" y="147320"/>
                  </a:cubicBezTo>
                  <a:lnTo>
                    <a:pt x="1473204" y="2379880"/>
                  </a:lnTo>
                  <a:cubicBezTo>
                    <a:pt x="1473204" y="2461243"/>
                    <a:pt x="1407247" y="2527200"/>
                    <a:pt x="1325884" y="2527200"/>
                  </a:cubicBezTo>
                  <a:lnTo>
                    <a:pt x="147320" y="2527200"/>
                  </a:lnTo>
                  <a:cubicBezTo>
                    <a:pt x="65957" y="2527200"/>
                    <a:pt x="0" y="2461243"/>
                    <a:pt x="0" y="2379880"/>
                  </a:cubicBezTo>
                  <a:lnTo>
                    <a:pt x="0" y="147320"/>
                  </a:lnTo>
                  <a:close/>
                </a:path>
              </a:pathLst>
            </a:custGeom>
          </p:spPr>
          <p:style>
            <a:lnRef idx="1">
              <a:schemeClr val="accent3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28493" tIns="128493" rIns="128493" bIns="128493" numCol="1" spcCol="1270" anchor="t" anchorCtr="0">
              <a:noAutofit/>
            </a:bodyPr>
            <a:lstStyle/>
            <a:p>
              <a:pPr marL="114300" lvl="1" indent="-114300" algn="l" defTabSz="5334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ru-RU" sz="1200" kern="1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проверка финансовым отделом документов</a:t>
              </a:r>
              <a:endParaRPr lang="ru-RU" sz="1200" kern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L="114300" lvl="1" indent="-114300" algn="l" defTabSz="5334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ru-RU" sz="1200" kern="1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проверка  отраслевым отделом документов и отчетности СХП</a:t>
              </a:r>
              <a:endParaRPr lang="ru-RU" sz="1200" kern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" name="Полилиния 10"/>
            <p:cNvSpPr/>
            <p:nvPr/>
          </p:nvSpPr>
          <p:spPr>
            <a:xfrm>
              <a:off x="4682506" y="2225121"/>
              <a:ext cx="473464" cy="366785"/>
            </a:xfrm>
            <a:custGeom>
              <a:avLst/>
              <a:gdLst>
                <a:gd name="connsiteX0" fmla="*/ 0 w 473464"/>
                <a:gd name="connsiteY0" fmla="*/ 73357 h 366785"/>
                <a:gd name="connsiteX1" fmla="*/ 290072 w 473464"/>
                <a:gd name="connsiteY1" fmla="*/ 73357 h 366785"/>
                <a:gd name="connsiteX2" fmla="*/ 290072 w 473464"/>
                <a:gd name="connsiteY2" fmla="*/ 0 h 366785"/>
                <a:gd name="connsiteX3" fmla="*/ 473464 w 473464"/>
                <a:gd name="connsiteY3" fmla="*/ 183393 h 366785"/>
                <a:gd name="connsiteX4" fmla="*/ 290072 w 473464"/>
                <a:gd name="connsiteY4" fmla="*/ 366785 h 366785"/>
                <a:gd name="connsiteX5" fmla="*/ 290072 w 473464"/>
                <a:gd name="connsiteY5" fmla="*/ 293428 h 366785"/>
                <a:gd name="connsiteX6" fmla="*/ 0 w 473464"/>
                <a:gd name="connsiteY6" fmla="*/ 293428 h 366785"/>
                <a:gd name="connsiteX7" fmla="*/ 0 w 473464"/>
                <a:gd name="connsiteY7" fmla="*/ 73357 h 3667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3464" h="366785">
                  <a:moveTo>
                    <a:pt x="0" y="73357"/>
                  </a:moveTo>
                  <a:lnTo>
                    <a:pt x="290072" y="73357"/>
                  </a:lnTo>
                  <a:lnTo>
                    <a:pt x="290072" y="0"/>
                  </a:lnTo>
                  <a:lnTo>
                    <a:pt x="473464" y="183393"/>
                  </a:lnTo>
                  <a:lnTo>
                    <a:pt x="290072" y="366785"/>
                  </a:lnTo>
                  <a:lnTo>
                    <a:pt x="290072" y="293428"/>
                  </a:lnTo>
                  <a:lnTo>
                    <a:pt x="0" y="293428"/>
                  </a:lnTo>
                  <a:lnTo>
                    <a:pt x="0" y="73357"/>
                  </a:lnTo>
                  <a:close/>
                </a:path>
              </a:pathLst>
            </a:cu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hemeClr val="accent3">
                <a:hueOff val="0"/>
                <a:satOff val="0"/>
                <a:lumOff val="0"/>
                <a:alphaOff val="0"/>
              </a:schemeClr>
            </a:fillRef>
            <a:effectRef idx="1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dk1"/>
            </a:fontRef>
          </p:style>
          <p:txBody>
            <a:bodyPr spcFirstLastPara="0" vert="horz" wrap="square" lIns="0" tIns="73357" rIns="110035" bIns="73357" numCol="1" spcCol="1270" anchor="ctr" anchorCtr="0">
              <a:noAutofit/>
            </a:bodyPr>
            <a:lstStyle/>
            <a:p>
              <a:pPr lvl="0" algn="ctr" defTabSz="4445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1000" kern="12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" name="Полилиния 11"/>
            <p:cNvSpPr/>
            <p:nvPr/>
          </p:nvSpPr>
          <p:spPr>
            <a:xfrm>
              <a:off x="5352504" y="2120169"/>
              <a:ext cx="1473204" cy="865036"/>
            </a:xfrm>
            <a:custGeom>
              <a:avLst/>
              <a:gdLst>
                <a:gd name="connsiteX0" fmla="*/ 0 w 1473204"/>
                <a:gd name="connsiteY0" fmla="*/ 86504 h 865036"/>
                <a:gd name="connsiteX1" fmla="*/ 86504 w 1473204"/>
                <a:gd name="connsiteY1" fmla="*/ 0 h 865036"/>
                <a:gd name="connsiteX2" fmla="*/ 1386700 w 1473204"/>
                <a:gd name="connsiteY2" fmla="*/ 0 h 865036"/>
                <a:gd name="connsiteX3" fmla="*/ 1473204 w 1473204"/>
                <a:gd name="connsiteY3" fmla="*/ 86504 h 865036"/>
                <a:gd name="connsiteX4" fmla="*/ 1473204 w 1473204"/>
                <a:gd name="connsiteY4" fmla="*/ 778532 h 865036"/>
                <a:gd name="connsiteX5" fmla="*/ 1386700 w 1473204"/>
                <a:gd name="connsiteY5" fmla="*/ 865036 h 865036"/>
                <a:gd name="connsiteX6" fmla="*/ 86504 w 1473204"/>
                <a:gd name="connsiteY6" fmla="*/ 865036 h 865036"/>
                <a:gd name="connsiteX7" fmla="*/ 0 w 1473204"/>
                <a:gd name="connsiteY7" fmla="*/ 778532 h 865036"/>
                <a:gd name="connsiteX8" fmla="*/ 0 w 1473204"/>
                <a:gd name="connsiteY8" fmla="*/ 86504 h 8650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73204" h="865036">
                  <a:moveTo>
                    <a:pt x="0" y="86504"/>
                  </a:moveTo>
                  <a:cubicBezTo>
                    <a:pt x="0" y="38729"/>
                    <a:pt x="38729" y="0"/>
                    <a:pt x="86504" y="0"/>
                  </a:cubicBezTo>
                  <a:lnTo>
                    <a:pt x="1386700" y="0"/>
                  </a:lnTo>
                  <a:cubicBezTo>
                    <a:pt x="1434475" y="0"/>
                    <a:pt x="1473204" y="38729"/>
                    <a:pt x="1473204" y="86504"/>
                  </a:cubicBezTo>
                  <a:lnTo>
                    <a:pt x="1473204" y="778532"/>
                  </a:lnTo>
                  <a:cubicBezTo>
                    <a:pt x="1473204" y="826307"/>
                    <a:pt x="1434475" y="865036"/>
                    <a:pt x="1386700" y="865036"/>
                  </a:cubicBezTo>
                  <a:lnTo>
                    <a:pt x="86504" y="865036"/>
                  </a:lnTo>
                  <a:cubicBezTo>
                    <a:pt x="38729" y="865036"/>
                    <a:pt x="0" y="826307"/>
                    <a:pt x="0" y="778532"/>
                  </a:cubicBezTo>
                  <a:lnTo>
                    <a:pt x="0" y="86504"/>
                  </a:lnTo>
                  <a:close/>
                </a:path>
              </a:pathLst>
            </a:custGeom>
            <a:scene3d>
              <a:camera prst="orthographicFront"/>
              <a:lightRig rig="flat" dir="t"/>
            </a:scene3d>
            <a:sp3d prstMaterial="dkEdge">
              <a:bevelT w="8200" h="381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hemeClr val="accent4">
                <a:hueOff val="0"/>
                <a:satOff val="0"/>
                <a:lumOff val="0"/>
                <a:alphaOff val="0"/>
              </a:schemeClr>
            </a:fillRef>
            <a:effectRef idx="1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dk1"/>
            </a:fontRef>
          </p:style>
          <p:txBody>
            <a:bodyPr spcFirstLastPara="0" vert="horz" wrap="square" lIns="92456" tIns="92456" rIns="92456" bIns="337876" numCol="1" spcCol="1270" anchor="t" anchorCtr="0">
              <a:noAutofit/>
            </a:bodyPr>
            <a:lstStyle/>
            <a:p>
              <a:pPr lvl="0" algn="l" defTabSz="577850">
                <a:spcBef>
                  <a:spcPct val="0"/>
                </a:spcBef>
                <a:spcAft>
                  <a:spcPct val="35000"/>
                </a:spcAft>
              </a:pPr>
              <a:r>
                <a:rPr lang="ru-RU" sz="1300" kern="1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Подписание соглашения</a:t>
              </a:r>
              <a:endParaRPr lang="ru-RU" sz="1300" kern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" name="Полилиния 12"/>
            <p:cNvSpPr/>
            <p:nvPr/>
          </p:nvSpPr>
          <p:spPr>
            <a:xfrm>
              <a:off x="5603404" y="2828303"/>
              <a:ext cx="1473204" cy="2527200"/>
            </a:xfrm>
            <a:custGeom>
              <a:avLst/>
              <a:gdLst>
                <a:gd name="connsiteX0" fmla="*/ 0 w 1473204"/>
                <a:gd name="connsiteY0" fmla="*/ 147320 h 2527200"/>
                <a:gd name="connsiteX1" fmla="*/ 147320 w 1473204"/>
                <a:gd name="connsiteY1" fmla="*/ 0 h 2527200"/>
                <a:gd name="connsiteX2" fmla="*/ 1325884 w 1473204"/>
                <a:gd name="connsiteY2" fmla="*/ 0 h 2527200"/>
                <a:gd name="connsiteX3" fmla="*/ 1473204 w 1473204"/>
                <a:gd name="connsiteY3" fmla="*/ 147320 h 2527200"/>
                <a:gd name="connsiteX4" fmla="*/ 1473204 w 1473204"/>
                <a:gd name="connsiteY4" fmla="*/ 2379880 h 2527200"/>
                <a:gd name="connsiteX5" fmla="*/ 1325884 w 1473204"/>
                <a:gd name="connsiteY5" fmla="*/ 2527200 h 2527200"/>
                <a:gd name="connsiteX6" fmla="*/ 147320 w 1473204"/>
                <a:gd name="connsiteY6" fmla="*/ 2527200 h 2527200"/>
                <a:gd name="connsiteX7" fmla="*/ 0 w 1473204"/>
                <a:gd name="connsiteY7" fmla="*/ 2379880 h 2527200"/>
                <a:gd name="connsiteX8" fmla="*/ 0 w 1473204"/>
                <a:gd name="connsiteY8" fmla="*/ 147320 h 252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73204" h="2527200">
                  <a:moveTo>
                    <a:pt x="0" y="147320"/>
                  </a:moveTo>
                  <a:cubicBezTo>
                    <a:pt x="0" y="65957"/>
                    <a:pt x="65957" y="0"/>
                    <a:pt x="147320" y="0"/>
                  </a:cubicBezTo>
                  <a:lnTo>
                    <a:pt x="1325884" y="0"/>
                  </a:lnTo>
                  <a:cubicBezTo>
                    <a:pt x="1407247" y="0"/>
                    <a:pt x="1473204" y="65957"/>
                    <a:pt x="1473204" y="147320"/>
                  </a:cubicBezTo>
                  <a:lnTo>
                    <a:pt x="1473204" y="2379880"/>
                  </a:lnTo>
                  <a:cubicBezTo>
                    <a:pt x="1473204" y="2461243"/>
                    <a:pt x="1407247" y="2527200"/>
                    <a:pt x="1325884" y="2527200"/>
                  </a:cubicBezTo>
                  <a:lnTo>
                    <a:pt x="147320" y="2527200"/>
                  </a:lnTo>
                  <a:cubicBezTo>
                    <a:pt x="65957" y="2527200"/>
                    <a:pt x="0" y="2461243"/>
                    <a:pt x="0" y="2379880"/>
                  </a:cubicBezTo>
                  <a:lnTo>
                    <a:pt x="0" y="147320"/>
                  </a:lnTo>
                  <a:close/>
                </a:path>
              </a:pathLst>
            </a:custGeom>
          </p:spPr>
          <p:style>
            <a:lnRef idx="1">
              <a:schemeClr val="accent4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28493" tIns="128493" rIns="128493" bIns="128493" numCol="1" spcCol="1270" anchor="t" anchorCtr="0">
              <a:noAutofit/>
            </a:bodyPr>
            <a:lstStyle/>
            <a:p>
              <a:pPr marL="114300" lvl="1" indent="-114300" algn="l" defTabSz="5334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ru-RU" sz="1200" kern="1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после одобрения заявки СХП формирует в личном кабинет соглашение с МСХ</a:t>
              </a:r>
              <a:endParaRPr lang="ru-RU" sz="1200" kern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L="114300" lvl="1" indent="-114300" algn="l" defTabSz="5334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ru-RU" sz="1200" kern="1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МСХ одобряет соглашение</a:t>
              </a:r>
              <a:endParaRPr lang="ru-RU" sz="1200" kern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" name="Полилиния 13"/>
            <p:cNvSpPr/>
            <p:nvPr/>
          </p:nvSpPr>
          <p:spPr>
            <a:xfrm>
              <a:off x="7049040" y="2225121"/>
              <a:ext cx="473464" cy="366785"/>
            </a:xfrm>
            <a:custGeom>
              <a:avLst/>
              <a:gdLst>
                <a:gd name="connsiteX0" fmla="*/ 0 w 473464"/>
                <a:gd name="connsiteY0" fmla="*/ 73357 h 366785"/>
                <a:gd name="connsiteX1" fmla="*/ 290072 w 473464"/>
                <a:gd name="connsiteY1" fmla="*/ 73357 h 366785"/>
                <a:gd name="connsiteX2" fmla="*/ 290072 w 473464"/>
                <a:gd name="connsiteY2" fmla="*/ 0 h 366785"/>
                <a:gd name="connsiteX3" fmla="*/ 473464 w 473464"/>
                <a:gd name="connsiteY3" fmla="*/ 183393 h 366785"/>
                <a:gd name="connsiteX4" fmla="*/ 290072 w 473464"/>
                <a:gd name="connsiteY4" fmla="*/ 366785 h 366785"/>
                <a:gd name="connsiteX5" fmla="*/ 290072 w 473464"/>
                <a:gd name="connsiteY5" fmla="*/ 293428 h 366785"/>
                <a:gd name="connsiteX6" fmla="*/ 0 w 473464"/>
                <a:gd name="connsiteY6" fmla="*/ 293428 h 366785"/>
                <a:gd name="connsiteX7" fmla="*/ 0 w 473464"/>
                <a:gd name="connsiteY7" fmla="*/ 73357 h 3667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3464" h="366785">
                  <a:moveTo>
                    <a:pt x="0" y="73357"/>
                  </a:moveTo>
                  <a:lnTo>
                    <a:pt x="290072" y="73357"/>
                  </a:lnTo>
                  <a:lnTo>
                    <a:pt x="290072" y="0"/>
                  </a:lnTo>
                  <a:lnTo>
                    <a:pt x="473464" y="183393"/>
                  </a:lnTo>
                  <a:lnTo>
                    <a:pt x="290072" y="366785"/>
                  </a:lnTo>
                  <a:lnTo>
                    <a:pt x="290072" y="293428"/>
                  </a:lnTo>
                  <a:lnTo>
                    <a:pt x="0" y="293428"/>
                  </a:lnTo>
                  <a:lnTo>
                    <a:pt x="0" y="73357"/>
                  </a:lnTo>
                  <a:close/>
                </a:path>
              </a:pathLst>
            </a:cu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hemeClr val="accent4">
                <a:hueOff val="0"/>
                <a:satOff val="0"/>
                <a:lumOff val="0"/>
                <a:alphaOff val="0"/>
              </a:schemeClr>
            </a:fillRef>
            <a:effectRef idx="1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dk1"/>
            </a:fontRef>
          </p:style>
          <p:txBody>
            <a:bodyPr spcFirstLastPara="0" vert="horz" wrap="square" lIns="0" tIns="73357" rIns="110035" bIns="73357" numCol="1" spcCol="1270" anchor="ctr" anchorCtr="0">
              <a:noAutofit/>
            </a:bodyPr>
            <a:lstStyle/>
            <a:p>
              <a:pPr lvl="0" algn="ctr" defTabSz="4445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1000" kern="12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" name="Полилиния 14"/>
            <p:cNvSpPr/>
            <p:nvPr/>
          </p:nvSpPr>
          <p:spPr>
            <a:xfrm>
              <a:off x="7719037" y="2120169"/>
              <a:ext cx="1473204" cy="865036"/>
            </a:xfrm>
            <a:custGeom>
              <a:avLst/>
              <a:gdLst>
                <a:gd name="connsiteX0" fmla="*/ 0 w 1473204"/>
                <a:gd name="connsiteY0" fmla="*/ 86504 h 865036"/>
                <a:gd name="connsiteX1" fmla="*/ 86504 w 1473204"/>
                <a:gd name="connsiteY1" fmla="*/ 0 h 865036"/>
                <a:gd name="connsiteX2" fmla="*/ 1386700 w 1473204"/>
                <a:gd name="connsiteY2" fmla="*/ 0 h 865036"/>
                <a:gd name="connsiteX3" fmla="*/ 1473204 w 1473204"/>
                <a:gd name="connsiteY3" fmla="*/ 86504 h 865036"/>
                <a:gd name="connsiteX4" fmla="*/ 1473204 w 1473204"/>
                <a:gd name="connsiteY4" fmla="*/ 778532 h 865036"/>
                <a:gd name="connsiteX5" fmla="*/ 1386700 w 1473204"/>
                <a:gd name="connsiteY5" fmla="*/ 865036 h 865036"/>
                <a:gd name="connsiteX6" fmla="*/ 86504 w 1473204"/>
                <a:gd name="connsiteY6" fmla="*/ 865036 h 865036"/>
                <a:gd name="connsiteX7" fmla="*/ 0 w 1473204"/>
                <a:gd name="connsiteY7" fmla="*/ 778532 h 865036"/>
                <a:gd name="connsiteX8" fmla="*/ 0 w 1473204"/>
                <a:gd name="connsiteY8" fmla="*/ 86504 h 8650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73204" h="865036">
                  <a:moveTo>
                    <a:pt x="0" y="86504"/>
                  </a:moveTo>
                  <a:cubicBezTo>
                    <a:pt x="0" y="38729"/>
                    <a:pt x="38729" y="0"/>
                    <a:pt x="86504" y="0"/>
                  </a:cubicBezTo>
                  <a:lnTo>
                    <a:pt x="1386700" y="0"/>
                  </a:lnTo>
                  <a:cubicBezTo>
                    <a:pt x="1434475" y="0"/>
                    <a:pt x="1473204" y="38729"/>
                    <a:pt x="1473204" y="86504"/>
                  </a:cubicBezTo>
                  <a:lnTo>
                    <a:pt x="1473204" y="778532"/>
                  </a:lnTo>
                  <a:cubicBezTo>
                    <a:pt x="1473204" y="826307"/>
                    <a:pt x="1434475" y="865036"/>
                    <a:pt x="1386700" y="865036"/>
                  </a:cubicBezTo>
                  <a:lnTo>
                    <a:pt x="86504" y="865036"/>
                  </a:lnTo>
                  <a:cubicBezTo>
                    <a:pt x="38729" y="865036"/>
                    <a:pt x="0" y="826307"/>
                    <a:pt x="0" y="778532"/>
                  </a:cubicBezTo>
                  <a:lnTo>
                    <a:pt x="0" y="86504"/>
                  </a:lnTo>
                  <a:close/>
                </a:path>
              </a:pathLst>
            </a:custGeom>
            <a:scene3d>
              <a:camera prst="orthographicFront"/>
              <a:lightRig rig="flat" dir="t"/>
            </a:scene3d>
            <a:sp3d prstMaterial="dkEdge">
              <a:bevelT w="8200" h="381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hemeClr val="accent5">
                <a:hueOff val="0"/>
                <a:satOff val="0"/>
                <a:lumOff val="0"/>
                <a:alphaOff val="0"/>
              </a:schemeClr>
            </a:fillRef>
            <a:effectRef idx="1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>
              <a:schemeClr val="dk1"/>
            </a:fontRef>
          </p:style>
          <p:txBody>
            <a:bodyPr spcFirstLastPara="0" vert="horz" wrap="square" lIns="92456" tIns="92456" rIns="92456" bIns="337876" numCol="1" spcCol="1270" anchor="t" anchorCtr="0">
              <a:noAutofit/>
            </a:bodyPr>
            <a:lstStyle/>
            <a:p>
              <a:pPr lvl="0" algn="l" defTabSz="577850">
                <a:spcBef>
                  <a:spcPct val="0"/>
                </a:spcBef>
                <a:spcAft>
                  <a:spcPct val="35000"/>
                </a:spcAft>
              </a:pPr>
              <a:r>
                <a:rPr lang="ru-RU" sz="1300" kern="1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Перечисление субсидии</a:t>
              </a:r>
              <a:endParaRPr lang="ru-RU" sz="1300" kern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" name="Полилиния 15"/>
            <p:cNvSpPr/>
            <p:nvPr/>
          </p:nvSpPr>
          <p:spPr>
            <a:xfrm>
              <a:off x="7969938" y="2823851"/>
              <a:ext cx="1473204" cy="2527200"/>
            </a:xfrm>
            <a:custGeom>
              <a:avLst/>
              <a:gdLst>
                <a:gd name="connsiteX0" fmla="*/ 0 w 1473204"/>
                <a:gd name="connsiteY0" fmla="*/ 147320 h 2527200"/>
                <a:gd name="connsiteX1" fmla="*/ 147320 w 1473204"/>
                <a:gd name="connsiteY1" fmla="*/ 0 h 2527200"/>
                <a:gd name="connsiteX2" fmla="*/ 1325884 w 1473204"/>
                <a:gd name="connsiteY2" fmla="*/ 0 h 2527200"/>
                <a:gd name="connsiteX3" fmla="*/ 1473204 w 1473204"/>
                <a:gd name="connsiteY3" fmla="*/ 147320 h 2527200"/>
                <a:gd name="connsiteX4" fmla="*/ 1473204 w 1473204"/>
                <a:gd name="connsiteY4" fmla="*/ 2379880 h 2527200"/>
                <a:gd name="connsiteX5" fmla="*/ 1325884 w 1473204"/>
                <a:gd name="connsiteY5" fmla="*/ 2527200 h 2527200"/>
                <a:gd name="connsiteX6" fmla="*/ 147320 w 1473204"/>
                <a:gd name="connsiteY6" fmla="*/ 2527200 h 2527200"/>
                <a:gd name="connsiteX7" fmla="*/ 0 w 1473204"/>
                <a:gd name="connsiteY7" fmla="*/ 2379880 h 2527200"/>
                <a:gd name="connsiteX8" fmla="*/ 0 w 1473204"/>
                <a:gd name="connsiteY8" fmla="*/ 147320 h 252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73204" h="2527200">
                  <a:moveTo>
                    <a:pt x="0" y="147320"/>
                  </a:moveTo>
                  <a:cubicBezTo>
                    <a:pt x="0" y="65957"/>
                    <a:pt x="65957" y="0"/>
                    <a:pt x="147320" y="0"/>
                  </a:cubicBezTo>
                  <a:lnTo>
                    <a:pt x="1325884" y="0"/>
                  </a:lnTo>
                  <a:cubicBezTo>
                    <a:pt x="1407247" y="0"/>
                    <a:pt x="1473204" y="65957"/>
                    <a:pt x="1473204" y="147320"/>
                  </a:cubicBezTo>
                  <a:lnTo>
                    <a:pt x="1473204" y="2379880"/>
                  </a:lnTo>
                  <a:cubicBezTo>
                    <a:pt x="1473204" y="2461243"/>
                    <a:pt x="1407247" y="2527200"/>
                    <a:pt x="1325884" y="2527200"/>
                  </a:cubicBezTo>
                  <a:lnTo>
                    <a:pt x="147320" y="2527200"/>
                  </a:lnTo>
                  <a:cubicBezTo>
                    <a:pt x="65957" y="2527200"/>
                    <a:pt x="0" y="2461243"/>
                    <a:pt x="0" y="2379880"/>
                  </a:cubicBezTo>
                  <a:lnTo>
                    <a:pt x="0" y="147320"/>
                  </a:lnTo>
                  <a:close/>
                </a:path>
              </a:pathLst>
            </a:custGeom>
          </p:spPr>
          <p:style>
            <a:lnRef idx="1">
              <a:schemeClr val="accent5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28493" tIns="128493" rIns="128493" bIns="128493" numCol="1" spcCol="1270" anchor="t" anchorCtr="0">
              <a:noAutofit/>
            </a:bodyPr>
            <a:lstStyle/>
            <a:p>
              <a:pPr marL="114300" lvl="1" indent="-114300" algn="l" defTabSz="5334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ru-RU" sz="1200" kern="1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оказание господдержки в соответствии с утвержденными порядками предоставления субсидий</a:t>
              </a:r>
              <a:endParaRPr lang="ru-RU" sz="1200" kern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7" name="Полилиния 16"/>
            <p:cNvSpPr/>
            <p:nvPr/>
          </p:nvSpPr>
          <p:spPr>
            <a:xfrm>
              <a:off x="9415574" y="2225121"/>
              <a:ext cx="473464" cy="366785"/>
            </a:xfrm>
            <a:custGeom>
              <a:avLst/>
              <a:gdLst>
                <a:gd name="connsiteX0" fmla="*/ 0 w 473464"/>
                <a:gd name="connsiteY0" fmla="*/ 73357 h 366785"/>
                <a:gd name="connsiteX1" fmla="*/ 290072 w 473464"/>
                <a:gd name="connsiteY1" fmla="*/ 73357 h 366785"/>
                <a:gd name="connsiteX2" fmla="*/ 290072 w 473464"/>
                <a:gd name="connsiteY2" fmla="*/ 0 h 366785"/>
                <a:gd name="connsiteX3" fmla="*/ 473464 w 473464"/>
                <a:gd name="connsiteY3" fmla="*/ 183393 h 366785"/>
                <a:gd name="connsiteX4" fmla="*/ 290072 w 473464"/>
                <a:gd name="connsiteY4" fmla="*/ 366785 h 366785"/>
                <a:gd name="connsiteX5" fmla="*/ 290072 w 473464"/>
                <a:gd name="connsiteY5" fmla="*/ 293428 h 366785"/>
                <a:gd name="connsiteX6" fmla="*/ 0 w 473464"/>
                <a:gd name="connsiteY6" fmla="*/ 293428 h 366785"/>
                <a:gd name="connsiteX7" fmla="*/ 0 w 473464"/>
                <a:gd name="connsiteY7" fmla="*/ 73357 h 3667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3464" h="366785">
                  <a:moveTo>
                    <a:pt x="0" y="73357"/>
                  </a:moveTo>
                  <a:lnTo>
                    <a:pt x="290072" y="73357"/>
                  </a:lnTo>
                  <a:lnTo>
                    <a:pt x="290072" y="0"/>
                  </a:lnTo>
                  <a:lnTo>
                    <a:pt x="473464" y="183393"/>
                  </a:lnTo>
                  <a:lnTo>
                    <a:pt x="290072" y="366785"/>
                  </a:lnTo>
                  <a:lnTo>
                    <a:pt x="290072" y="293428"/>
                  </a:lnTo>
                  <a:lnTo>
                    <a:pt x="0" y="293428"/>
                  </a:lnTo>
                  <a:lnTo>
                    <a:pt x="0" y="73357"/>
                  </a:lnTo>
                  <a:close/>
                </a:path>
              </a:pathLst>
            </a:cu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hemeClr val="accent5">
                <a:hueOff val="0"/>
                <a:satOff val="0"/>
                <a:lumOff val="0"/>
                <a:alphaOff val="0"/>
              </a:schemeClr>
            </a:fillRef>
            <a:effectRef idx="1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>
              <a:schemeClr val="dk1"/>
            </a:fontRef>
          </p:style>
          <p:txBody>
            <a:bodyPr spcFirstLastPara="0" vert="horz" wrap="square" lIns="0" tIns="73357" rIns="110035" bIns="73357" numCol="1" spcCol="1270" anchor="ctr" anchorCtr="0">
              <a:noAutofit/>
            </a:bodyPr>
            <a:lstStyle/>
            <a:p>
              <a:pPr lvl="0" algn="ctr" defTabSz="4445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1000" kern="12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8" name="Полилиния 17"/>
            <p:cNvSpPr/>
            <p:nvPr/>
          </p:nvSpPr>
          <p:spPr>
            <a:xfrm>
              <a:off x="10085571" y="2120169"/>
              <a:ext cx="1473204" cy="865036"/>
            </a:xfrm>
            <a:custGeom>
              <a:avLst/>
              <a:gdLst>
                <a:gd name="connsiteX0" fmla="*/ 0 w 1473204"/>
                <a:gd name="connsiteY0" fmla="*/ 86504 h 865036"/>
                <a:gd name="connsiteX1" fmla="*/ 86504 w 1473204"/>
                <a:gd name="connsiteY1" fmla="*/ 0 h 865036"/>
                <a:gd name="connsiteX2" fmla="*/ 1386700 w 1473204"/>
                <a:gd name="connsiteY2" fmla="*/ 0 h 865036"/>
                <a:gd name="connsiteX3" fmla="*/ 1473204 w 1473204"/>
                <a:gd name="connsiteY3" fmla="*/ 86504 h 865036"/>
                <a:gd name="connsiteX4" fmla="*/ 1473204 w 1473204"/>
                <a:gd name="connsiteY4" fmla="*/ 778532 h 865036"/>
                <a:gd name="connsiteX5" fmla="*/ 1386700 w 1473204"/>
                <a:gd name="connsiteY5" fmla="*/ 865036 h 865036"/>
                <a:gd name="connsiteX6" fmla="*/ 86504 w 1473204"/>
                <a:gd name="connsiteY6" fmla="*/ 865036 h 865036"/>
                <a:gd name="connsiteX7" fmla="*/ 0 w 1473204"/>
                <a:gd name="connsiteY7" fmla="*/ 778532 h 865036"/>
                <a:gd name="connsiteX8" fmla="*/ 0 w 1473204"/>
                <a:gd name="connsiteY8" fmla="*/ 86504 h 8650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73204" h="865036">
                  <a:moveTo>
                    <a:pt x="0" y="86504"/>
                  </a:moveTo>
                  <a:cubicBezTo>
                    <a:pt x="0" y="38729"/>
                    <a:pt x="38729" y="0"/>
                    <a:pt x="86504" y="0"/>
                  </a:cubicBezTo>
                  <a:lnTo>
                    <a:pt x="1386700" y="0"/>
                  </a:lnTo>
                  <a:cubicBezTo>
                    <a:pt x="1434475" y="0"/>
                    <a:pt x="1473204" y="38729"/>
                    <a:pt x="1473204" y="86504"/>
                  </a:cubicBezTo>
                  <a:lnTo>
                    <a:pt x="1473204" y="778532"/>
                  </a:lnTo>
                  <a:cubicBezTo>
                    <a:pt x="1473204" y="826307"/>
                    <a:pt x="1434475" y="865036"/>
                    <a:pt x="1386700" y="865036"/>
                  </a:cubicBezTo>
                  <a:lnTo>
                    <a:pt x="86504" y="865036"/>
                  </a:lnTo>
                  <a:cubicBezTo>
                    <a:pt x="38729" y="865036"/>
                    <a:pt x="0" y="826307"/>
                    <a:pt x="0" y="778532"/>
                  </a:cubicBezTo>
                  <a:lnTo>
                    <a:pt x="0" y="86504"/>
                  </a:lnTo>
                  <a:close/>
                </a:path>
              </a:pathLst>
            </a:custGeom>
            <a:scene3d>
              <a:camera prst="orthographicFront"/>
              <a:lightRig rig="flat" dir="t"/>
            </a:scene3d>
            <a:sp3d prstMaterial="dkEdge">
              <a:bevelT w="8200" h="381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hemeClr val="accent6">
                <a:hueOff val="0"/>
                <a:satOff val="0"/>
                <a:lumOff val="0"/>
                <a:alphaOff val="0"/>
              </a:schemeClr>
            </a:fillRef>
            <a:effectRef idx="1">
              <a:schemeClr val="accent6">
                <a:hueOff val="0"/>
                <a:satOff val="0"/>
                <a:lumOff val="0"/>
                <a:alphaOff val="0"/>
              </a:schemeClr>
            </a:effectRef>
            <a:fontRef idx="minor">
              <a:schemeClr val="dk1"/>
            </a:fontRef>
          </p:style>
          <p:txBody>
            <a:bodyPr spcFirstLastPara="0" vert="horz" wrap="square" lIns="92456" tIns="92456" rIns="92456" bIns="337876" numCol="1" spcCol="1270" anchor="t" anchorCtr="0">
              <a:noAutofit/>
            </a:bodyPr>
            <a:lstStyle/>
            <a:p>
              <a:pPr lvl="0" algn="l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300" kern="1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Предоставление отчета согласно соглашению</a:t>
              </a:r>
              <a:endParaRPr lang="ru-RU" sz="1300" kern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" name="Полилиния 18"/>
            <p:cNvSpPr/>
            <p:nvPr/>
          </p:nvSpPr>
          <p:spPr>
            <a:xfrm>
              <a:off x="10393838" y="2806919"/>
              <a:ext cx="1473204" cy="2527200"/>
            </a:xfrm>
            <a:custGeom>
              <a:avLst/>
              <a:gdLst>
                <a:gd name="connsiteX0" fmla="*/ 0 w 1473204"/>
                <a:gd name="connsiteY0" fmla="*/ 147320 h 2527200"/>
                <a:gd name="connsiteX1" fmla="*/ 147320 w 1473204"/>
                <a:gd name="connsiteY1" fmla="*/ 0 h 2527200"/>
                <a:gd name="connsiteX2" fmla="*/ 1325884 w 1473204"/>
                <a:gd name="connsiteY2" fmla="*/ 0 h 2527200"/>
                <a:gd name="connsiteX3" fmla="*/ 1473204 w 1473204"/>
                <a:gd name="connsiteY3" fmla="*/ 147320 h 2527200"/>
                <a:gd name="connsiteX4" fmla="*/ 1473204 w 1473204"/>
                <a:gd name="connsiteY4" fmla="*/ 2379880 h 2527200"/>
                <a:gd name="connsiteX5" fmla="*/ 1325884 w 1473204"/>
                <a:gd name="connsiteY5" fmla="*/ 2527200 h 2527200"/>
                <a:gd name="connsiteX6" fmla="*/ 147320 w 1473204"/>
                <a:gd name="connsiteY6" fmla="*/ 2527200 h 2527200"/>
                <a:gd name="connsiteX7" fmla="*/ 0 w 1473204"/>
                <a:gd name="connsiteY7" fmla="*/ 2379880 h 2527200"/>
                <a:gd name="connsiteX8" fmla="*/ 0 w 1473204"/>
                <a:gd name="connsiteY8" fmla="*/ 147320 h 252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73204" h="2527200">
                  <a:moveTo>
                    <a:pt x="0" y="147320"/>
                  </a:moveTo>
                  <a:cubicBezTo>
                    <a:pt x="0" y="65957"/>
                    <a:pt x="65957" y="0"/>
                    <a:pt x="147320" y="0"/>
                  </a:cubicBezTo>
                  <a:lnTo>
                    <a:pt x="1325884" y="0"/>
                  </a:lnTo>
                  <a:cubicBezTo>
                    <a:pt x="1407247" y="0"/>
                    <a:pt x="1473204" y="65957"/>
                    <a:pt x="1473204" y="147320"/>
                  </a:cubicBezTo>
                  <a:lnTo>
                    <a:pt x="1473204" y="2379880"/>
                  </a:lnTo>
                  <a:cubicBezTo>
                    <a:pt x="1473204" y="2461243"/>
                    <a:pt x="1407247" y="2527200"/>
                    <a:pt x="1325884" y="2527200"/>
                  </a:cubicBezTo>
                  <a:lnTo>
                    <a:pt x="147320" y="2527200"/>
                  </a:lnTo>
                  <a:cubicBezTo>
                    <a:pt x="65957" y="2527200"/>
                    <a:pt x="0" y="2461243"/>
                    <a:pt x="0" y="2379880"/>
                  </a:cubicBezTo>
                  <a:lnTo>
                    <a:pt x="0" y="147320"/>
                  </a:lnTo>
                  <a:close/>
                </a:path>
              </a:pathLst>
            </a:custGeom>
          </p:spPr>
          <p:style>
            <a:lnRef idx="1">
              <a:schemeClr val="accent6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28493" tIns="128493" rIns="128493" bIns="128493" numCol="1" spcCol="1270" anchor="t" anchorCtr="0">
              <a:noAutofit/>
            </a:bodyPr>
            <a:lstStyle/>
            <a:p>
              <a:pPr marL="114300" lvl="1" indent="-114300" algn="l" defTabSz="5334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ru-RU" sz="1200" kern="1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СХП в личном кабинете загружает отчет о выполнении соглашения с МСХ</a:t>
              </a:r>
              <a:endParaRPr lang="ru-RU" sz="1200" kern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31998209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" name="Рисунок 8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6069" y="1070656"/>
            <a:ext cx="10815931" cy="5787343"/>
          </a:xfrm>
          <a:prstGeom prst="rect">
            <a:avLst/>
          </a:prstGeom>
        </p:spPr>
      </p:pic>
      <p:sp>
        <p:nvSpPr>
          <p:cNvPr id="82" name="Text Box 10"/>
          <p:cNvSpPr txBox="1">
            <a:spLocks noChangeArrowheads="1"/>
          </p:cNvSpPr>
          <p:nvPr/>
        </p:nvSpPr>
        <p:spPr bwMode="auto">
          <a:xfrm>
            <a:off x="1861438" y="2412014"/>
            <a:ext cx="9845192" cy="1754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ru-RU" sz="36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Зональная агрономическая</a:t>
            </a:r>
          </a:p>
          <a:p>
            <a:pPr algn="ctr" eaLnBrk="1" hangingPunct="1"/>
            <a:r>
              <a:rPr lang="ru-RU" sz="36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 конференция по проведению </a:t>
            </a:r>
          </a:p>
          <a:p>
            <a:pPr algn="ctr" eaLnBrk="1" hangingPunct="1"/>
            <a:r>
              <a:rPr lang="ru-RU" sz="36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весенних полевых работ в 2022 году</a:t>
            </a:r>
            <a:endParaRPr lang="ru-RU" sz="2800" b="1" dirty="0">
              <a:solidFill>
                <a:schemeClr val="tx2">
                  <a:lumMod val="75000"/>
                </a:schemeClr>
              </a:solidFill>
              <a:latin typeface="Arial" charset="0"/>
            </a:endParaRPr>
          </a:p>
        </p:txBody>
      </p:sp>
      <p:sp>
        <p:nvSpPr>
          <p:cNvPr id="84" name="Прямоугольник 2"/>
          <p:cNvSpPr>
            <a:spLocks noChangeArrowheads="1"/>
          </p:cNvSpPr>
          <p:nvPr/>
        </p:nvSpPr>
        <p:spPr bwMode="auto">
          <a:xfrm>
            <a:off x="1524133" y="116727"/>
            <a:ext cx="9457632" cy="7078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altLang="ru-RU" sz="1999" b="1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МИНИСТЕРСТВО СЕЛЬСКОГО ХОЗЯЙСТВА 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altLang="ru-RU" sz="1999" b="1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РЕСПУБЛИКИ БАШКОРТОСТАН</a:t>
            </a:r>
          </a:p>
        </p:txBody>
      </p:sp>
    </p:spTree>
    <p:extLst>
      <p:ext uri="{BB962C8B-B14F-4D97-AF65-F5344CB8AC3E}">
        <p14:creationId xmlns:p14="http://schemas.microsoft.com/office/powerpoint/2010/main" val="21436742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560677" y="320019"/>
            <a:ext cx="9646560" cy="446173"/>
          </a:xfrm>
          <a:prstGeom prst="rect">
            <a:avLst/>
          </a:prstGeom>
        </p:spPr>
        <p:txBody>
          <a:bodyPr wrap="square" lIns="91413" tIns="45706" rIns="91413" bIns="45706">
            <a:spAutoFit/>
          </a:bodyPr>
          <a:lstStyle/>
          <a:p>
            <a:pPr indent="180286" algn="ctr">
              <a:lnSpc>
                <a:spcPct val="115000"/>
              </a:lnSpc>
            </a:pPr>
            <a:r>
              <a:rPr lang="ru-RU" sz="20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ИНДЕКСЫ ЦЕН ПРИОБРЕТЕНИЯ ОТДЕЛЬНЫХ ВИДОВ ЗЕРНА, %</a:t>
            </a: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82234684"/>
              </p:ext>
            </p:extLst>
          </p:nvPr>
        </p:nvGraphicFramePr>
        <p:xfrm>
          <a:off x="534389" y="1116282"/>
          <a:ext cx="11519066" cy="559327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967020"/>
                <a:gridCol w="1442188"/>
                <a:gridCol w="1442188"/>
                <a:gridCol w="1310868"/>
                <a:gridCol w="2356802"/>
              </a:tblGrid>
              <a:tr h="637570">
                <a:tc rowSpan="2"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637155" algn="ctr"/>
                          <a:tab pos="5274310" algn="r"/>
                        </a:tabLst>
                      </a:pPr>
                      <a:r>
                        <a:rPr lang="ru-RU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Виды продукции</a:t>
                      </a:r>
                      <a:endParaRPr lang="ru-RU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905" marR="190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637155" algn="ctr"/>
                          <a:tab pos="5274310" algn="r"/>
                        </a:tabLst>
                      </a:pPr>
                      <a:r>
                        <a:rPr lang="ru-RU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Ноябрь 2021 </a:t>
                      </a:r>
                      <a:r>
                        <a:rPr lang="ru-RU" sz="18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года </a:t>
                      </a:r>
                      <a:r>
                        <a:rPr lang="ru-RU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</a:t>
                      </a:r>
                      <a:endParaRPr lang="ru-RU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905" marR="190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637155" algn="ctr"/>
                          <a:tab pos="5274310" algn="r"/>
                        </a:tabLst>
                      </a:pPr>
                      <a:r>
                        <a:rPr lang="ru-RU" sz="1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 мес 2021г. к </a:t>
                      </a:r>
                      <a:br>
                        <a:rPr lang="ru-RU" sz="1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1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 мес 2020г.</a:t>
                      </a:r>
                      <a:endParaRPr lang="ru-RU" sz="1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905" marR="190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6778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637155" algn="ctr"/>
                          <a:tab pos="5274310" algn="r"/>
                        </a:tabLst>
                      </a:pPr>
                      <a:r>
                        <a:rPr lang="ru-RU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октябрю</a:t>
                      </a:r>
                      <a:br>
                        <a:rPr lang="ru-RU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2021 г.</a:t>
                      </a:r>
                      <a:endParaRPr lang="ru-RU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905" marR="190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637155" algn="ctr"/>
                          <a:tab pos="5274310" algn="r"/>
                        </a:tabLst>
                      </a:pPr>
                      <a:r>
                        <a:rPr lang="ru-RU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декабрю </a:t>
                      </a:r>
                      <a:br>
                        <a:rPr lang="ru-RU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2020 г.</a:t>
                      </a:r>
                      <a:endParaRPr lang="ru-RU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905" marR="190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637155" algn="ctr"/>
                          <a:tab pos="5274310" algn="r"/>
                        </a:tabLst>
                      </a:pPr>
                      <a:r>
                        <a:rPr lang="ru-RU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ноябрю</a:t>
                      </a:r>
                      <a:br>
                        <a:rPr lang="ru-RU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2020г.</a:t>
                      </a:r>
                      <a:endParaRPr lang="ru-RU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905" marR="190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18792">
                <a:tc>
                  <a:txBody>
                    <a:bodyPr/>
                    <a:lstStyle/>
                    <a:p>
                      <a:pPr mar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8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Зерновые </a:t>
                      </a:r>
                      <a:r>
                        <a:rPr lang="ru-RU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 зернобобовые культуры</a:t>
                      </a:r>
                      <a:endParaRPr lang="ru-RU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905" marR="1905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2159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100,2</a:t>
                      </a:r>
                      <a:endParaRPr lang="ru-RU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905" marR="1905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2159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124,6</a:t>
                      </a:r>
                      <a:endParaRPr lang="ru-RU" sz="1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905" marR="1905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2159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124,7</a:t>
                      </a:r>
                      <a:endParaRPr lang="ru-RU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905" marR="1905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121,1</a:t>
                      </a:r>
                      <a:endParaRPr lang="ru-RU" sz="1800" b="1" dirty="0">
                        <a:solidFill>
                          <a:srgbClr val="00B05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905" marR="1905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</a:tr>
              <a:tr h="418792">
                <a:tc>
                  <a:txBody>
                    <a:bodyPr/>
                    <a:lstStyle/>
                    <a:p>
                      <a:pPr marL="1088776" lvl="2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пшеница</a:t>
                      </a:r>
                      <a:endParaRPr lang="ru-RU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905" marR="1905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2159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99,6</a:t>
                      </a:r>
                      <a:endParaRPr lang="ru-RU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905" marR="1905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2159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117,8</a:t>
                      </a:r>
                      <a:endParaRPr lang="ru-RU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905" marR="1905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2159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118,0</a:t>
                      </a:r>
                      <a:endParaRPr lang="ru-RU" sz="1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905" marR="1905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119,5</a:t>
                      </a:r>
                      <a:endParaRPr lang="ru-RU" sz="1800" b="1" dirty="0">
                        <a:solidFill>
                          <a:srgbClr val="00B05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905" marR="1905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</a:tr>
              <a:tr h="418792">
                <a:tc>
                  <a:txBody>
                    <a:bodyPr/>
                    <a:lstStyle/>
                    <a:p>
                      <a:pPr marL="1088776" lvl="2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рожь </a:t>
                      </a:r>
                      <a:endParaRPr lang="ru-RU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905" marR="1905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2159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102,6</a:t>
                      </a:r>
                      <a:endParaRPr lang="ru-RU" sz="1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905" marR="1905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2159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145,4</a:t>
                      </a:r>
                      <a:endParaRPr lang="ru-RU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905" marR="1905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2159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146,2</a:t>
                      </a:r>
                      <a:endParaRPr lang="ru-RU" sz="1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905" marR="1905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104,9</a:t>
                      </a:r>
                      <a:endParaRPr lang="ru-RU" sz="1800" b="1" dirty="0">
                        <a:solidFill>
                          <a:srgbClr val="00B05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905" marR="1905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</a:tr>
              <a:tr h="418792">
                <a:tc>
                  <a:txBody>
                    <a:bodyPr/>
                    <a:lstStyle/>
                    <a:p>
                      <a:pPr marL="1088776" lvl="2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гречиха</a:t>
                      </a:r>
                      <a:endParaRPr lang="ru-RU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905" marR="1905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2159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113,6</a:t>
                      </a:r>
                      <a:endParaRPr lang="ru-RU" sz="1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905" marR="1905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2159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149,3</a:t>
                      </a:r>
                      <a:endParaRPr lang="ru-RU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905" marR="1905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2159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143,0</a:t>
                      </a:r>
                      <a:endParaRPr lang="ru-RU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905" marR="1905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145,2</a:t>
                      </a:r>
                      <a:endParaRPr lang="ru-RU" sz="1800" b="1" dirty="0">
                        <a:solidFill>
                          <a:srgbClr val="00B05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905" marR="1905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</a:tr>
              <a:tr h="418792">
                <a:tc>
                  <a:txBody>
                    <a:bodyPr/>
                    <a:lstStyle/>
                    <a:p>
                      <a:pPr marL="1088776" lvl="2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овес</a:t>
                      </a:r>
                      <a:endParaRPr lang="ru-RU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905" marR="1905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2159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133,3</a:t>
                      </a:r>
                      <a:endParaRPr lang="ru-RU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905" marR="1905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2159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160,0</a:t>
                      </a:r>
                      <a:endParaRPr lang="ru-RU" sz="1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905" marR="1905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2159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176,0</a:t>
                      </a:r>
                      <a:endParaRPr lang="ru-RU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905" marR="1905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135,4</a:t>
                      </a:r>
                      <a:endParaRPr lang="ru-RU" sz="1800" b="1" dirty="0">
                        <a:solidFill>
                          <a:srgbClr val="00B05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905" marR="1905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</a:tr>
              <a:tr h="418792">
                <a:tc>
                  <a:txBody>
                    <a:bodyPr/>
                    <a:lstStyle/>
                    <a:p>
                      <a:pPr marL="1088776" lvl="2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ячмень </a:t>
                      </a:r>
                      <a:endParaRPr lang="ru-RU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905" marR="1905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2159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98,9</a:t>
                      </a:r>
                      <a:endParaRPr lang="ru-RU" sz="1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905" marR="1905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2159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136,7</a:t>
                      </a:r>
                      <a:endParaRPr lang="ru-RU" sz="1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905" marR="1905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2159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133,2</a:t>
                      </a:r>
                      <a:endParaRPr lang="ru-RU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905" marR="1905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140,8</a:t>
                      </a:r>
                      <a:endParaRPr lang="ru-RU" sz="1800" b="1" dirty="0">
                        <a:solidFill>
                          <a:srgbClr val="00B05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905" marR="1905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</a:tr>
              <a:tr h="418792">
                <a:tc>
                  <a:txBody>
                    <a:bodyPr/>
                    <a:lstStyle/>
                    <a:p>
                      <a:pPr marL="1088776" lvl="2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кукуруза</a:t>
                      </a:r>
                      <a:endParaRPr lang="ru-RU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905" marR="1905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2159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101,0</a:t>
                      </a:r>
                      <a:endParaRPr lang="ru-RU" sz="1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905" marR="1905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2159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120,6</a:t>
                      </a:r>
                      <a:endParaRPr lang="ru-RU" sz="1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905" marR="1905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2159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120,6</a:t>
                      </a:r>
                      <a:endParaRPr lang="ru-RU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905" marR="1905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160,4</a:t>
                      </a:r>
                      <a:endParaRPr lang="ru-RU" sz="1800" b="1" dirty="0">
                        <a:solidFill>
                          <a:srgbClr val="00B05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905" marR="1905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</a:tr>
              <a:tr h="418792">
                <a:tc>
                  <a:txBody>
                    <a:bodyPr/>
                    <a:lstStyle/>
                    <a:p>
                      <a:pPr marL="1088776" lvl="2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просо</a:t>
                      </a:r>
                      <a:endParaRPr lang="ru-RU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905" marR="1905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2159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100,0</a:t>
                      </a:r>
                      <a:endParaRPr lang="ru-RU" sz="1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905" marR="1905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2159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153,8</a:t>
                      </a:r>
                      <a:endParaRPr lang="ru-RU" sz="1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905" marR="1905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2159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146,7</a:t>
                      </a:r>
                      <a:endParaRPr lang="ru-RU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905" marR="1905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116,2</a:t>
                      </a:r>
                      <a:endParaRPr lang="ru-RU" sz="1800" b="1" dirty="0">
                        <a:solidFill>
                          <a:srgbClr val="00B05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905" marR="1905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</a:tr>
              <a:tr h="418792">
                <a:tc>
                  <a:txBody>
                    <a:bodyPr/>
                    <a:lstStyle/>
                    <a:p>
                      <a:pPr marL="1088776" lvl="2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горох</a:t>
                      </a:r>
                      <a:endParaRPr lang="ru-RU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905" marR="1905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2159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100,0</a:t>
                      </a:r>
                      <a:endParaRPr lang="ru-RU" sz="1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905" marR="1905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2159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138,9</a:t>
                      </a:r>
                      <a:endParaRPr lang="ru-RU" sz="1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905" marR="1905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2159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155,2</a:t>
                      </a:r>
                      <a:endParaRPr lang="ru-RU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905" marR="1905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156,3</a:t>
                      </a:r>
                      <a:endParaRPr lang="ru-RU" sz="1800" b="1" dirty="0">
                        <a:solidFill>
                          <a:srgbClr val="00B05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905" marR="1905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</a:tr>
              <a:tr h="418792">
                <a:tc>
                  <a:txBody>
                    <a:bodyPr/>
                    <a:lstStyle/>
                    <a:p>
                      <a:pPr mar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8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Семена подсолнечника</a:t>
                      </a:r>
                    </a:p>
                  </a:txBody>
                  <a:tcPr marL="1905" marR="190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2159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99,4</a:t>
                      </a:r>
                      <a:endParaRPr lang="ru-RU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905" marR="190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2159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86,9</a:t>
                      </a:r>
                      <a:endParaRPr lang="ru-RU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905" marR="190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2159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96,2</a:t>
                      </a:r>
                      <a:endParaRPr lang="ru-RU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905" marR="190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177,6</a:t>
                      </a:r>
                      <a:endParaRPr lang="ru-RU" sz="1800" b="1" dirty="0">
                        <a:solidFill>
                          <a:srgbClr val="00B05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905" marR="190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</a:tr>
            </a:tbl>
          </a:graphicData>
        </a:graphic>
      </p:graphicFrame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48ECE58-DD8F-41A7-82C0-941C977FA5B8}" type="slidenum">
              <a:rPr lang="ru-RU" smtClean="0"/>
              <a:pPr>
                <a:defRPr/>
              </a:pPr>
              <a:t>7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45527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Диаграмма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41042719"/>
              </p:ext>
            </p:extLst>
          </p:nvPr>
        </p:nvGraphicFramePr>
        <p:xfrm>
          <a:off x="6167989" y="1125278"/>
          <a:ext cx="5831129" cy="55433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558140" y="1472541"/>
            <a:ext cx="5866411" cy="456012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3" tIns="45706" rIns="91413" bIns="45706" rtlCol="0" anchor="ctr"/>
          <a:lstStyle/>
          <a:p>
            <a:pPr marL="342797" indent="-342797">
              <a:buFont typeface="Wingdings" panose="05000000000000000000" pitchFamily="2" charset="2"/>
              <a:buChar char="ü"/>
            </a:pPr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 </a:t>
            </a:r>
            <a:r>
              <a:rPr lang="ru-RU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 месяцев 2021 года </a:t>
            </a:r>
          </a:p>
          <a:p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ru-RU" u="sng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индекс </a:t>
            </a:r>
            <a:r>
              <a:rPr lang="ru-RU" u="sng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цен </a:t>
            </a:r>
            <a:r>
              <a:rPr lang="ru-RU" u="sng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производителей </a:t>
            </a:r>
            <a:endParaRPr lang="en-US" u="sng" dirty="0" smtClean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с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.-х. продукции  - </a:t>
            </a:r>
            <a:r>
              <a:rPr lang="ru-RU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113,7%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это</a:t>
            </a:r>
          </a:p>
          <a:p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выше 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аналогичного показателя </a:t>
            </a:r>
            <a:endParaRPr lang="ru-RU" dirty="0" smtClean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прошлого 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года </a:t>
            </a:r>
            <a:r>
              <a:rPr lang="ru-RU" sz="2000" i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(11 мес 2020 г. - 111,1%) </a:t>
            </a:r>
            <a:endParaRPr lang="en-US" sz="2000" i="1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i="1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797" indent="-342797">
              <a:buFont typeface="Wingdings" panose="05000000000000000000" pitchFamily="2" charset="2"/>
              <a:buChar char="ü"/>
            </a:pPr>
            <a:r>
              <a:rPr lang="ru-RU" u="sng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наибольший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рост цен 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отмечен в </a:t>
            </a:r>
            <a:r>
              <a:rPr lang="ru-RU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растениеводстве</a:t>
            </a:r>
            <a:r>
              <a:rPr lang="ru-RU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ru-RU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138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%</a:t>
            </a:r>
            <a:endParaRPr lang="ru-RU" b="1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696807" y="246000"/>
            <a:ext cx="10973345" cy="3886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80128" tIns="40064" rIns="80128" bIns="40064" numCol="1" rtlCol="0" anchor="ctr" anchorCtr="0" compatLnSpc="1">
            <a:prstTxWarp prst="textNoShape">
              <a:avLst/>
            </a:prstTxWarp>
            <a:sp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5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52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52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52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5200">
                <a:solidFill>
                  <a:schemeClr val="tx1"/>
                </a:solidFill>
                <a:latin typeface="Calibri" pitchFamily="34" charset="0"/>
              </a:defRPr>
            </a:lvl5pPr>
            <a:lvl6pPr marL="544388" algn="ctr" rtl="0" eaLnBrk="1" fontAlgn="base" hangingPunct="1">
              <a:spcBef>
                <a:spcPct val="0"/>
              </a:spcBef>
              <a:spcAft>
                <a:spcPct val="0"/>
              </a:spcAft>
              <a:defRPr sz="5200">
                <a:solidFill>
                  <a:schemeClr val="tx1"/>
                </a:solidFill>
                <a:latin typeface="Calibri" pitchFamily="34" charset="0"/>
              </a:defRPr>
            </a:lvl6pPr>
            <a:lvl7pPr marL="1088776" algn="ctr" rtl="0" eaLnBrk="1" fontAlgn="base" hangingPunct="1">
              <a:spcBef>
                <a:spcPct val="0"/>
              </a:spcBef>
              <a:spcAft>
                <a:spcPct val="0"/>
              </a:spcAft>
              <a:defRPr sz="5200">
                <a:solidFill>
                  <a:schemeClr val="tx1"/>
                </a:solidFill>
                <a:latin typeface="Calibri" pitchFamily="34" charset="0"/>
              </a:defRPr>
            </a:lvl7pPr>
            <a:lvl8pPr marL="1633164" algn="ctr" rtl="0" eaLnBrk="1" fontAlgn="base" hangingPunct="1">
              <a:spcBef>
                <a:spcPct val="0"/>
              </a:spcBef>
              <a:spcAft>
                <a:spcPct val="0"/>
              </a:spcAft>
              <a:defRPr sz="5200">
                <a:solidFill>
                  <a:schemeClr val="tx1"/>
                </a:solidFill>
                <a:latin typeface="Calibri" pitchFamily="34" charset="0"/>
              </a:defRPr>
            </a:lvl8pPr>
            <a:lvl9pPr marL="2177552" algn="ctr" rtl="0" eaLnBrk="1" fontAlgn="base" hangingPunct="1">
              <a:spcBef>
                <a:spcPct val="0"/>
              </a:spcBef>
              <a:spcAft>
                <a:spcPct val="0"/>
              </a:spcAft>
              <a:defRPr sz="5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defTabSz="801392"/>
            <a:r>
              <a:rPr lang="ru-RU" sz="2000" b="1" dirty="0">
                <a:solidFill>
                  <a:schemeClr val="tx2"/>
                </a:solidFill>
                <a:latin typeface="Arial" pitchFamily="34" charset="0"/>
                <a:ea typeface="+mn-ea"/>
                <a:cs typeface="Arial" pitchFamily="34" charset="0"/>
              </a:rPr>
              <a:t>ИЗМЕНЕНИЕ ЦЕН НА СЕЛЬСКОХОЗЯЙСТВЕННУЮ ПРОДУКЦИЮ В 2021 ГОДУ 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7114988" y="5156792"/>
            <a:ext cx="1788592" cy="575931"/>
          </a:xfrm>
          <a:prstGeom prst="rect">
            <a:avLst/>
          </a:prstGeom>
          <a:noFill/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3" tIns="45706" rIns="91413" bIns="45706" rtlCol="0" anchor="ctr"/>
          <a:lstStyle/>
          <a:p>
            <a:pPr algn="ctr"/>
            <a:r>
              <a:rPr lang="ru-RU" sz="1400" i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2020 г. </a:t>
            </a:r>
          </a:p>
          <a:p>
            <a:pPr algn="ctr"/>
            <a:r>
              <a:rPr lang="ru-RU" sz="1400" i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 2019 г.</a:t>
            </a: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48ECE58-DD8F-41A7-82C0-941C977FA5B8}" type="slidenum">
              <a:rPr lang="ru-RU" smtClean="0"/>
              <a:pPr>
                <a:defRPr/>
              </a:pPr>
              <a:t>8</a:t>
            </a:fld>
            <a:endParaRPr lang="ru-RU" dirty="0"/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6780413" y="5012809"/>
            <a:ext cx="4642791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931939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41529077"/>
              </p:ext>
            </p:extLst>
          </p:nvPr>
        </p:nvGraphicFramePr>
        <p:xfrm>
          <a:off x="624816" y="1125282"/>
          <a:ext cx="11302312" cy="555045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591077"/>
                <a:gridCol w="1608670"/>
                <a:gridCol w="1608670"/>
                <a:gridCol w="1684523"/>
                <a:gridCol w="2009641"/>
                <a:gridCol w="1799731"/>
              </a:tblGrid>
              <a:tr h="112140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Культура</a:t>
                      </a:r>
                      <a:endParaRPr lang="ru-RU" sz="1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r>
                        <a:rPr lang="ru-RU" sz="1600" b="1" kern="1200" dirty="0" smtClean="0">
                          <a:solidFill>
                            <a:schemeClr val="lt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на </a:t>
                      </a:r>
                      <a:r>
                        <a:rPr lang="ru-RU" sz="1600" b="1" kern="1200" dirty="0">
                          <a:solidFill>
                            <a:schemeClr val="lt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января   2020 г. </a:t>
                      </a:r>
                      <a:endParaRPr lang="ru-RU" sz="1600" b="1" kern="1200" dirty="0" smtClean="0">
                        <a:solidFill>
                          <a:schemeClr val="lt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kern="1200" dirty="0" smtClean="0">
                          <a:solidFill>
                            <a:schemeClr val="lt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тыс. руб</a:t>
                      </a:r>
                      <a:r>
                        <a:rPr lang="ru-RU" sz="1600" b="1" kern="1200" dirty="0">
                          <a:solidFill>
                            <a:schemeClr val="lt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. </a:t>
                      </a:r>
                      <a:r>
                        <a:rPr lang="ru-RU" sz="1600" b="1" kern="1200" dirty="0" smtClean="0">
                          <a:solidFill>
                            <a:schemeClr val="lt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/т</a:t>
                      </a:r>
                      <a:endParaRPr lang="ru-RU" sz="1600" b="1" kern="1200" dirty="0">
                        <a:solidFill>
                          <a:schemeClr val="lt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 1 января   </a:t>
                      </a:r>
                      <a:endParaRPr lang="ru-RU" sz="1600" dirty="0" smtClean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2021 </a:t>
                      </a:r>
                      <a:r>
                        <a:rPr lang="ru-RU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г.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тыс. руб. /т</a:t>
                      </a:r>
                      <a:endParaRPr lang="ru-RU" sz="1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 1 января  </a:t>
                      </a:r>
                      <a:endParaRPr lang="ru-RU" sz="1600" dirty="0" smtClean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2022 </a:t>
                      </a:r>
                      <a:r>
                        <a:rPr lang="ru-RU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г.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тыс. руб./ т</a:t>
                      </a:r>
                      <a:endParaRPr lang="ru-RU" sz="1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Изменение, </a:t>
                      </a:r>
                      <a:r>
                        <a:rPr lang="ru-RU" sz="16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/>
                      </a:r>
                      <a:br>
                        <a:rPr lang="ru-RU" sz="16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16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тыс. руб. /</a:t>
                      </a:r>
                      <a:r>
                        <a:rPr lang="ru-RU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(1 января 2021 г. к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января 2022 г)</a:t>
                      </a:r>
                      <a:endParaRPr lang="ru-RU" sz="1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Прогноз цены на январь </a:t>
                      </a:r>
                      <a:br>
                        <a:rPr lang="ru-RU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2023 года, </a:t>
                      </a:r>
                      <a:endParaRPr lang="ru-RU" sz="1600" dirty="0" smtClean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тыс. руб. /</a:t>
                      </a:r>
                      <a:r>
                        <a:rPr lang="ru-RU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</a:t>
                      </a:r>
                      <a:endParaRPr lang="ru-RU" sz="1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/>
                </a:tc>
              </a:tr>
              <a:tr h="340025">
                <a:tc gridSpan="6">
                  <a:txBody>
                    <a:bodyPr/>
                    <a:lstStyle/>
                    <a:p>
                      <a:pPr marL="0" marR="0" lvl="0" indent="0" algn="ctr" defTabSz="1088776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ВНУТРИРЕГИОНАЛЬНЫЕ</a:t>
                      </a:r>
                      <a:r>
                        <a:rPr lang="ru-RU" sz="1800" b="1" kern="1200" baseline="0" dirty="0" smtClean="0">
                          <a:solidFill>
                            <a:schemeClr val="lt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ЦЕНЫ </a:t>
                      </a:r>
                      <a:endParaRPr lang="ru-RU" sz="1800" b="1" kern="1200" dirty="0" smtClean="0">
                        <a:solidFill>
                          <a:schemeClr val="lt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600" b="1" kern="1200" dirty="0">
                        <a:solidFill>
                          <a:schemeClr val="lt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</a:tr>
              <a:tr h="30217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Пшеница 3 класса</a:t>
                      </a:r>
                      <a:endParaRPr lang="ru-RU" sz="1600" b="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12,5</a:t>
                      </a:r>
                    </a:p>
                  </a:txBody>
                  <a:tcPr marL="68562" marR="6856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16,2</a:t>
                      </a:r>
                      <a:endParaRPr lang="ru-RU" sz="1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18,8</a:t>
                      </a:r>
                      <a:endParaRPr lang="ru-RU" sz="1600" b="1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ctr"/>
                </a:tc>
                <a:tc>
                  <a:txBody>
                    <a:bodyPr/>
                    <a:lstStyle/>
                    <a:p>
                      <a:pPr lvl="1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+ 2,6 (+16%)</a:t>
                      </a:r>
                      <a:endParaRPr lang="ru-RU" sz="1600" b="1" dirty="0">
                        <a:solidFill>
                          <a:srgbClr val="00B05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22,0</a:t>
                      </a:r>
                      <a:endParaRPr lang="ru-RU" sz="1600" b="1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ctr"/>
                </a:tc>
              </a:tr>
              <a:tr h="30217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Пшеница 4 класса</a:t>
                      </a:r>
                      <a:endParaRPr lang="ru-RU" sz="1600" b="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11,5</a:t>
                      </a:r>
                    </a:p>
                  </a:txBody>
                  <a:tcPr marL="68562" marR="6856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15,5</a:t>
                      </a:r>
                      <a:endParaRPr lang="ru-RU" sz="1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17,8</a:t>
                      </a:r>
                      <a:endParaRPr lang="ru-RU" sz="1600" b="1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ctr"/>
                </a:tc>
                <a:tc>
                  <a:txBody>
                    <a:bodyPr/>
                    <a:lstStyle/>
                    <a:p>
                      <a:pPr lvl="1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+ 2,3 (+15%)</a:t>
                      </a:r>
                      <a:endParaRPr lang="ru-RU" sz="1600" b="1" dirty="0">
                        <a:solidFill>
                          <a:srgbClr val="00B05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21,5</a:t>
                      </a:r>
                      <a:endParaRPr lang="ru-RU" sz="1600" b="1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ctr"/>
                </a:tc>
              </a:tr>
              <a:tr h="30217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Пшеница 5 класса</a:t>
                      </a:r>
                      <a:endParaRPr lang="ru-RU" sz="1600" b="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11,3</a:t>
                      </a:r>
                    </a:p>
                  </a:txBody>
                  <a:tcPr marL="68562" marR="6856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14,5</a:t>
                      </a:r>
                      <a:endParaRPr lang="ru-RU" sz="1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17,8</a:t>
                      </a:r>
                      <a:endParaRPr lang="ru-RU" sz="1600" b="1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ctr"/>
                </a:tc>
                <a:tc>
                  <a:txBody>
                    <a:bodyPr/>
                    <a:lstStyle/>
                    <a:p>
                      <a:pPr lvl="1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+ 3,3 (+23%)</a:t>
                      </a:r>
                      <a:endParaRPr lang="ru-RU" sz="1600" b="1" dirty="0">
                        <a:solidFill>
                          <a:srgbClr val="00B05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21,0</a:t>
                      </a:r>
                      <a:endParaRPr lang="ru-RU" sz="1600" b="1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ctr"/>
                </a:tc>
              </a:tr>
              <a:tr h="31190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Рожь продовольственная</a:t>
                      </a:r>
                      <a:endParaRPr lang="ru-RU" sz="1600" b="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14,0</a:t>
                      </a:r>
                    </a:p>
                  </a:txBody>
                  <a:tcPr marL="68562" marR="6856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12,5</a:t>
                      </a:r>
                      <a:endParaRPr lang="ru-RU" sz="1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14,0</a:t>
                      </a:r>
                      <a:endParaRPr lang="ru-RU" sz="1600" b="1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ctr"/>
                </a:tc>
                <a:tc>
                  <a:txBody>
                    <a:bodyPr/>
                    <a:lstStyle/>
                    <a:p>
                      <a:pPr lvl="1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+1,5 </a:t>
                      </a:r>
                      <a:r>
                        <a:rPr lang="ru-RU" sz="1600" b="1" dirty="0" smtClean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(+</a:t>
                      </a:r>
                      <a:r>
                        <a:rPr lang="ru-RU" sz="1600" b="1" dirty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12%)</a:t>
                      </a:r>
                      <a:endParaRPr lang="ru-RU" sz="1600" b="1" dirty="0">
                        <a:solidFill>
                          <a:srgbClr val="00B05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16,0</a:t>
                      </a:r>
                      <a:endParaRPr lang="ru-RU" sz="1600" b="1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ctr"/>
                </a:tc>
              </a:tr>
              <a:tr h="30217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Ячмень</a:t>
                      </a:r>
                      <a:endParaRPr lang="ru-RU" sz="1600" b="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10,5</a:t>
                      </a:r>
                    </a:p>
                  </a:txBody>
                  <a:tcPr marL="68562" marR="6856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12,3</a:t>
                      </a:r>
                      <a:endParaRPr lang="ru-RU" sz="1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17,5</a:t>
                      </a:r>
                      <a:endParaRPr lang="ru-RU" sz="1600" b="1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ctr"/>
                </a:tc>
                <a:tc>
                  <a:txBody>
                    <a:bodyPr/>
                    <a:lstStyle/>
                    <a:p>
                      <a:pPr lvl="1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+ 5,3 (+42%)</a:t>
                      </a:r>
                      <a:endParaRPr lang="ru-RU" sz="1600" b="1" dirty="0">
                        <a:solidFill>
                          <a:srgbClr val="00B05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22,0</a:t>
                      </a:r>
                      <a:endParaRPr lang="ru-RU" sz="1600" b="1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ctr"/>
                </a:tc>
              </a:tr>
              <a:tr h="30217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Подсолнечник</a:t>
                      </a:r>
                      <a:endParaRPr lang="ru-RU" sz="1600" b="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18,0</a:t>
                      </a:r>
                    </a:p>
                  </a:txBody>
                  <a:tcPr marL="68562" marR="6856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37,4</a:t>
                      </a:r>
                      <a:endParaRPr lang="ru-RU" sz="1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37,7</a:t>
                      </a:r>
                      <a:endParaRPr lang="ru-RU" sz="1600" b="1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ctr"/>
                </a:tc>
                <a:tc>
                  <a:txBody>
                    <a:bodyPr/>
                    <a:lstStyle/>
                    <a:p>
                      <a:pPr lvl="1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+ 0,3  (+</a:t>
                      </a:r>
                      <a:r>
                        <a:rPr lang="ru-RU" sz="1600" b="1" dirty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1%)</a:t>
                      </a:r>
                      <a:endParaRPr lang="ru-RU" sz="1600" b="1" dirty="0">
                        <a:solidFill>
                          <a:srgbClr val="00B05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38,0</a:t>
                      </a:r>
                      <a:endParaRPr lang="ru-RU" sz="1600" b="1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ctr"/>
                </a:tc>
              </a:tr>
              <a:tr h="340025">
                <a:tc gridSpan="6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ЭКСПОРТНЫЕ ЦЕНЫ </a:t>
                      </a:r>
                      <a:r>
                        <a:rPr lang="ru-RU" sz="1800" b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</a:t>
                      </a:r>
                      <a:r>
                        <a:rPr lang="en-US" sz="1800" b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FOB</a:t>
                      </a:r>
                      <a:r>
                        <a:rPr lang="ru-RU" sz="1800" b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ПОРТ ЧЕРНОГО МОРЯ)</a:t>
                      </a:r>
                      <a:endParaRPr lang="ru-RU" sz="1400" b="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64198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Пшеница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(протеин свыше 11,5%)</a:t>
                      </a:r>
                      <a:endParaRPr lang="ru-RU" sz="1600" b="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220</a:t>
                      </a:r>
                      <a:r>
                        <a:rPr lang="en-US" sz="16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$ </a:t>
                      </a:r>
                      <a:r>
                        <a:rPr lang="ru-RU" sz="16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4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      </a:t>
                      </a:r>
                      <a:endParaRPr lang="ru-RU" sz="1400" dirty="0" smtClean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13,4 </a:t>
                      </a:r>
                      <a:r>
                        <a:rPr lang="ru-RU" sz="14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тыс</a:t>
                      </a:r>
                      <a:r>
                        <a:rPr lang="ru-RU" sz="14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. Ꝑ/тонну</a:t>
                      </a:r>
                      <a:endParaRPr lang="ru-RU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260</a:t>
                      </a:r>
                      <a:r>
                        <a:rPr lang="en-US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</a:t>
                      </a:r>
                      <a:endParaRPr lang="ru-RU" sz="16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19,0 </a:t>
                      </a:r>
                      <a:r>
                        <a:rPr lang="ru-RU" sz="14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тыс. Ꝑ/тонну</a:t>
                      </a:r>
                      <a:endParaRPr lang="ru-RU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333</a:t>
                      </a:r>
                      <a:r>
                        <a:rPr lang="en-US" sz="1600" b="1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</a:t>
                      </a:r>
                      <a:r>
                        <a:rPr lang="en-US" sz="18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/>
                      </a:r>
                      <a:br>
                        <a:rPr lang="ru-RU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en-US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25</a:t>
                      </a:r>
                      <a:r>
                        <a:rPr lang="ru-RU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,0 </a:t>
                      </a:r>
                      <a:r>
                        <a:rPr lang="ru-RU" sz="14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тыс. Ꝑ/тонну</a:t>
                      </a:r>
                      <a:endParaRPr lang="ru-RU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+73</a:t>
                      </a:r>
                      <a:r>
                        <a:rPr lang="en-US" sz="1600" b="1" dirty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</a:t>
                      </a:r>
                      <a:r>
                        <a:rPr lang="ru-RU" sz="1600" b="1" dirty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800" b="1" dirty="0" smtClean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4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+6,0 </a:t>
                      </a:r>
                      <a:r>
                        <a:rPr lang="ru-RU" sz="1400" b="1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тыс. Ꝑ/тонну</a:t>
                      </a:r>
                      <a:endParaRPr lang="ru-RU" sz="14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400</a:t>
                      </a:r>
                      <a:r>
                        <a:rPr lang="en-US" sz="1600" b="1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</a:t>
                      </a:r>
                      <a:r>
                        <a:rPr lang="en-US" sz="1800" b="1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/>
                      </a:r>
                      <a:br>
                        <a:rPr lang="ru-RU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14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30,0 </a:t>
                      </a:r>
                      <a:r>
                        <a:rPr lang="ru-RU" sz="1400" b="1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тыс. Ꝑ/тонну</a:t>
                      </a:r>
                      <a:endParaRPr lang="ru-RU" sz="14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ctr"/>
                </a:tc>
              </a:tr>
              <a:tr h="64198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Ячмень</a:t>
                      </a:r>
                      <a:endParaRPr lang="ru-RU" sz="1600" b="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185</a:t>
                      </a:r>
                      <a:r>
                        <a:rPr lang="en-US" sz="16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$</a:t>
                      </a:r>
                      <a:r>
                        <a:rPr lang="ru-RU" sz="14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   </a:t>
                      </a:r>
                      <a:endParaRPr lang="ru-RU" sz="1400" dirty="0" smtClean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11,3 тыс. Ꝑ/тонну</a:t>
                      </a:r>
                      <a:endParaRPr lang="ru-RU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217</a:t>
                      </a:r>
                      <a:r>
                        <a:rPr lang="en-US" sz="16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</a:t>
                      </a:r>
                      <a:r>
                        <a:rPr lang="ru-RU" sz="16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8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       </a:t>
                      </a:r>
                      <a:r>
                        <a:rPr lang="ru-RU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15,9 </a:t>
                      </a:r>
                      <a:r>
                        <a:rPr lang="ru-RU" sz="14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тыс. Ꝑ/тонну</a:t>
                      </a:r>
                      <a:endParaRPr lang="ru-RU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288</a:t>
                      </a:r>
                      <a:r>
                        <a:rPr lang="en-US" sz="1600" b="1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</a:t>
                      </a:r>
                      <a:r>
                        <a:rPr lang="ru-RU" sz="18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21,6 </a:t>
                      </a:r>
                      <a:r>
                        <a:rPr lang="ru-RU" sz="14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тыс. Ꝑ/тонну</a:t>
                      </a:r>
                      <a:endParaRPr lang="ru-RU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  <a:r>
                        <a:rPr lang="ru-RU" sz="1800" b="1" dirty="0" smtClean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71</a:t>
                      </a:r>
                      <a:r>
                        <a:rPr lang="en-US" sz="1600" b="1" dirty="0" smtClean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</a:t>
                      </a:r>
                      <a:r>
                        <a:rPr lang="ru-RU" sz="1800" b="1" dirty="0" smtClean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     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4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+5,7 </a:t>
                      </a:r>
                      <a:r>
                        <a:rPr lang="ru-RU" sz="1400" b="1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тыс. Ꝑ/тонну</a:t>
                      </a:r>
                      <a:endParaRPr lang="ru-RU" sz="14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360</a:t>
                      </a:r>
                      <a:r>
                        <a:rPr lang="en-US" sz="1600" b="1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</a:t>
                      </a:r>
                      <a:r>
                        <a:rPr lang="ru-RU" sz="1600" b="1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800" b="1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   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27,0 </a:t>
                      </a:r>
                      <a:r>
                        <a:rPr lang="ru-RU" sz="1400" b="1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тыс. Ꝑ/тонну</a:t>
                      </a:r>
                      <a:endParaRPr lang="ru-RU" sz="14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/>
                </a:tc>
              </a:tr>
              <a:tr h="64198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Кукуруза</a:t>
                      </a:r>
                      <a:endParaRPr lang="ru-RU" sz="1600" b="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178</a:t>
                      </a:r>
                      <a:r>
                        <a:rPr lang="en-US" sz="16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$</a:t>
                      </a:r>
                      <a:r>
                        <a:rPr lang="ru-RU" sz="18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      </a:t>
                      </a:r>
                      <a:endParaRPr lang="ru-RU" sz="1800" dirty="0" smtClean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10,9 тыс. Ꝑ/тонну</a:t>
                      </a:r>
                      <a:endParaRPr lang="ru-RU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232</a:t>
                      </a:r>
                      <a:r>
                        <a:rPr lang="en-US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</a:t>
                      </a:r>
                      <a:r>
                        <a:rPr lang="ru-RU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       </a:t>
                      </a:r>
                      <a:r>
                        <a:rPr lang="ru-RU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17,0 </a:t>
                      </a:r>
                      <a:r>
                        <a:rPr lang="ru-RU" sz="14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тыс. Ꝑ/тонну</a:t>
                      </a:r>
                      <a:endParaRPr lang="ru-RU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272</a:t>
                      </a:r>
                      <a:r>
                        <a:rPr lang="en-US" sz="1600" b="1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</a:t>
                      </a:r>
                      <a:r>
                        <a:rPr lang="ru-RU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         </a:t>
                      </a:r>
                      <a:r>
                        <a:rPr lang="ru-RU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20,5 </a:t>
                      </a:r>
                      <a:r>
                        <a:rPr lang="ru-RU" sz="14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тыс. Ꝑ/тонну</a:t>
                      </a:r>
                      <a:endParaRPr lang="ru-RU" sz="1400" dirty="0" smtClean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  <a:r>
                        <a:rPr lang="ru-RU" sz="1800" b="1" dirty="0" smtClean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40</a:t>
                      </a:r>
                      <a:r>
                        <a:rPr lang="en-US" sz="1600" b="1" dirty="0" smtClean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</a:t>
                      </a:r>
                      <a:r>
                        <a:rPr lang="ru-RU" sz="1600" b="1" dirty="0" smtClean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800" b="1" dirty="0" smtClean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    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4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+3,5 </a:t>
                      </a:r>
                      <a:r>
                        <a:rPr lang="ru-RU" sz="1400" b="1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тыс. Ꝑ/тонну</a:t>
                      </a:r>
                      <a:endParaRPr lang="ru-RU" sz="14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310</a:t>
                      </a:r>
                      <a:r>
                        <a:rPr lang="en-US" sz="1600" b="1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</a:t>
                      </a:r>
                      <a:r>
                        <a:rPr lang="ru-RU" sz="1600" b="1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800" b="1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    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4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20,0 </a:t>
                      </a:r>
                      <a:r>
                        <a:rPr lang="ru-RU" sz="1400" b="1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тыс. Ꝑ/тонну</a:t>
                      </a:r>
                      <a:endParaRPr lang="ru-RU" sz="14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/>
                </a:tc>
              </a:tr>
            </a:tbl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984763" y="117401"/>
            <a:ext cx="10942366" cy="707722"/>
          </a:xfrm>
          <a:prstGeom prst="rect">
            <a:avLst/>
          </a:prstGeom>
        </p:spPr>
        <p:txBody>
          <a:bodyPr wrap="square" lIns="91413" tIns="45706" rIns="91413" bIns="45706">
            <a:spAutoFit/>
          </a:bodyPr>
          <a:lstStyle/>
          <a:p>
            <a:pPr algn="ctr"/>
            <a:r>
              <a:rPr lang="ru-RU" sz="2000" b="1" dirty="0">
                <a:solidFill>
                  <a:schemeClr val="tx2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СРЕДНИЕ ЦЕНЫ НА ОСНОВНЫЕ СЕЛЬСКОХОЗЯЙСТВЕННЫЕ КУЛЬТУРЫ В РЕСПУБЛИКЕ БАШКОРТОСТАН, с НДС  (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PROZERNO</a:t>
            </a:r>
            <a:r>
              <a:rPr lang="ru-RU" sz="2000" b="1" dirty="0">
                <a:solidFill>
                  <a:schemeClr val="tx2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)</a:t>
            </a:r>
            <a:endParaRPr lang="ru-RU" sz="20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9347202" y="6394724"/>
            <a:ext cx="2844800" cy="365125"/>
          </a:xfrm>
        </p:spPr>
        <p:txBody>
          <a:bodyPr/>
          <a:lstStyle/>
          <a:p>
            <a:pPr>
              <a:defRPr/>
            </a:pPr>
            <a:fld id="{148ECE58-DD8F-41A7-82C0-941C977FA5B8}" type="slidenum">
              <a:rPr lang="ru-RU" smtClean="0"/>
              <a:pPr>
                <a:defRPr/>
              </a:pPr>
              <a:t>9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34904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Z_1_Президиум Правительство_509_16x9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16283</TotalTime>
  <Words>4727</Words>
  <Application>Microsoft Office PowerPoint</Application>
  <PresentationFormat>Произвольный</PresentationFormat>
  <Paragraphs>2113</Paragraphs>
  <Slides>62</Slides>
  <Notes>14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62</vt:i4>
      </vt:variant>
    </vt:vector>
  </HeadingPairs>
  <TitlesOfParts>
    <vt:vector size="63" baseType="lpstr">
      <vt:lpstr>Z_1_Президиум Правительство_509_16x9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ФИНАНСИРОВАНИЕ  ПРОВЕДЕНИЯ ВЕСЕННИХ ПОЛЕВЫХ РАБОТ 2021 ГОДА  И ПЛАНОВЫЕ ОБЪЕМЫ НА 2022 ГОД, МЛН. РУБ.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Планируемая структура посевных площадей  по Республике Башкортостан на 2022 год  </vt:lpstr>
      <vt:lpstr>Планируемая структура посевных площадей  по муниципальным районам на 2022 год</vt:lpstr>
      <vt:lpstr>Планируемая структура посевных площадей технических культур  по муниципальным районам на 2022 год</vt:lpstr>
      <vt:lpstr>Планируемая структура посевных площадей кормовых культур  по муниципальным районам на 2022 год</vt:lpstr>
      <vt:lpstr>Сравнение посевных площадей  гороха и гречихи</vt:lpstr>
      <vt:lpstr>Сведения о наличии  пашни  в муниципальном районе по различным источникам информации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ЦУР: ПРИМЕР отображения данных по животноводству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Путятинская Юлия Валериевна</dc:creator>
  <cp:lastModifiedBy>Мухаметшин Азат Минзагирович</cp:lastModifiedBy>
  <cp:revision>219</cp:revision>
  <cp:lastPrinted>2022-01-18T11:58:09Z</cp:lastPrinted>
  <dcterms:created xsi:type="dcterms:W3CDTF">2020-11-30T06:36:56Z</dcterms:created>
  <dcterms:modified xsi:type="dcterms:W3CDTF">2022-01-27T13:18:18Z</dcterms:modified>
</cp:coreProperties>
</file>